
<file path=[Content_Types].xml><?xml version="1.0" encoding="utf-8"?>
<Types xmlns="http://schemas.openxmlformats.org/package/2006/content-types">
  <Default Extension="xml" ContentType="application/xml"/>
  <Default Extension="jpg" ContentType="image/jpg"/>
  <Default Extension="jpe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embeddings/oleObject1.bin" ContentType="application/vnd.openxmlformats-officedocument.oleObject"/>
  <Override PartName="/ppt/tags/tag2.xml" ContentType="application/vnd.openxmlformats-officedocument.presentationml.tags+xml"/>
  <Override PartName="/ppt/embeddings/oleObject2.bin" ContentType="application/vnd.openxmlformats-officedocument.oleObject"/>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embeddings/oleObject3.bin" ContentType="application/vnd.openxmlformats-officedocument.oleObject"/>
  <Override PartName="/ppt/tags/tag4.xml" ContentType="application/vnd.openxmlformats-officedocument.presentationml.tags+xml"/>
  <Override PartName="/ppt/embeddings/oleObject4.bin" ContentType="application/vnd.openxmlformats-officedocument.oleObject"/>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embeddings/oleObject5.bin" ContentType="application/vnd.openxmlformats-officedocument.oleObject"/>
  <Override PartName="/ppt/tags/tag6.xml" ContentType="application/vnd.openxmlformats-officedocument.presentationml.tags+xml"/>
  <Override PartName="/ppt/embeddings/oleObject6.bin" ContentType="application/vnd.openxmlformats-officedocument.oleObject"/>
  <Override PartName="/ppt/theme/theme6.xml" ContentType="application/vnd.openxmlformats-officedocument.theme+xml"/>
  <Override PartName="/ppt/notesSlides/notesSlide1.xml" ContentType="application/vnd.openxmlformats-officedocument.presentationml.notesSlide+xml"/>
  <Override PartName="/ppt/media/image12.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6.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3.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50.jpg" ContentType="image/jpeg"/>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80.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embeddings/oleObject7.bin" ContentType="application/vnd.openxmlformats-officedocument.oleObject"/>
  <Override PartName="/ppt/media/image113.jpg" ContentType="image/jpeg"/>
  <Override PartName="/ppt/media/image114.jp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71" r:id="rId6"/>
    <p:sldMasterId id="2147483679" r:id="rId7"/>
    <p:sldMasterId id="2147483687" r:id="rId8"/>
  </p:sldMasterIdLst>
  <p:notesMasterIdLst>
    <p:notesMasterId r:id="rId52"/>
  </p:notesMasterIdLst>
  <p:sldIdLst>
    <p:sldId id="256" r:id="rId9"/>
    <p:sldId id="340" r:id="rId10"/>
    <p:sldId id="289" r:id="rId11"/>
    <p:sldId id="352" r:id="rId12"/>
    <p:sldId id="341" r:id="rId13"/>
    <p:sldId id="354" r:id="rId14"/>
    <p:sldId id="343" r:id="rId15"/>
    <p:sldId id="347" r:id="rId16"/>
    <p:sldId id="348" r:id="rId17"/>
    <p:sldId id="349" r:id="rId18"/>
    <p:sldId id="350" r:id="rId19"/>
    <p:sldId id="373" r:id="rId20"/>
    <p:sldId id="356" r:id="rId21"/>
    <p:sldId id="296" r:id="rId22"/>
    <p:sldId id="281" r:id="rId23"/>
    <p:sldId id="368" r:id="rId24"/>
    <p:sldId id="299" r:id="rId25"/>
    <p:sldId id="308" r:id="rId26"/>
    <p:sldId id="374" r:id="rId27"/>
    <p:sldId id="283" r:id="rId28"/>
    <p:sldId id="285" r:id="rId29"/>
    <p:sldId id="362" r:id="rId30"/>
    <p:sldId id="363" r:id="rId31"/>
    <p:sldId id="339" r:id="rId32"/>
    <p:sldId id="375" r:id="rId33"/>
    <p:sldId id="376" r:id="rId34"/>
    <p:sldId id="282" r:id="rId35"/>
    <p:sldId id="293" r:id="rId36"/>
    <p:sldId id="353" r:id="rId37"/>
    <p:sldId id="317" r:id="rId38"/>
    <p:sldId id="318" r:id="rId39"/>
    <p:sldId id="319" r:id="rId40"/>
    <p:sldId id="355" r:id="rId41"/>
    <p:sldId id="370" r:id="rId42"/>
    <p:sldId id="371" r:id="rId43"/>
    <p:sldId id="372" r:id="rId44"/>
    <p:sldId id="292" r:id="rId45"/>
    <p:sldId id="295" r:id="rId46"/>
    <p:sldId id="351" r:id="rId47"/>
    <p:sldId id="342" r:id="rId48"/>
    <p:sldId id="322" r:id="rId49"/>
    <p:sldId id="297" r:id="rId50"/>
    <p:sldId id="365"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7365F"/>
    <a:srgbClr val="2DF621"/>
    <a:srgbClr val="24597E"/>
    <a:srgbClr val="28F22B"/>
    <a:srgbClr val="59909D"/>
    <a:srgbClr val="2B6573"/>
    <a:srgbClr val="89AAFF"/>
    <a:srgbClr val="215FBD"/>
    <a:srgbClr val="209C7C"/>
    <a:srgbClr val="F271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23" autoAdjust="0"/>
  </p:normalViewPr>
  <p:slideViewPr>
    <p:cSldViewPr showGuides="1">
      <p:cViewPr>
        <p:scale>
          <a:sx n="174" d="100"/>
          <a:sy n="174" d="100"/>
        </p:scale>
        <p:origin x="-408" y="48"/>
      </p:cViewPr>
      <p:guideLst>
        <p:guide orient="horz" pos="3888"/>
        <p:guide orient="horz" pos="624"/>
        <p:guide pos="5616"/>
        <p:guide pos="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 Target="slides/slide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s>
</file>

<file path=ppt/diagrams/_rels/data1.xml.rels><?xml version="1.0" encoding="UTF-8" standalone="yes"?>
<Relationships xmlns="http://schemas.openxmlformats.org/package/2006/relationships"><Relationship Id="rId1" Type="http://schemas.openxmlformats.org/officeDocument/2006/relationships/image" Target="../media/image4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92CA2D-9C23-4AA5-9BA6-EF7AE93CA97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FF4013AE-9112-4428-B2FD-20A59D3F2FD5}">
      <dgm:prSet phldrT="[Text]" custT="1"/>
      <dgm:spPr>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prstTxWarp prst="textArchUp">
            <a:avLst/>
          </a:prstTxWarp>
        </a:bodyPr>
        <a:lstStyle/>
        <a:p>
          <a:r>
            <a:rPr lang="en-US" sz="1800" b="1" dirty="0" smtClean="0"/>
            <a:t>Data Store</a:t>
          </a:r>
          <a:endParaRPr lang="en-US" sz="1800" b="1" dirty="0"/>
        </a:p>
      </dgm:t>
    </dgm:pt>
    <dgm:pt modelId="{2B069C1C-91FC-4914-9701-0A783D6F8733}" type="parTrans" cxnId="{32649AE1-A42E-4BC9-9E2C-9B2D0A07B790}">
      <dgm:prSet/>
      <dgm:spPr>
        <a:ln w="31750">
          <a:solidFill>
            <a:schemeClr val="bg1">
              <a:lumMod val="75000"/>
            </a:schemeClr>
          </a:solidFill>
          <a:prstDash val="sysDot"/>
        </a:ln>
      </dgm:spPr>
      <dgm:t>
        <a:bodyPr/>
        <a:lstStyle/>
        <a:p>
          <a:endParaRPr lang="en-US"/>
        </a:p>
      </dgm:t>
    </dgm:pt>
    <dgm:pt modelId="{CEC47EE2-24B9-4A5D-B751-9D010E3F5F3C}" type="sibTrans" cxnId="{32649AE1-A42E-4BC9-9E2C-9B2D0A07B790}">
      <dgm:prSet/>
      <dgm:spPr/>
      <dgm:t>
        <a:bodyPr/>
        <a:lstStyle/>
        <a:p>
          <a:endParaRPr lang="en-US"/>
        </a:p>
      </dgm:t>
    </dgm:pt>
    <dgm:pt modelId="{F87743AA-9B62-48AA-B624-A467F69AE744}">
      <dgm:prSet phldrT="[Text]" custT="1"/>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prstTxWarp prst="textArchUp">
            <a:avLst/>
          </a:prstTxWarp>
        </a:bodyPr>
        <a:lstStyle/>
        <a:p>
          <a:r>
            <a:rPr lang="en-US" sz="1800" b="1" dirty="0" smtClean="0"/>
            <a:t>Data Analysis</a:t>
          </a:r>
          <a:endParaRPr lang="en-US" sz="1800" b="1" dirty="0"/>
        </a:p>
      </dgm:t>
    </dgm:pt>
    <dgm:pt modelId="{84CCFB37-C8DB-4798-8CF9-2D5CC5844011}" type="parTrans" cxnId="{98D4FC5D-09CA-42DC-A85D-05647FC15CDA}">
      <dgm:prSet/>
      <dgm:spPr>
        <a:ln w="31750">
          <a:solidFill>
            <a:schemeClr val="bg1">
              <a:lumMod val="75000"/>
            </a:schemeClr>
          </a:solidFill>
          <a:prstDash val="sysDot"/>
        </a:ln>
      </dgm:spPr>
      <dgm:t>
        <a:bodyPr/>
        <a:lstStyle/>
        <a:p>
          <a:endParaRPr lang="en-US"/>
        </a:p>
      </dgm:t>
    </dgm:pt>
    <dgm:pt modelId="{CB529411-5CC0-4B41-90E1-68139E60E840}" type="sibTrans" cxnId="{98D4FC5D-09CA-42DC-A85D-05647FC15CDA}">
      <dgm:prSet/>
      <dgm:spPr/>
      <dgm:t>
        <a:bodyPr/>
        <a:lstStyle/>
        <a:p>
          <a:endParaRPr lang="en-US"/>
        </a:p>
      </dgm:t>
    </dgm:pt>
    <dgm:pt modelId="{9E790344-7160-4148-9B58-F25DAD773F26}">
      <dgm:prSet phldrT="[Text]" custT="1"/>
      <dgm:spPr>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prstTxWarp prst="textArchUp">
            <a:avLst/>
          </a:prstTxWarp>
        </a:bodyPr>
        <a:lstStyle/>
        <a:p>
          <a:r>
            <a:rPr lang="en-US" sz="1800" b="1" dirty="0" smtClean="0"/>
            <a:t>Visualization</a:t>
          </a:r>
          <a:endParaRPr lang="en-US" sz="1800" b="1" dirty="0"/>
        </a:p>
      </dgm:t>
    </dgm:pt>
    <dgm:pt modelId="{9BA54E2E-15D8-4590-9C54-19E46860BA2C}" type="parTrans" cxnId="{B17AB414-9794-45F5-A83A-9F5B2766D4E2}">
      <dgm:prSet/>
      <dgm:spPr>
        <a:ln w="31750">
          <a:solidFill>
            <a:schemeClr val="bg1">
              <a:lumMod val="75000"/>
            </a:schemeClr>
          </a:solidFill>
          <a:prstDash val="sysDot"/>
        </a:ln>
      </dgm:spPr>
      <dgm:t>
        <a:bodyPr/>
        <a:lstStyle/>
        <a:p>
          <a:endParaRPr lang="en-US"/>
        </a:p>
      </dgm:t>
    </dgm:pt>
    <dgm:pt modelId="{A752D730-9600-4EC6-8D54-2109D8F249AE}" type="sibTrans" cxnId="{B17AB414-9794-45F5-A83A-9F5B2766D4E2}">
      <dgm:prSet/>
      <dgm:spPr/>
      <dgm:t>
        <a:bodyPr/>
        <a:lstStyle/>
        <a:p>
          <a:endParaRPr lang="en-US"/>
        </a:p>
      </dgm:t>
    </dgm:pt>
    <dgm:pt modelId="{FACCEAD9-88FE-4F17-80DE-AD58AA13FB48}" type="pres">
      <dgm:prSet presAssocID="{3392CA2D-9C23-4AA5-9BA6-EF7AE93CA977}" presName="composite" presStyleCnt="0">
        <dgm:presLayoutVars>
          <dgm:chMax val="5"/>
          <dgm:dir/>
          <dgm:animLvl val="ctr"/>
          <dgm:resizeHandles val="exact"/>
        </dgm:presLayoutVars>
      </dgm:prSet>
      <dgm:spPr/>
      <dgm:t>
        <a:bodyPr/>
        <a:lstStyle/>
        <a:p>
          <a:endParaRPr lang="en-US"/>
        </a:p>
      </dgm:t>
    </dgm:pt>
    <dgm:pt modelId="{E11BD101-E0B5-476C-A360-32AA4964D2BC}" type="pres">
      <dgm:prSet presAssocID="{3392CA2D-9C23-4AA5-9BA6-EF7AE93CA977}" presName="cycle" presStyleCnt="0"/>
      <dgm:spPr/>
    </dgm:pt>
    <dgm:pt modelId="{2B1FA9FB-9D14-4E28-992F-96270AD0CB74}" type="pres">
      <dgm:prSet presAssocID="{3392CA2D-9C23-4AA5-9BA6-EF7AE93CA977}" presName="centerShape" presStyleCnt="0"/>
      <dgm:spPr/>
    </dgm:pt>
    <dgm:pt modelId="{40644952-A28B-4746-A9A8-0D9E5C429189}" type="pres">
      <dgm:prSet presAssocID="{3392CA2D-9C23-4AA5-9BA6-EF7AE93CA977}" presName="connSite" presStyleLbl="node1" presStyleIdx="0" presStyleCnt="4"/>
      <dgm:spPr/>
    </dgm:pt>
    <dgm:pt modelId="{51F4EAD3-1682-4678-A02B-7707F22B1C85}" type="pres">
      <dgm:prSet presAssocID="{3392CA2D-9C23-4AA5-9BA6-EF7AE93CA977}" presName="visible" presStyleLbl="node1" presStyleIdx="0" presStyleCnt="4" custScaleX="114145" custScaleY="114145" custLinFactNeighborX="-1755" custLinFactNeighborY="607"/>
      <dgm:spPr>
        <a:blipFill rotWithShape="1">
          <a:blip xmlns:r="http://schemas.openxmlformats.org/officeDocument/2006/relationships" r:embed="rId1"/>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22BCEA4B-0890-4220-9556-1CDDFB0A4512}" type="pres">
      <dgm:prSet presAssocID="{2B069C1C-91FC-4914-9701-0A783D6F8733}" presName="Name25" presStyleLbl="parChTrans1D1" presStyleIdx="0" presStyleCnt="3"/>
      <dgm:spPr/>
      <dgm:t>
        <a:bodyPr/>
        <a:lstStyle/>
        <a:p>
          <a:endParaRPr lang="en-US"/>
        </a:p>
      </dgm:t>
    </dgm:pt>
    <dgm:pt modelId="{E9D8A64E-7677-4DC0-8658-47073AC3F3AF}" type="pres">
      <dgm:prSet presAssocID="{FF4013AE-9112-4428-B2FD-20A59D3F2FD5}" presName="node" presStyleCnt="0"/>
      <dgm:spPr/>
    </dgm:pt>
    <dgm:pt modelId="{87BA93AC-D3AD-4B28-9115-39B8C4A3C7C0}" type="pres">
      <dgm:prSet presAssocID="{FF4013AE-9112-4428-B2FD-20A59D3F2FD5}" presName="parentNode" presStyleLbl="node1" presStyleIdx="1" presStyleCnt="4" custScaleX="101463" custScaleY="101463" custLinFactNeighborX="9625" custLinFactNeighborY="5896">
        <dgm:presLayoutVars>
          <dgm:chMax val="1"/>
          <dgm:bulletEnabled val="1"/>
        </dgm:presLayoutVars>
      </dgm:prSet>
      <dgm:spPr/>
      <dgm:t>
        <a:bodyPr/>
        <a:lstStyle/>
        <a:p>
          <a:endParaRPr lang="en-US"/>
        </a:p>
      </dgm:t>
    </dgm:pt>
    <dgm:pt modelId="{165DC621-B2C0-4549-964A-6C5A16796B82}" type="pres">
      <dgm:prSet presAssocID="{FF4013AE-9112-4428-B2FD-20A59D3F2FD5}" presName="childNode" presStyleLbl="revTx" presStyleIdx="0" presStyleCnt="0">
        <dgm:presLayoutVars>
          <dgm:bulletEnabled val="1"/>
        </dgm:presLayoutVars>
      </dgm:prSet>
      <dgm:spPr/>
      <dgm:t>
        <a:bodyPr/>
        <a:lstStyle/>
        <a:p>
          <a:endParaRPr lang="en-US"/>
        </a:p>
      </dgm:t>
    </dgm:pt>
    <dgm:pt modelId="{63E94016-D3A5-4FCE-8301-70944FF87E8F}" type="pres">
      <dgm:prSet presAssocID="{84CCFB37-C8DB-4798-8CF9-2D5CC5844011}" presName="Name25" presStyleLbl="parChTrans1D1" presStyleIdx="1" presStyleCnt="3"/>
      <dgm:spPr/>
      <dgm:t>
        <a:bodyPr/>
        <a:lstStyle/>
        <a:p>
          <a:endParaRPr lang="en-US"/>
        </a:p>
      </dgm:t>
    </dgm:pt>
    <dgm:pt modelId="{C8452CED-EBC5-4585-8101-7D13C68CE06D}" type="pres">
      <dgm:prSet presAssocID="{F87743AA-9B62-48AA-B624-A467F69AE744}" presName="node" presStyleCnt="0"/>
      <dgm:spPr/>
    </dgm:pt>
    <dgm:pt modelId="{2351FE39-4179-4DB3-94A8-84EFD1524303}" type="pres">
      <dgm:prSet presAssocID="{F87743AA-9B62-48AA-B624-A467F69AE744}" presName="parentNode" presStyleLbl="node1" presStyleIdx="2" presStyleCnt="4" custScaleX="101463" custScaleY="101463" custLinFactNeighborX="-641" custLinFactNeighborY="110">
        <dgm:presLayoutVars>
          <dgm:chMax val="1"/>
          <dgm:bulletEnabled val="1"/>
        </dgm:presLayoutVars>
      </dgm:prSet>
      <dgm:spPr/>
      <dgm:t>
        <a:bodyPr/>
        <a:lstStyle/>
        <a:p>
          <a:endParaRPr lang="en-US"/>
        </a:p>
      </dgm:t>
    </dgm:pt>
    <dgm:pt modelId="{0BE2FF25-E3C6-4F63-A072-FBDC9C3F6BED}" type="pres">
      <dgm:prSet presAssocID="{F87743AA-9B62-48AA-B624-A467F69AE744}" presName="childNode" presStyleLbl="revTx" presStyleIdx="0" presStyleCnt="0">
        <dgm:presLayoutVars>
          <dgm:bulletEnabled val="1"/>
        </dgm:presLayoutVars>
      </dgm:prSet>
      <dgm:spPr/>
      <dgm:t>
        <a:bodyPr/>
        <a:lstStyle/>
        <a:p>
          <a:endParaRPr lang="en-US"/>
        </a:p>
      </dgm:t>
    </dgm:pt>
    <dgm:pt modelId="{9D3DC158-D5CF-44D3-AC74-FD003E28D70A}" type="pres">
      <dgm:prSet presAssocID="{9BA54E2E-15D8-4590-9C54-19E46860BA2C}" presName="Name25" presStyleLbl="parChTrans1D1" presStyleIdx="2" presStyleCnt="3"/>
      <dgm:spPr/>
      <dgm:t>
        <a:bodyPr/>
        <a:lstStyle/>
        <a:p>
          <a:endParaRPr lang="en-US"/>
        </a:p>
      </dgm:t>
    </dgm:pt>
    <dgm:pt modelId="{6194B5B1-7CCE-4DCF-AE16-59A56DECF32E}" type="pres">
      <dgm:prSet presAssocID="{9E790344-7160-4148-9B58-F25DAD773F26}" presName="node" presStyleCnt="0"/>
      <dgm:spPr/>
    </dgm:pt>
    <dgm:pt modelId="{8176EEDF-F573-4220-AC4D-C8DBE2CCB231}" type="pres">
      <dgm:prSet presAssocID="{9E790344-7160-4148-9B58-F25DAD773F26}" presName="parentNode" presStyleLbl="node1" presStyleIdx="3" presStyleCnt="4" custScaleX="101463" custScaleY="101463" custLinFactNeighborX="3215" custLinFactNeighborY="1739">
        <dgm:presLayoutVars>
          <dgm:chMax val="1"/>
          <dgm:bulletEnabled val="1"/>
        </dgm:presLayoutVars>
      </dgm:prSet>
      <dgm:spPr/>
      <dgm:t>
        <a:bodyPr/>
        <a:lstStyle/>
        <a:p>
          <a:endParaRPr lang="en-US"/>
        </a:p>
      </dgm:t>
    </dgm:pt>
    <dgm:pt modelId="{C302A07B-55BD-4964-87A5-153E84EB806C}" type="pres">
      <dgm:prSet presAssocID="{9E790344-7160-4148-9B58-F25DAD773F26}" presName="childNode" presStyleLbl="revTx" presStyleIdx="0" presStyleCnt="0">
        <dgm:presLayoutVars>
          <dgm:bulletEnabled val="1"/>
        </dgm:presLayoutVars>
      </dgm:prSet>
      <dgm:spPr/>
      <dgm:t>
        <a:bodyPr/>
        <a:lstStyle/>
        <a:p>
          <a:endParaRPr lang="en-US"/>
        </a:p>
      </dgm:t>
    </dgm:pt>
  </dgm:ptLst>
  <dgm:cxnLst>
    <dgm:cxn modelId="{51CEF38C-72A5-D346-B19B-DC8D6FFEA7F3}" type="presOf" srcId="{9BA54E2E-15D8-4590-9C54-19E46860BA2C}" destId="{9D3DC158-D5CF-44D3-AC74-FD003E28D70A}" srcOrd="0" destOrd="0" presId="urn:microsoft.com/office/officeart/2005/8/layout/radial2"/>
    <dgm:cxn modelId="{32649AE1-A42E-4BC9-9E2C-9B2D0A07B790}" srcId="{3392CA2D-9C23-4AA5-9BA6-EF7AE93CA977}" destId="{FF4013AE-9112-4428-B2FD-20A59D3F2FD5}" srcOrd="0" destOrd="0" parTransId="{2B069C1C-91FC-4914-9701-0A783D6F8733}" sibTransId="{CEC47EE2-24B9-4A5D-B751-9D010E3F5F3C}"/>
    <dgm:cxn modelId="{2C696B41-9409-2944-B328-FB62AEDB709B}" type="presOf" srcId="{9E790344-7160-4148-9B58-F25DAD773F26}" destId="{8176EEDF-F573-4220-AC4D-C8DBE2CCB231}" srcOrd="0" destOrd="0" presId="urn:microsoft.com/office/officeart/2005/8/layout/radial2"/>
    <dgm:cxn modelId="{BDF71D57-161E-0642-B751-3A6DA0508137}" type="presOf" srcId="{3392CA2D-9C23-4AA5-9BA6-EF7AE93CA977}" destId="{FACCEAD9-88FE-4F17-80DE-AD58AA13FB48}" srcOrd="0" destOrd="0" presId="urn:microsoft.com/office/officeart/2005/8/layout/radial2"/>
    <dgm:cxn modelId="{B17AB414-9794-45F5-A83A-9F5B2766D4E2}" srcId="{3392CA2D-9C23-4AA5-9BA6-EF7AE93CA977}" destId="{9E790344-7160-4148-9B58-F25DAD773F26}" srcOrd="2" destOrd="0" parTransId="{9BA54E2E-15D8-4590-9C54-19E46860BA2C}" sibTransId="{A752D730-9600-4EC6-8D54-2109D8F249AE}"/>
    <dgm:cxn modelId="{22AFEAC3-46D5-2D4F-BCDF-F72231642D0C}" type="presOf" srcId="{F87743AA-9B62-48AA-B624-A467F69AE744}" destId="{2351FE39-4179-4DB3-94A8-84EFD1524303}" srcOrd="0" destOrd="0" presId="urn:microsoft.com/office/officeart/2005/8/layout/radial2"/>
    <dgm:cxn modelId="{B303C0F0-0D80-694D-97B0-371268C32D91}" type="presOf" srcId="{84CCFB37-C8DB-4798-8CF9-2D5CC5844011}" destId="{63E94016-D3A5-4FCE-8301-70944FF87E8F}" srcOrd="0" destOrd="0" presId="urn:microsoft.com/office/officeart/2005/8/layout/radial2"/>
    <dgm:cxn modelId="{6A132B45-1C80-1A48-947B-CB3E61200562}" type="presOf" srcId="{FF4013AE-9112-4428-B2FD-20A59D3F2FD5}" destId="{87BA93AC-D3AD-4B28-9115-39B8C4A3C7C0}" srcOrd="0" destOrd="0" presId="urn:microsoft.com/office/officeart/2005/8/layout/radial2"/>
    <dgm:cxn modelId="{4B534183-91B2-9D4D-9710-B562E9DD6ED1}" type="presOf" srcId="{2B069C1C-91FC-4914-9701-0A783D6F8733}" destId="{22BCEA4B-0890-4220-9556-1CDDFB0A4512}" srcOrd="0" destOrd="0" presId="urn:microsoft.com/office/officeart/2005/8/layout/radial2"/>
    <dgm:cxn modelId="{98D4FC5D-09CA-42DC-A85D-05647FC15CDA}" srcId="{3392CA2D-9C23-4AA5-9BA6-EF7AE93CA977}" destId="{F87743AA-9B62-48AA-B624-A467F69AE744}" srcOrd="1" destOrd="0" parTransId="{84CCFB37-C8DB-4798-8CF9-2D5CC5844011}" sibTransId="{CB529411-5CC0-4B41-90E1-68139E60E840}"/>
    <dgm:cxn modelId="{9115DD67-3FDF-504F-BAAC-67EF03EF274B}" type="presParOf" srcId="{FACCEAD9-88FE-4F17-80DE-AD58AA13FB48}" destId="{E11BD101-E0B5-476C-A360-32AA4964D2BC}" srcOrd="0" destOrd="0" presId="urn:microsoft.com/office/officeart/2005/8/layout/radial2"/>
    <dgm:cxn modelId="{2D350DC2-FB97-F143-B90E-361575066FE6}" type="presParOf" srcId="{E11BD101-E0B5-476C-A360-32AA4964D2BC}" destId="{2B1FA9FB-9D14-4E28-992F-96270AD0CB74}" srcOrd="0" destOrd="0" presId="urn:microsoft.com/office/officeart/2005/8/layout/radial2"/>
    <dgm:cxn modelId="{624B832B-2336-F54E-B918-F6460594C619}" type="presParOf" srcId="{2B1FA9FB-9D14-4E28-992F-96270AD0CB74}" destId="{40644952-A28B-4746-A9A8-0D9E5C429189}" srcOrd="0" destOrd="0" presId="urn:microsoft.com/office/officeart/2005/8/layout/radial2"/>
    <dgm:cxn modelId="{9B689A2C-0E4D-F640-9B27-05DDA19B4DC0}" type="presParOf" srcId="{2B1FA9FB-9D14-4E28-992F-96270AD0CB74}" destId="{51F4EAD3-1682-4678-A02B-7707F22B1C85}" srcOrd="1" destOrd="0" presId="urn:microsoft.com/office/officeart/2005/8/layout/radial2"/>
    <dgm:cxn modelId="{4094A00F-FADB-9447-9B71-576B9F325BA9}" type="presParOf" srcId="{E11BD101-E0B5-476C-A360-32AA4964D2BC}" destId="{22BCEA4B-0890-4220-9556-1CDDFB0A4512}" srcOrd="1" destOrd="0" presId="urn:microsoft.com/office/officeart/2005/8/layout/radial2"/>
    <dgm:cxn modelId="{DF78B5F3-6D6D-514B-A7FE-EC7AA7DF2E83}" type="presParOf" srcId="{E11BD101-E0B5-476C-A360-32AA4964D2BC}" destId="{E9D8A64E-7677-4DC0-8658-47073AC3F3AF}" srcOrd="2" destOrd="0" presId="urn:microsoft.com/office/officeart/2005/8/layout/radial2"/>
    <dgm:cxn modelId="{519EB3DE-194F-FB48-9EF0-40F0C47051D9}" type="presParOf" srcId="{E9D8A64E-7677-4DC0-8658-47073AC3F3AF}" destId="{87BA93AC-D3AD-4B28-9115-39B8C4A3C7C0}" srcOrd="0" destOrd="0" presId="urn:microsoft.com/office/officeart/2005/8/layout/radial2"/>
    <dgm:cxn modelId="{974EDBF9-A6C8-2949-8224-1584BBC99337}" type="presParOf" srcId="{E9D8A64E-7677-4DC0-8658-47073AC3F3AF}" destId="{165DC621-B2C0-4549-964A-6C5A16796B82}" srcOrd="1" destOrd="0" presId="urn:microsoft.com/office/officeart/2005/8/layout/radial2"/>
    <dgm:cxn modelId="{82824913-5A6E-7E42-B0D1-A09C48F85474}" type="presParOf" srcId="{E11BD101-E0B5-476C-A360-32AA4964D2BC}" destId="{63E94016-D3A5-4FCE-8301-70944FF87E8F}" srcOrd="3" destOrd="0" presId="urn:microsoft.com/office/officeart/2005/8/layout/radial2"/>
    <dgm:cxn modelId="{334E6606-1FE6-774A-A996-EBE3E5D33428}" type="presParOf" srcId="{E11BD101-E0B5-476C-A360-32AA4964D2BC}" destId="{C8452CED-EBC5-4585-8101-7D13C68CE06D}" srcOrd="4" destOrd="0" presId="urn:microsoft.com/office/officeart/2005/8/layout/radial2"/>
    <dgm:cxn modelId="{93136596-D391-5F4F-ABDB-5193C7D3F8EB}" type="presParOf" srcId="{C8452CED-EBC5-4585-8101-7D13C68CE06D}" destId="{2351FE39-4179-4DB3-94A8-84EFD1524303}" srcOrd="0" destOrd="0" presId="urn:microsoft.com/office/officeart/2005/8/layout/radial2"/>
    <dgm:cxn modelId="{F4EEBD70-65A3-F147-AB51-0D825E3D792B}" type="presParOf" srcId="{C8452CED-EBC5-4585-8101-7D13C68CE06D}" destId="{0BE2FF25-E3C6-4F63-A072-FBDC9C3F6BED}" srcOrd="1" destOrd="0" presId="urn:microsoft.com/office/officeart/2005/8/layout/radial2"/>
    <dgm:cxn modelId="{288B4708-A999-0C48-ABC0-3FE435EF0792}" type="presParOf" srcId="{E11BD101-E0B5-476C-A360-32AA4964D2BC}" destId="{9D3DC158-D5CF-44D3-AC74-FD003E28D70A}" srcOrd="5" destOrd="0" presId="urn:microsoft.com/office/officeart/2005/8/layout/radial2"/>
    <dgm:cxn modelId="{802D9D12-FEAF-9549-A500-CF7492212AA5}" type="presParOf" srcId="{E11BD101-E0B5-476C-A360-32AA4964D2BC}" destId="{6194B5B1-7CCE-4DCF-AE16-59A56DECF32E}" srcOrd="6" destOrd="0" presId="urn:microsoft.com/office/officeart/2005/8/layout/radial2"/>
    <dgm:cxn modelId="{EE609397-C26E-AB41-9F2A-89874BB3C733}" type="presParOf" srcId="{6194B5B1-7CCE-4DCF-AE16-59A56DECF32E}" destId="{8176EEDF-F573-4220-AC4D-C8DBE2CCB231}" srcOrd="0" destOrd="0" presId="urn:microsoft.com/office/officeart/2005/8/layout/radial2"/>
    <dgm:cxn modelId="{C39D415D-DDBF-B448-B034-5530FC78B0B5}" type="presParOf" srcId="{6194B5B1-7CCE-4DCF-AE16-59A56DECF32E}" destId="{C302A07B-55BD-4964-87A5-153E84EB806C}"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5C831A-CCF5-4391-A2BE-9DF065D37587}" type="doc">
      <dgm:prSet loTypeId="urn:microsoft.com/office/officeart/2005/8/layout/arrow2" loCatId="process" qsTypeId="urn:microsoft.com/office/officeart/2005/8/quickstyle/simple5" qsCatId="simple" csTypeId="urn:microsoft.com/office/officeart/2005/8/colors/colorful3" csCatId="colorful" phldr="1"/>
      <dgm:spPr/>
      <dgm:t>
        <a:bodyPr/>
        <a:lstStyle/>
        <a:p>
          <a:endParaRPr lang="en-US"/>
        </a:p>
      </dgm:t>
    </dgm:pt>
    <dgm:pt modelId="{1E3A074B-8EC3-4AC7-ADB8-C53A583CA2D1}">
      <dgm:prSet phldrT="[Text]" custT="1"/>
      <dgm:spPr/>
      <dgm:t>
        <a:bodyPr/>
        <a:lstStyle/>
        <a:p>
          <a:r>
            <a:rPr lang="en-US" sz="1400" dirty="0" smtClean="0">
              <a:solidFill>
                <a:schemeClr val="accent3">
                  <a:lumMod val="75000"/>
                </a:schemeClr>
              </a:solidFill>
            </a:rPr>
            <a:t>Phase 1</a:t>
          </a:r>
          <a:endParaRPr lang="en-US" sz="1400" dirty="0">
            <a:solidFill>
              <a:schemeClr val="accent3">
                <a:lumMod val="75000"/>
              </a:schemeClr>
            </a:solidFill>
          </a:endParaRPr>
        </a:p>
      </dgm:t>
    </dgm:pt>
    <dgm:pt modelId="{C3E70DF8-D297-401F-A070-1295F4388B0B}" type="parTrans" cxnId="{8C1AFE23-B091-4CE6-8284-0511812F213B}">
      <dgm:prSet/>
      <dgm:spPr/>
      <dgm:t>
        <a:bodyPr/>
        <a:lstStyle/>
        <a:p>
          <a:endParaRPr lang="en-US" sz="2400"/>
        </a:p>
      </dgm:t>
    </dgm:pt>
    <dgm:pt modelId="{13D421C7-F834-4141-85ED-0207D610A128}" type="sibTrans" cxnId="{8C1AFE23-B091-4CE6-8284-0511812F213B}">
      <dgm:prSet/>
      <dgm:spPr/>
      <dgm:t>
        <a:bodyPr/>
        <a:lstStyle/>
        <a:p>
          <a:endParaRPr lang="en-US" sz="2400"/>
        </a:p>
      </dgm:t>
    </dgm:pt>
    <dgm:pt modelId="{C7CCB8C4-BA8F-435B-96D2-651E5BBEE204}">
      <dgm:prSet phldrT="[Text]" custT="1"/>
      <dgm:spPr/>
      <dgm:t>
        <a:bodyPr/>
        <a:lstStyle/>
        <a:p>
          <a:r>
            <a:rPr lang="en-US" sz="1600" dirty="0" smtClean="0">
              <a:solidFill>
                <a:schemeClr val="accent5">
                  <a:lumMod val="75000"/>
                </a:schemeClr>
              </a:solidFill>
            </a:rPr>
            <a:t>Phase 2</a:t>
          </a:r>
          <a:endParaRPr lang="en-US" sz="1600" dirty="0">
            <a:solidFill>
              <a:schemeClr val="accent5">
                <a:lumMod val="75000"/>
              </a:schemeClr>
            </a:solidFill>
          </a:endParaRPr>
        </a:p>
      </dgm:t>
    </dgm:pt>
    <dgm:pt modelId="{AD18367E-C5DB-45A4-A27B-B15954C86D0F}" type="parTrans" cxnId="{679C1D1A-14EB-43D6-A6EB-15DB434BD9E3}">
      <dgm:prSet/>
      <dgm:spPr/>
      <dgm:t>
        <a:bodyPr/>
        <a:lstStyle/>
        <a:p>
          <a:endParaRPr lang="en-US" sz="2400"/>
        </a:p>
      </dgm:t>
    </dgm:pt>
    <dgm:pt modelId="{7D6A4EA2-7BAB-433A-B969-4D95C96F0274}" type="sibTrans" cxnId="{679C1D1A-14EB-43D6-A6EB-15DB434BD9E3}">
      <dgm:prSet/>
      <dgm:spPr/>
      <dgm:t>
        <a:bodyPr/>
        <a:lstStyle/>
        <a:p>
          <a:endParaRPr lang="en-US" sz="2400"/>
        </a:p>
      </dgm:t>
    </dgm:pt>
    <dgm:pt modelId="{A75DE5EA-0E88-4A1C-B1EA-B4EE477D7AA1}">
      <dgm:prSet phldrT="[Text]" custT="1"/>
      <dgm:spPr/>
      <dgm:t>
        <a:bodyPr/>
        <a:lstStyle/>
        <a:p>
          <a:r>
            <a:rPr lang="en-US" sz="1800" dirty="0" smtClean="0">
              <a:solidFill>
                <a:srgbClr val="1B7355"/>
              </a:solidFill>
            </a:rPr>
            <a:t>Phase 3</a:t>
          </a:r>
          <a:endParaRPr lang="en-US" sz="1800" dirty="0">
            <a:solidFill>
              <a:srgbClr val="1B7355"/>
            </a:solidFill>
          </a:endParaRPr>
        </a:p>
      </dgm:t>
    </dgm:pt>
    <dgm:pt modelId="{48157EE2-9BD9-48FE-A422-276C84F2470D}" type="parTrans" cxnId="{D09152C8-0058-4F02-AE9F-59A443534AE8}">
      <dgm:prSet/>
      <dgm:spPr/>
      <dgm:t>
        <a:bodyPr/>
        <a:lstStyle/>
        <a:p>
          <a:endParaRPr lang="en-US" sz="2400"/>
        </a:p>
      </dgm:t>
    </dgm:pt>
    <dgm:pt modelId="{03226FF3-250B-4000-A0B5-00FF0F1D75A5}" type="sibTrans" cxnId="{D09152C8-0058-4F02-AE9F-59A443534AE8}">
      <dgm:prSet/>
      <dgm:spPr/>
      <dgm:t>
        <a:bodyPr/>
        <a:lstStyle/>
        <a:p>
          <a:endParaRPr lang="en-US" sz="2400"/>
        </a:p>
      </dgm:t>
    </dgm:pt>
    <dgm:pt modelId="{A39C9339-F7BC-4A9F-AF8A-3B9741B27413}">
      <dgm:prSet phldrT="[Text]" custT="1"/>
      <dgm:spPr/>
      <dgm:t>
        <a:bodyPr/>
        <a:lstStyle/>
        <a:p>
          <a:r>
            <a:rPr lang="en-US" sz="1400" dirty="0" smtClean="0">
              <a:solidFill>
                <a:schemeClr val="accent3">
                  <a:lumMod val="75000"/>
                </a:schemeClr>
              </a:solidFill>
            </a:rPr>
            <a:t>Gene expression</a:t>
          </a:r>
          <a:endParaRPr lang="en-US" sz="1400" dirty="0">
            <a:solidFill>
              <a:schemeClr val="accent3">
                <a:lumMod val="75000"/>
              </a:schemeClr>
            </a:solidFill>
          </a:endParaRPr>
        </a:p>
      </dgm:t>
    </dgm:pt>
    <dgm:pt modelId="{26699644-3B9B-4794-926C-D854282146D8}" type="parTrans" cxnId="{BF777ED0-A485-405A-BFCD-E378EF965464}">
      <dgm:prSet/>
      <dgm:spPr/>
      <dgm:t>
        <a:bodyPr/>
        <a:lstStyle/>
        <a:p>
          <a:endParaRPr lang="en-US" sz="2400"/>
        </a:p>
      </dgm:t>
    </dgm:pt>
    <dgm:pt modelId="{3E2FBE5E-2D29-4C39-97D1-424264F1308F}" type="sibTrans" cxnId="{BF777ED0-A485-405A-BFCD-E378EF965464}">
      <dgm:prSet/>
      <dgm:spPr/>
      <dgm:t>
        <a:bodyPr/>
        <a:lstStyle/>
        <a:p>
          <a:endParaRPr lang="en-US" sz="2400"/>
        </a:p>
      </dgm:t>
    </dgm:pt>
    <dgm:pt modelId="{DEF39E0C-1076-4950-84DB-E241F00DFEAA}">
      <dgm:prSet phldrT="[Text]" custT="1"/>
      <dgm:spPr/>
      <dgm:t>
        <a:bodyPr/>
        <a:lstStyle/>
        <a:p>
          <a:r>
            <a:rPr lang="en-US" sz="1400" dirty="0" smtClean="0">
              <a:solidFill>
                <a:schemeClr val="accent3">
                  <a:lumMod val="75000"/>
                </a:schemeClr>
              </a:solidFill>
            </a:rPr>
            <a:t>Gene changes in diseases</a:t>
          </a:r>
          <a:endParaRPr lang="en-US" sz="1400" dirty="0">
            <a:solidFill>
              <a:schemeClr val="accent3">
                <a:lumMod val="75000"/>
              </a:schemeClr>
            </a:solidFill>
          </a:endParaRPr>
        </a:p>
      </dgm:t>
    </dgm:pt>
    <dgm:pt modelId="{933D9B19-0E55-49EA-8275-6A84017B23A0}" type="parTrans" cxnId="{7A96E0CD-A676-4D58-8EC7-914796ADD2C9}">
      <dgm:prSet/>
      <dgm:spPr/>
      <dgm:t>
        <a:bodyPr/>
        <a:lstStyle/>
        <a:p>
          <a:endParaRPr lang="en-US" sz="2400"/>
        </a:p>
      </dgm:t>
    </dgm:pt>
    <dgm:pt modelId="{E7614D5D-A789-4B2C-9262-C0C39E06F154}" type="sibTrans" cxnId="{7A96E0CD-A676-4D58-8EC7-914796ADD2C9}">
      <dgm:prSet/>
      <dgm:spPr/>
      <dgm:t>
        <a:bodyPr/>
        <a:lstStyle/>
        <a:p>
          <a:endParaRPr lang="en-US" sz="2400"/>
        </a:p>
      </dgm:t>
    </dgm:pt>
    <dgm:pt modelId="{86D81CFB-F54A-46E4-B7E5-D24A5CE38795}">
      <dgm:prSet phldrT="[Text]" custT="1"/>
      <dgm:spPr/>
      <dgm:t>
        <a:bodyPr/>
        <a:lstStyle/>
        <a:p>
          <a:r>
            <a:rPr lang="en-US" sz="1600" dirty="0" smtClean="0">
              <a:solidFill>
                <a:schemeClr val="accent5">
                  <a:lumMod val="75000"/>
                </a:schemeClr>
              </a:solidFill>
            </a:rPr>
            <a:t>Gene set enrichment</a:t>
          </a:r>
          <a:endParaRPr lang="en-US" sz="1600" dirty="0">
            <a:solidFill>
              <a:schemeClr val="accent5">
                <a:lumMod val="75000"/>
              </a:schemeClr>
            </a:solidFill>
          </a:endParaRPr>
        </a:p>
      </dgm:t>
    </dgm:pt>
    <dgm:pt modelId="{3775BF49-DE6E-4EBF-A2DF-2460ADA048B8}" type="parTrans" cxnId="{71DDA4D0-5FBC-4E96-9D27-DB866C90E8D3}">
      <dgm:prSet/>
      <dgm:spPr/>
      <dgm:t>
        <a:bodyPr/>
        <a:lstStyle/>
        <a:p>
          <a:endParaRPr lang="en-US" sz="2400"/>
        </a:p>
      </dgm:t>
    </dgm:pt>
    <dgm:pt modelId="{07CDAB1E-D698-4474-BDA6-A540A9C37F57}" type="sibTrans" cxnId="{71DDA4D0-5FBC-4E96-9D27-DB866C90E8D3}">
      <dgm:prSet/>
      <dgm:spPr/>
      <dgm:t>
        <a:bodyPr/>
        <a:lstStyle/>
        <a:p>
          <a:endParaRPr lang="en-US" sz="2400"/>
        </a:p>
      </dgm:t>
    </dgm:pt>
    <dgm:pt modelId="{5175B6B0-3CA6-4535-A09B-108E0999A356}">
      <dgm:prSet phldrT="[Text]" custT="1"/>
      <dgm:spPr/>
      <dgm:t>
        <a:bodyPr/>
        <a:lstStyle/>
        <a:p>
          <a:r>
            <a:rPr lang="en-US" sz="1600" dirty="0" smtClean="0">
              <a:solidFill>
                <a:schemeClr val="accent5">
                  <a:lumMod val="75000"/>
                </a:schemeClr>
              </a:solidFill>
            </a:rPr>
            <a:t>Comparative pathway analysis</a:t>
          </a:r>
          <a:endParaRPr lang="en-US" sz="1600" dirty="0">
            <a:solidFill>
              <a:schemeClr val="accent5">
                <a:lumMod val="75000"/>
              </a:schemeClr>
            </a:solidFill>
          </a:endParaRPr>
        </a:p>
      </dgm:t>
    </dgm:pt>
    <dgm:pt modelId="{ECD96492-1092-4631-A208-D9A5DA08372E}" type="parTrans" cxnId="{345AD6EC-90F1-4BA3-A053-C21366541189}">
      <dgm:prSet/>
      <dgm:spPr/>
      <dgm:t>
        <a:bodyPr/>
        <a:lstStyle/>
        <a:p>
          <a:endParaRPr lang="en-US" sz="2400"/>
        </a:p>
      </dgm:t>
    </dgm:pt>
    <dgm:pt modelId="{F900535F-E882-46D4-B632-4B8ACBE851E4}" type="sibTrans" cxnId="{345AD6EC-90F1-4BA3-A053-C21366541189}">
      <dgm:prSet/>
      <dgm:spPr/>
      <dgm:t>
        <a:bodyPr/>
        <a:lstStyle/>
        <a:p>
          <a:endParaRPr lang="en-US" sz="2400"/>
        </a:p>
      </dgm:t>
    </dgm:pt>
    <dgm:pt modelId="{83BD2615-1E47-477E-9FFC-632A610AAB1C}">
      <dgm:prSet phldrT="[Text]" custT="1"/>
      <dgm:spPr/>
      <dgm:t>
        <a:bodyPr/>
        <a:lstStyle/>
        <a:p>
          <a:r>
            <a:rPr lang="en-US" sz="1800" dirty="0" smtClean="0">
              <a:solidFill>
                <a:srgbClr val="1B7355"/>
              </a:solidFill>
            </a:rPr>
            <a:t>Internal data sets</a:t>
          </a:r>
          <a:endParaRPr lang="en-US" sz="1800" dirty="0">
            <a:solidFill>
              <a:srgbClr val="1B7355"/>
            </a:solidFill>
          </a:endParaRPr>
        </a:p>
      </dgm:t>
    </dgm:pt>
    <dgm:pt modelId="{74DC936C-67EC-4D25-9829-766BCCFB22C2}" type="parTrans" cxnId="{B52ED331-2191-4B9C-9347-9595826606C3}">
      <dgm:prSet/>
      <dgm:spPr/>
      <dgm:t>
        <a:bodyPr/>
        <a:lstStyle/>
        <a:p>
          <a:endParaRPr lang="en-US" sz="2400"/>
        </a:p>
      </dgm:t>
    </dgm:pt>
    <dgm:pt modelId="{9A9195A4-F34F-4AB6-8E17-B7F4916EBBC2}" type="sibTrans" cxnId="{B52ED331-2191-4B9C-9347-9595826606C3}">
      <dgm:prSet/>
      <dgm:spPr/>
      <dgm:t>
        <a:bodyPr/>
        <a:lstStyle/>
        <a:p>
          <a:endParaRPr lang="en-US" sz="2400"/>
        </a:p>
      </dgm:t>
    </dgm:pt>
    <dgm:pt modelId="{4F0DEAE9-EEF8-4B88-B627-230EB30076A3}">
      <dgm:prSet phldrT="[Text]" custT="1"/>
      <dgm:spPr/>
      <dgm:t>
        <a:bodyPr/>
        <a:lstStyle/>
        <a:p>
          <a:r>
            <a:rPr lang="en-US" sz="1800" dirty="0" smtClean="0">
              <a:solidFill>
                <a:srgbClr val="1B7355"/>
              </a:solidFill>
            </a:rPr>
            <a:t>Controlled access</a:t>
          </a:r>
          <a:endParaRPr lang="en-US" sz="1800" dirty="0">
            <a:solidFill>
              <a:srgbClr val="1B7355"/>
            </a:solidFill>
          </a:endParaRPr>
        </a:p>
      </dgm:t>
    </dgm:pt>
    <dgm:pt modelId="{863C9F8C-90D3-4B2E-9E35-FBB51377161A}" type="parTrans" cxnId="{72CCAF25-5B08-4140-9190-AF86C0EC5AC4}">
      <dgm:prSet/>
      <dgm:spPr/>
      <dgm:t>
        <a:bodyPr/>
        <a:lstStyle/>
        <a:p>
          <a:endParaRPr lang="en-US" sz="2400"/>
        </a:p>
      </dgm:t>
    </dgm:pt>
    <dgm:pt modelId="{7B9098CB-9B5B-43B7-A37E-42690584F249}" type="sibTrans" cxnId="{72CCAF25-5B08-4140-9190-AF86C0EC5AC4}">
      <dgm:prSet/>
      <dgm:spPr/>
      <dgm:t>
        <a:bodyPr/>
        <a:lstStyle/>
        <a:p>
          <a:endParaRPr lang="en-US" sz="2400"/>
        </a:p>
      </dgm:t>
    </dgm:pt>
    <dgm:pt modelId="{E69EE42D-728C-4E45-BD4E-50D861D8239F}">
      <dgm:prSet custT="1"/>
      <dgm:spPr/>
      <dgm:t>
        <a:bodyPr/>
        <a:lstStyle/>
        <a:p>
          <a:r>
            <a:rPr lang="en-US" sz="2000" dirty="0" smtClean="0">
              <a:solidFill>
                <a:srgbClr val="16377A"/>
              </a:solidFill>
            </a:rPr>
            <a:t>Phase 4</a:t>
          </a:r>
          <a:endParaRPr lang="en-US" sz="2000" dirty="0">
            <a:solidFill>
              <a:srgbClr val="16377A"/>
            </a:solidFill>
          </a:endParaRPr>
        </a:p>
      </dgm:t>
    </dgm:pt>
    <dgm:pt modelId="{98C8E779-9D80-2544-A854-753CE9ED2464}" type="parTrans" cxnId="{858D7536-5D77-F648-8119-2DFD7E2D8E0C}">
      <dgm:prSet/>
      <dgm:spPr/>
      <dgm:t>
        <a:bodyPr/>
        <a:lstStyle/>
        <a:p>
          <a:endParaRPr lang="en-US"/>
        </a:p>
      </dgm:t>
    </dgm:pt>
    <dgm:pt modelId="{5AF0A5DC-C0A0-9A4B-8B77-06F2121F0FEE}" type="sibTrans" cxnId="{858D7536-5D77-F648-8119-2DFD7E2D8E0C}">
      <dgm:prSet/>
      <dgm:spPr/>
      <dgm:t>
        <a:bodyPr/>
        <a:lstStyle/>
        <a:p>
          <a:endParaRPr lang="en-US"/>
        </a:p>
      </dgm:t>
    </dgm:pt>
    <dgm:pt modelId="{1E558C80-F70A-1249-84F0-42554B25956A}">
      <dgm:prSet custT="1"/>
      <dgm:spPr/>
      <dgm:t>
        <a:bodyPr/>
        <a:lstStyle/>
        <a:p>
          <a:r>
            <a:rPr lang="en-US" sz="2000" dirty="0" smtClean="0">
              <a:solidFill>
                <a:srgbClr val="16377A"/>
              </a:solidFill>
            </a:rPr>
            <a:t>Single cell</a:t>
          </a:r>
          <a:endParaRPr lang="en-US" sz="2000" dirty="0">
            <a:solidFill>
              <a:srgbClr val="16377A"/>
            </a:solidFill>
          </a:endParaRPr>
        </a:p>
      </dgm:t>
    </dgm:pt>
    <dgm:pt modelId="{F3BB48BB-50E3-734A-983E-0B2CFA94FDF6}" type="parTrans" cxnId="{B86ADB94-B50F-3040-A0BE-08CF2E6B3B1D}">
      <dgm:prSet/>
      <dgm:spPr/>
      <dgm:t>
        <a:bodyPr/>
        <a:lstStyle/>
        <a:p>
          <a:endParaRPr lang="en-US"/>
        </a:p>
      </dgm:t>
    </dgm:pt>
    <dgm:pt modelId="{F8A65E0F-97DF-4B45-BE63-A3A2CF6CC57F}" type="sibTrans" cxnId="{B86ADB94-B50F-3040-A0BE-08CF2E6B3B1D}">
      <dgm:prSet/>
      <dgm:spPr/>
      <dgm:t>
        <a:bodyPr/>
        <a:lstStyle/>
        <a:p>
          <a:endParaRPr lang="en-US"/>
        </a:p>
      </dgm:t>
    </dgm:pt>
    <dgm:pt modelId="{FD43D207-C133-FB48-925A-6E5D2AFEECBF}">
      <dgm:prSet custT="1"/>
      <dgm:spPr/>
      <dgm:t>
        <a:bodyPr/>
        <a:lstStyle/>
        <a:p>
          <a:r>
            <a:rPr lang="en-US" sz="2000" dirty="0" smtClean="0">
              <a:solidFill>
                <a:srgbClr val="16377A"/>
              </a:solidFill>
            </a:rPr>
            <a:t>Integrated omics</a:t>
          </a:r>
          <a:endParaRPr lang="en-US" sz="2000" dirty="0">
            <a:solidFill>
              <a:srgbClr val="16377A"/>
            </a:solidFill>
          </a:endParaRPr>
        </a:p>
      </dgm:t>
    </dgm:pt>
    <dgm:pt modelId="{4FCEFB6F-E5BC-7449-8E53-12FB7D913297}" type="parTrans" cxnId="{61940077-6222-1446-8FC0-B2A76DAAA03B}">
      <dgm:prSet/>
      <dgm:spPr/>
      <dgm:t>
        <a:bodyPr/>
        <a:lstStyle/>
        <a:p>
          <a:endParaRPr lang="en-US"/>
        </a:p>
      </dgm:t>
    </dgm:pt>
    <dgm:pt modelId="{9378A911-BCA8-0945-944A-24865ED73B36}" type="sibTrans" cxnId="{61940077-6222-1446-8FC0-B2A76DAAA03B}">
      <dgm:prSet/>
      <dgm:spPr/>
      <dgm:t>
        <a:bodyPr/>
        <a:lstStyle/>
        <a:p>
          <a:endParaRPr lang="en-US"/>
        </a:p>
      </dgm:t>
    </dgm:pt>
    <dgm:pt modelId="{E220828C-C958-4FCF-B52F-02D7F5D17607}" type="pres">
      <dgm:prSet presAssocID="{455C831A-CCF5-4391-A2BE-9DF065D37587}" presName="arrowDiagram" presStyleCnt="0">
        <dgm:presLayoutVars>
          <dgm:chMax val="5"/>
          <dgm:dir/>
          <dgm:resizeHandles val="exact"/>
        </dgm:presLayoutVars>
      </dgm:prSet>
      <dgm:spPr/>
      <dgm:t>
        <a:bodyPr/>
        <a:lstStyle/>
        <a:p>
          <a:endParaRPr lang="en-US"/>
        </a:p>
      </dgm:t>
    </dgm:pt>
    <dgm:pt modelId="{82ED47FD-CD8E-4EC8-A7E3-BF3AC4BC5C1A}" type="pres">
      <dgm:prSet presAssocID="{455C831A-CCF5-4391-A2BE-9DF065D37587}" presName="arrow" presStyleLbl="bgShp" presStyleIdx="0" presStyleCnt="1"/>
      <dgm:spPr>
        <a:solidFill>
          <a:srgbClr val="C4DEFB"/>
        </a:solidFill>
      </dgm:spPr>
    </dgm:pt>
    <dgm:pt modelId="{3280B07A-C50B-5E4F-8D03-8E8F315EB809}" type="pres">
      <dgm:prSet presAssocID="{455C831A-CCF5-4391-A2BE-9DF065D37587}" presName="arrowDiagram4" presStyleCnt="0"/>
      <dgm:spPr/>
    </dgm:pt>
    <dgm:pt modelId="{3DA664C4-BF96-4940-8C85-D1590551511A}" type="pres">
      <dgm:prSet presAssocID="{1E3A074B-8EC3-4AC7-ADB8-C53A583CA2D1}" presName="bullet4a" presStyleLbl="node1" presStyleIdx="0" presStyleCnt="4"/>
      <dgm:spPr/>
    </dgm:pt>
    <dgm:pt modelId="{8985335A-7704-5B4E-A2DB-8CD02CA515DB}" type="pres">
      <dgm:prSet presAssocID="{1E3A074B-8EC3-4AC7-ADB8-C53A583CA2D1}" presName="textBox4a" presStyleLbl="revTx" presStyleIdx="0" presStyleCnt="4" custScaleX="132176" custLinFactNeighborX="7752" custLinFactNeighborY="13134">
        <dgm:presLayoutVars>
          <dgm:bulletEnabled val="1"/>
        </dgm:presLayoutVars>
      </dgm:prSet>
      <dgm:spPr/>
      <dgm:t>
        <a:bodyPr/>
        <a:lstStyle/>
        <a:p>
          <a:endParaRPr lang="en-US"/>
        </a:p>
      </dgm:t>
    </dgm:pt>
    <dgm:pt modelId="{7D673A89-AD8D-BA40-AAAE-310EFCA47B8D}" type="pres">
      <dgm:prSet presAssocID="{C7CCB8C4-BA8F-435B-96D2-651E5BBEE204}" presName="bullet4b" presStyleLbl="node1" presStyleIdx="1" presStyleCnt="4"/>
      <dgm:spPr>
        <a:solidFill>
          <a:srgbClr val="851118"/>
        </a:solidFill>
      </dgm:spPr>
    </dgm:pt>
    <dgm:pt modelId="{2A432ADA-E455-9B42-B0ED-3E0478CB9E99}" type="pres">
      <dgm:prSet presAssocID="{C7CCB8C4-BA8F-435B-96D2-651E5BBEE204}" presName="textBox4b" presStyleLbl="revTx" presStyleIdx="1" presStyleCnt="4" custLinFactNeighborX="2969" custLinFactNeighborY="10066">
        <dgm:presLayoutVars>
          <dgm:bulletEnabled val="1"/>
        </dgm:presLayoutVars>
      </dgm:prSet>
      <dgm:spPr/>
      <dgm:t>
        <a:bodyPr/>
        <a:lstStyle/>
        <a:p>
          <a:endParaRPr lang="en-US"/>
        </a:p>
      </dgm:t>
    </dgm:pt>
    <dgm:pt modelId="{8CF5C004-60A1-2741-9AAD-01D6A2F7A08C}" type="pres">
      <dgm:prSet presAssocID="{A75DE5EA-0E88-4A1C-B1EA-B4EE477D7AA1}" presName="bullet4c" presStyleLbl="node1" presStyleIdx="2" presStyleCnt="4"/>
      <dgm:spPr/>
    </dgm:pt>
    <dgm:pt modelId="{58036079-3B4D-2445-825A-0EC7B728DF45}" type="pres">
      <dgm:prSet presAssocID="{A75DE5EA-0E88-4A1C-B1EA-B4EE477D7AA1}" presName="textBox4c" presStyleLbl="revTx" presStyleIdx="2" presStyleCnt="4" custLinFactNeighborX="-17055" custLinFactNeighborY="-59556">
        <dgm:presLayoutVars>
          <dgm:bulletEnabled val="1"/>
        </dgm:presLayoutVars>
      </dgm:prSet>
      <dgm:spPr/>
      <dgm:t>
        <a:bodyPr/>
        <a:lstStyle/>
        <a:p>
          <a:endParaRPr lang="en-US"/>
        </a:p>
      </dgm:t>
    </dgm:pt>
    <dgm:pt modelId="{B13548DC-8D58-EE40-AA4F-AAB4E51F16D4}" type="pres">
      <dgm:prSet presAssocID="{E69EE42D-728C-4E45-BD4E-50D861D8239F}" presName="bullet4d" presStyleLbl="node1" presStyleIdx="3" presStyleCnt="4"/>
      <dgm:spPr/>
    </dgm:pt>
    <dgm:pt modelId="{3675276A-213F-EC46-BF84-62CB8C2EC656}" type="pres">
      <dgm:prSet presAssocID="{E69EE42D-728C-4E45-BD4E-50D861D8239F}" presName="textBox4d" presStyleLbl="revTx" presStyleIdx="3" presStyleCnt="4" custScaleX="174929" custScaleY="56681" custLinFactNeighborX="19851" custLinFactNeighborY="-66016">
        <dgm:presLayoutVars>
          <dgm:bulletEnabled val="1"/>
        </dgm:presLayoutVars>
      </dgm:prSet>
      <dgm:spPr/>
      <dgm:t>
        <a:bodyPr/>
        <a:lstStyle/>
        <a:p>
          <a:endParaRPr lang="en-US"/>
        </a:p>
      </dgm:t>
    </dgm:pt>
  </dgm:ptLst>
  <dgm:cxnLst>
    <dgm:cxn modelId="{198BC5D4-F827-5148-9BC0-CF26786EE0C5}" type="presOf" srcId="{83BD2615-1E47-477E-9FFC-632A610AAB1C}" destId="{58036079-3B4D-2445-825A-0EC7B728DF45}" srcOrd="0" destOrd="1" presId="urn:microsoft.com/office/officeart/2005/8/layout/arrow2"/>
    <dgm:cxn modelId="{1F437F18-D9C6-1640-B97C-7783DB89F502}" type="presOf" srcId="{4F0DEAE9-EEF8-4B88-B627-230EB30076A3}" destId="{58036079-3B4D-2445-825A-0EC7B728DF45}" srcOrd="0" destOrd="2" presId="urn:microsoft.com/office/officeart/2005/8/layout/arrow2"/>
    <dgm:cxn modelId="{858D7536-5D77-F648-8119-2DFD7E2D8E0C}" srcId="{455C831A-CCF5-4391-A2BE-9DF065D37587}" destId="{E69EE42D-728C-4E45-BD4E-50D861D8239F}" srcOrd="3" destOrd="0" parTransId="{98C8E779-9D80-2544-A854-753CE9ED2464}" sibTransId="{5AF0A5DC-C0A0-9A4B-8B77-06F2121F0FEE}"/>
    <dgm:cxn modelId="{345AD6EC-90F1-4BA3-A053-C21366541189}" srcId="{C7CCB8C4-BA8F-435B-96D2-651E5BBEE204}" destId="{5175B6B0-3CA6-4535-A09B-108E0999A356}" srcOrd="1" destOrd="0" parTransId="{ECD96492-1092-4631-A208-D9A5DA08372E}" sibTransId="{F900535F-E882-46D4-B632-4B8ACBE851E4}"/>
    <dgm:cxn modelId="{8C1AFE23-B091-4CE6-8284-0511812F213B}" srcId="{455C831A-CCF5-4391-A2BE-9DF065D37587}" destId="{1E3A074B-8EC3-4AC7-ADB8-C53A583CA2D1}" srcOrd="0" destOrd="0" parTransId="{C3E70DF8-D297-401F-A070-1295F4388B0B}" sibTransId="{13D421C7-F834-4141-85ED-0207D610A128}"/>
    <dgm:cxn modelId="{4D36085C-96EB-2943-A741-89AB32C0767E}" type="presOf" srcId="{455C831A-CCF5-4391-A2BE-9DF065D37587}" destId="{E220828C-C958-4FCF-B52F-02D7F5D17607}" srcOrd="0" destOrd="0" presId="urn:microsoft.com/office/officeart/2005/8/layout/arrow2"/>
    <dgm:cxn modelId="{61940077-6222-1446-8FC0-B2A76DAAA03B}" srcId="{E69EE42D-728C-4E45-BD4E-50D861D8239F}" destId="{FD43D207-C133-FB48-925A-6E5D2AFEECBF}" srcOrd="1" destOrd="0" parTransId="{4FCEFB6F-E5BC-7449-8E53-12FB7D913297}" sibTransId="{9378A911-BCA8-0945-944A-24865ED73B36}"/>
    <dgm:cxn modelId="{72CCAF25-5B08-4140-9190-AF86C0EC5AC4}" srcId="{A75DE5EA-0E88-4A1C-B1EA-B4EE477D7AA1}" destId="{4F0DEAE9-EEF8-4B88-B627-230EB30076A3}" srcOrd="1" destOrd="0" parTransId="{863C9F8C-90D3-4B2E-9E35-FBB51377161A}" sibTransId="{7B9098CB-9B5B-43B7-A37E-42690584F249}"/>
    <dgm:cxn modelId="{BF777ED0-A485-405A-BFCD-E378EF965464}" srcId="{1E3A074B-8EC3-4AC7-ADB8-C53A583CA2D1}" destId="{A39C9339-F7BC-4A9F-AF8A-3B9741B27413}" srcOrd="0" destOrd="0" parTransId="{26699644-3B9B-4794-926C-D854282146D8}" sibTransId="{3E2FBE5E-2D29-4C39-97D1-424264F1308F}"/>
    <dgm:cxn modelId="{679C1D1A-14EB-43D6-A6EB-15DB434BD9E3}" srcId="{455C831A-CCF5-4391-A2BE-9DF065D37587}" destId="{C7CCB8C4-BA8F-435B-96D2-651E5BBEE204}" srcOrd="1" destOrd="0" parTransId="{AD18367E-C5DB-45A4-A27B-B15954C86D0F}" sibTransId="{7D6A4EA2-7BAB-433A-B969-4D95C96F0274}"/>
    <dgm:cxn modelId="{7A96E0CD-A676-4D58-8EC7-914796ADD2C9}" srcId="{1E3A074B-8EC3-4AC7-ADB8-C53A583CA2D1}" destId="{DEF39E0C-1076-4950-84DB-E241F00DFEAA}" srcOrd="1" destOrd="0" parTransId="{933D9B19-0E55-49EA-8275-6A84017B23A0}" sibTransId="{E7614D5D-A789-4B2C-9262-C0C39E06F154}"/>
    <dgm:cxn modelId="{D09152C8-0058-4F02-AE9F-59A443534AE8}" srcId="{455C831A-CCF5-4391-A2BE-9DF065D37587}" destId="{A75DE5EA-0E88-4A1C-B1EA-B4EE477D7AA1}" srcOrd="2" destOrd="0" parTransId="{48157EE2-9BD9-48FE-A422-276C84F2470D}" sibTransId="{03226FF3-250B-4000-A0B5-00FF0F1D75A5}"/>
    <dgm:cxn modelId="{3F407654-CEF1-0941-AC34-164C44875ECE}" type="presOf" srcId="{1E3A074B-8EC3-4AC7-ADB8-C53A583CA2D1}" destId="{8985335A-7704-5B4E-A2DB-8CD02CA515DB}" srcOrd="0" destOrd="0" presId="urn:microsoft.com/office/officeart/2005/8/layout/arrow2"/>
    <dgm:cxn modelId="{5DCCEC2B-DDD3-1941-B6D5-EC2F95B708C8}" type="presOf" srcId="{A39C9339-F7BC-4A9F-AF8A-3B9741B27413}" destId="{8985335A-7704-5B4E-A2DB-8CD02CA515DB}" srcOrd="0" destOrd="1" presId="urn:microsoft.com/office/officeart/2005/8/layout/arrow2"/>
    <dgm:cxn modelId="{0329A836-38AD-154C-8D1B-5A80466E4FC9}" type="presOf" srcId="{E69EE42D-728C-4E45-BD4E-50D861D8239F}" destId="{3675276A-213F-EC46-BF84-62CB8C2EC656}" srcOrd="0" destOrd="0" presId="urn:microsoft.com/office/officeart/2005/8/layout/arrow2"/>
    <dgm:cxn modelId="{71DDA4D0-5FBC-4E96-9D27-DB866C90E8D3}" srcId="{C7CCB8C4-BA8F-435B-96D2-651E5BBEE204}" destId="{86D81CFB-F54A-46E4-B7E5-D24A5CE38795}" srcOrd="0" destOrd="0" parTransId="{3775BF49-DE6E-4EBF-A2DF-2460ADA048B8}" sibTransId="{07CDAB1E-D698-4474-BDA6-A540A9C37F57}"/>
    <dgm:cxn modelId="{5E9F8571-DAF8-A240-BA41-A060B6FD2EE1}" type="presOf" srcId="{A75DE5EA-0E88-4A1C-B1EA-B4EE477D7AA1}" destId="{58036079-3B4D-2445-825A-0EC7B728DF45}" srcOrd="0" destOrd="0" presId="urn:microsoft.com/office/officeart/2005/8/layout/arrow2"/>
    <dgm:cxn modelId="{54871C60-40D5-6A42-A890-74F5A490A671}" type="presOf" srcId="{86D81CFB-F54A-46E4-B7E5-D24A5CE38795}" destId="{2A432ADA-E455-9B42-B0ED-3E0478CB9E99}" srcOrd="0" destOrd="1" presId="urn:microsoft.com/office/officeart/2005/8/layout/arrow2"/>
    <dgm:cxn modelId="{2EA9DD56-5740-A94B-8733-DD04B547F7AF}" type="presOf" srcId="{1E558C80-F70A-1249-84F0-42554B25956A}" destId="{3675276A-213F-EC46-BF84-62CB8C2EC656}" srcOrd="0" destOrd="1" presId="urn:microsoft.com/office/officeart/2005/8/layout/arrow2"/>
    <dgm:cxn modelId="{B86ADB94-B50F-3040-A0BE-08CF2E6B3B1D}" srcId="{E69EE42D-728C-4E45-BD4E-50D861D8239F}" destId="{1E558C80-F70A-1249-84F0-42554B25956A}" srcOrd="0" destOrd="0" parTransId="{F3BB48BB-50E3-734A-983E-0B2CFA94FDF6}" sibTransId="{F8A65E0F-97DF-4B45-BE63-A3A2CF6CC57F}"/>
    <dgm:cxn modelId="{3D16BC29-8D8D-3D41-9199-151E3C35BF27}" type="presOf" srcId="{DEF39E0C-1076-4950-84DB-E241F00DFEAA}" destId="{8985335A-7704-5B4E-A2DB-8CD02CA515DB}" srcOrd="0" destOrd="2" presId="urn:microsoft.com/office/officeart/2005/8/layout/arrow2"/>
    <dgm:cxn modelId="{B52ED331-2191-4B9C-9347-9595826606C3}" srcId="{A75DE5EA-0E88-4A1C-B1EA-B4EE477D7AA1}" destId="{83BD2615-1E47-477E-9FFC-632A610AAB1C}" srcOrd="0" destOrd="0" parTransId="{74DC936C-67EC-4D25-9829-766BCCFB22C2}" sibTransId="{9A9195A4-F34F-4AB6-8E17-B7F4916EBBC2}"/>
    <dgm:cxn modelId="{EE91FEEE-3D3B-944A-B8D8-94EF4E365CBC}" type="presOf" srcId="{C7CCB8C4-BA8F-435B-96D2-651E5BBEE204}" destId="{2A432ADA-E455-9B42-B0ED-3E0478CB9E99}" srcOrd="0" destOrd="0" presId="urn:microsoft.com/office/officeart/2005/8/layout/arrow2"/>
    <dgm:cxn modelId="{49EB1215-9AAC-7C4E-84CD-B1C067184E40}" type="presOf" srcId="{5175B6B0-3CA6-4535-A09B-108E0999A356}" destId="{2A432ADA-E455-9B42-B0ED-3E0478CB9E99}" srcOrd="0" destOrd="2" presId="urn:microsoft.com/office/officeart/2005/8/layout/arrow2"/>
    <dgm:cxn modelId="{A0F23CAC-9288-E148-ABCD-5B749203C2EE}" type="presOf" srcId="{FD43D207-C133-FB48-925A-6E5D2AFEECBF}" destId="{3675276A-213F-EC46-BF84-62CB8C2EC656}" srcOrd="0" destOrd="2" presId="urn:microsoft.com/office/officeart/2005/8/layout/arrow2"/>
    <dgm:cxn modelId="{5E9EEA5D-9B80-7541-A261-B456A543F5CC}" type="presParOf" srcId="{E220828C-C958-4FCF-B52F-02D7F5D17607}" destId="{82ED47FD-CD8E-4EC8-A7E3-BF3AC4BC5C1A}" srcOrd="0" destOrd="0" presId="urn:microsoft.com/office/officeart/2005/8/layout/arrow2"/>
    <dgm:cxn modelId="{19AF0064-3433-7A4C-BD69-4257D64F9A9C}" type="presParOf" srcId="{E220828C-C958-4FCF-B52F-02D7F5D17607}" destId="{3280B07A-C50B-5E4F-8D03-8E8F315EB809}" srcOrd="1" destOrd="0" presId="urn:microsoft.com/office/officeart/2005/8/layout/arrow2"/>
    <dgm:cxn modelId="{3AB4AC10-6995-F24A-AC11-46957E2ED960}" type="presParOf" srcId="{3280B07A-C50B-5E4F-8D03-8E8F315EB809}" destId="{3DA664C4-BF96-4940-8C85-D1590551511A}" srcOrd="0" destOrd="0" presId="urn:microsoft.com/office/officeart/2005/8/layout/arrow2"/>
    <dgm:cxn modelId="{09D68FC3-2AB3-5D4A-BF1E-F81B43017864}" type="presParOf" srcId="{3280B07A-C50B-5E4F-8D03-8E8F315EB809}" destId="{8985335A-7704-5B4E-A2DB-8CD02CA515DB}" srcOrd="1" destOrd="0" presId="urn:microsoft.com/office/officeart/2005/8/layout/arrow2"/>
    <dgm:cxn modelId="{1354E972-360F-D549-8851-D312EFA7FF32}" type="presParOf" srcId="{3280B07A-C50B-5E4F-8D03-8E8F315EB809}" destId="{7D673A89-AD8D-BA40-AAAE-310EFCA47B8D}" srcOrd="2" destOrd="0" presId="urn:microsoft.com/office/officeart/2005/8/layout/arrow2"/>
    <dgm:cxn modelId="{BCD49C58-C99B-8A4E-A506-9ADE64BEC877}" type="presParOf" srcId="{3280B07A-C50B-5E4F-8D03-8E8F315EB809}" destId="{2A432ADA-E455-9B42-B0ED-3E0478CB9E99}" srcOrd="3" destOrd="0" presId="urn:microsoft.com/office/officeart/2005/8/layout/arrow2"/>
    <dgm:cxn modelId="{9EA85856-611E-B249-B14A-31E6FB1F2C74}" type="presParOf" srcId="{3280B07A-C50B-5E4F-8D03-8E8F315EB809}" destId="{8CF5C004-60A1-2741-9AAD-01D6A2F7A08C}" srcOrd="4" destOrd="0" presId="urn:microsoft.com/office/officeart/2005/8/layout/arrow2"/>
    <dgm:cxn modelId="{E1852123-9E23-D349-9B55-768FC95F06DD}" type="presParOf" srcId="{3280B07A-C50B-5E4F-8D03-8E8F315EB809}" destId="{58036079-3B4D-2445-825A-0EC7B728DF45}" srcOrd="5" destOrd="0" presId="urn:microsoft.com/office/officeart/2005/8/layout/arrow2"/>
    <dgm:cxn modelId="{A2E59195-69ED-D344-BD70-84922E2BA3E3}" type="presParOf" srcId="{3280B07A-C50B-5E4F-8D03-8E8F315EB809}" destId="{B13548DC-8D58-EE40-AA4F-AAB4E51F16D4}" srcOrd="6" destOrd="0" presId="urn:microsoft.com/office/officeart/2005/8/layout/arrow2"/>
    <dgm:cxn modelId="{5C37CA62-35F1-F548-9A86-A7F851272471}" type="presParOf" srcId="{3280B07A-C50B-5E4F-8D03-8E8F315EB809}" destId="{3675276A-213F-EC46-BF84-62CB8C2EC656}" srcOrd="7"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DC158-D5CF-44D3-AC74-FD003E28D70A}">
      <dsp:nvSpPr>
        <dsp:cNvPr id="0" name=""/>
        <dsp:cNvSpPr/>
      </dsp:nvSpPr>
      <dsp:spPr>
        <a:xfrm rot="2524650">
          <a:off x="2991638" y="3498026"/>
          <a:ext cx="787374" cy="50449"/>
        </a:xfrm>
        <a:custGeom>
          <a:avLst/>
          <a:gdLst/>
          <a:ahLst/>
          <a:cxnLst/>
          <a:rect l="0" t="0" r="0" b="0"/>
          <a:pathLst>
            <a:path>
              <a:moveTo>
                <a:pt x="0" y="25224"/>
              </a:moveTo>
              <a:lnTo>
                <a:pt x="787374" y="25224"/>
              </a:lnTo>
            </a:path>
          </a:pathLst>
        </a:custGeom>
        <a:noFill/>
        <a:ln w="31750" cap="flat" cmpd="sng" algn="ctr">
          <a:solidFill>
            <a:schemeClr val="bg1">
              <a:lumMod val="75000"/>
            </a:schemeClr>
          </a:solidFill>
          <a:prstDash val="sysDot"/>
        </a:ln>
        <a:effectLst/>
      </dsp:spPr>
      <dsp:style>
        <a:lnRef idx="2">
          <a:scrgbClr r="0" g="0" b="0"/>
        </a:lnRef>
        <a:fillRef idx="0">
          <a:scrgbClr r="0" g="0" b="0"/>
        </a:fillRef>
        <a:effectRef idx="0">
          <a:scrgbClr r="0" g="0" b="0"/>
        </a:effectRef>
        <a:fontRef idx="minor"/>
      </dsp:style>
    </dsp:sp>
    <dsp:sp modelId="{63E94016-D3A5-4FCE-8301-70944FF87E8F}">
      <dsp:nvSpPr>
        <dsp:cNvPr id="0" name=""/>
        <dsp:cNvSpPr/>
      </dsp:nvSpPr>
      <dsp:spPr>
        <a:xfrm rot="2282">
          <a:off x="3093115" y="2475605"/>
          <a:ext cx="816485" cy="50449"/>
        </a:xfrm>
        <a:custGeom>
          <a:avLst/>
          <a:gdLst/>
          <a:ahLst/>
          <a:cxnLst/>
          <a:rect l="0" t="0" r="0" b="0"/>
          <a:pathLst>
            <a:path>
              <a:moveTo>
                <a:pt x="0" y="25224"/>
              </a:moveTo>
              <a:lnTo>
                <a:pt x="816485" y="25224"/>
              </a:lnTo>
            </a:path>
          </a:pathLst>
        </a:custGeom>
        <a:noFill/>
        <a:ln w="31750" cap="flat" cmpd="sng" algn="ctr">
          <a:solidFill>
            <a:schemeClr val="bg1">
              <a:lumMod val="75000"/>
            </a:schemeClr>
          </a:solidFill>
          <a:prstDash val="sysDot"/>
        </a:ln>
        <a:effectLst/>
      </dsp:spPr>
      <dsp:style>
        <a:lnRef idx="2">
          <a:scrgbClr r="0" g="0" b="0"/>
        </a:lnRef>
        <a:fillRef idx="0">
          <a:scrgbClr r="0" g="0" b="0"/>
        </a:fillRef>
        <a:effectRef idx="0">
          <a:scrgbClr r="0" g="0" b="0"/>
        </a:effectRef>
        <a:fontRef idx="minor"/>
      </dsp:style>
    </dsp:sp>
    <dsp:sp modelId="{22BCEA4B-0890-4220-9556-1CDDFB0A4512}">
      <dsp:nvSpPr>
        <dsp:cNvPr id="0" name=""/>
        <dsp:cNvSpPr/>
      </dsp:nvSpPr>
      <dsp:spPr>
        <a:xfrm rot="19236607">
          <a:off x="2996936" y="1515413"/>
          <a:ext cx="846818" cy="50449"/>
        </a:xfrm>
        <a:custGeom>
          <a:avLst/>
          <a:gdLst/>
          <a:ahLst/>
          <a:cxnLst/>
          <a:rect l="0" t="0" r="0" b="0"/>
          <a:pathLst>
            <a:path>
              <a:moveTo>
                <a:pt x="0" y="25224"/>
              </a:moveTo>
              <a:lnTo>
                <a:pt x="846818" y="25224"/>
              </a:lnTo>
            </a:path>
          </a:pathLst>
        </a:custGeom>
        <a:noFill/>
        <a:ln w="31750" cap="flat" cmpd="sng" algn="ctr">
          <a:solidFill>
            <a:schemeClr val="bg1">
              <a:lumMod val="75000"/>
            </a:schemeClr>
          </a:solidFill>
          <a:prstDash val="sysDot"/>
        </a:ln>
        <a:effectLst/>
      </dsp:spPr>
      <dsp:style>
        <a:lnRef idx="2">
          <a:scrgbClr r="0" g="0" b="0"/>
        </a:lnRef>
        <a:fillRef idx="0">
          <a:scrgbClr r="0" g="0" b="0"/>
        </a:fillRef>
        <a:effectRef idx="0">
          <a:scrgbClr r="0" g="0" b="0"/>
        </a:effectRef>
        <a:fontRef idx="minor"/>
      </dsp:style>
    </dsp:sp>
    <dsp:sp modelId="{51F4EAD3-1682-4678-A02B-7707F22B1C85}">
      <dsp:nvSpPr>
        <dsp:cNvPr id="0" name=""/>
        <dsp:cNvSpPr/>
      </dsp:nvSpPr>
      <dsp:spPr>
        <a:xfrm>
          <a:off x="838204" y="1142993"/>
          <a:ext cx="2743191" cy="2743191"/>
        </a:xfrm>
        <a:prstGeom prst="ellipse">
          <a:avLst/>
        </a:prstGeom>
        <a:blipFill rotWithShape="1">
          <a:blip xmlns:r="http://schemas.openxmlformats.org/officeDocument/2006/relationships" r:embed="rId1"/>
          <a:stretch>
            <a:fillRect/>
          </a:stretch>
        </a:blip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sp>
    <dsp:sp modelId="{87BA93AC-D3AD-4B28-9115-39B8C4A3C7C0}">
      <dsp:nvSpPr>
        <dsp:cNvPr id="0" name=""/>
        <dsp:cNvSpPr/>
      </dsp:nvSpPr>
      <dsp:spPr>
        <a:xfrm>
          <a:off x="3581406" y="76201"/>
          <a:ext cx="1463046" cy="1463046"/>
        </a:xfrm>
        <a:prstGeom prst="ellipse">
          <a:avLst/>
        </a:prstGeom>
        <a:solidFill>
          <a:schemeClr val="accent1"/>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prstTxWarp prst="textArchUp">
            <a:avLst/>
          </a:prstTxWarp>
          <a:noAutofit/>
        </a:bodyPr>
        <a:lstStyle/>
        <a:p>
          <a:pPr lvl="0" algn="ctr" defTabSz="800100">
            <a:lnSpc>
              <a:spcPct val="90000"/>
            </a:lnSpc>
            <a:spcBef>
              <a:spcPct val="0"/>
            </a:spcBef>
            <a:spcAft>
              <a:spcPct val="35000"/>
            </a:spcAft>
          </a:pPr>
          <a:r>
            <a:rPr lang="en-US" sz="1800" b="1" kern="1200" dirty="0" smtClean="0"/>
            <a:t>Data Store</a:t>
          </a:r>
          <a:endParaRPr lang="en-US" sz="1800" b="1" kern="1200" dirty="0"/>
        </a:p>
      </dsp:txBody>
      <dsp:txXfrm>
        <a:off x="3795664" y="290459"/>
        <a:ext cx="1034530" cy="1034530"/>
      </dsp:txXfrm>
    </dsp:sp>
    <dsp:sp modelId="{2351FE39-4179-4DB3-94A8-84EFD1524303}">
      <dsp:nvSpPr>
        <dsp:cNvPr id="0" name=""/>
        <dsp:cNvSpPr/>
      </dsp:nvSpPr>
      <dsp:spPr>
        <a:xfrm>
          <a:off x="3909600" y="1770063"/>
          <a:ext cx="1463046" cy="1463046"/>
        </a:xfrm>
        <a:prstGeom prst="ellipse">
          <a:avLst/>
        </a:prstGeom>
        <a:solidFill>
          <a:schemeClr val="accent2"/>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prstTxWarp prst="textArchUp">
            <a:avLst/>
          </a:prstTxWarp>
          <a:noAutofit/>
        </a:bodyPr>
        <a:lstStyle/>
        <a:p>
          <a:pPr lvl="0" algn="ctr" defTabSz="800100">
            <a:lnSpc>
              <a:spcPct val="90000"/>
            </a:lnSpc>
            <a:spcBef>
              <a:spcPct val="0"/>
            </a:spcBef>
            <a:spcAft>
              <a:spcPct val="35000"/>
            </a:spcAft>
          </a:pPr>
          <a:r>
            <a:rPr lang="en-US" sz="1800" b="1" kern="1200" dirty="0" smtClean="0"/>
            <a:t>Data Analysis</a:t>
          </a:r>
          <a:endParaRPr lang="en-US" sz="1800" b="1" kern="1200" dirty="0"/>
        </a:p>
      </dsp:txBody>
      <dsp:txXfrm>
        <a:off x="4123858" y="1984321"/>
        <a:ext cx="1034530" cy="1034530"/>
      </dsp:txXfrm>
    </dsp:sp>
    <dsp:sp modelId="{8176EEDF-F573-4220-AC4D-C8DBE2CCB231}">
      <dsp:nvSpPr>
        <dsp:cNvPr id="0" name=""/>
        <dsp:cNvSpPr/>
      </dsp:nvSpPr>
      <dsp:spPr>
        <a:xfrm>
          <a:off x="3488977" y="3545771"/>
          <a:ext cx="1463046" cy="1463046"/>
        </a:xfrm>
        <a:prstGeom prst="ellipse">
          <a:avLst/>
        </a:prstGeom>
        <a:solidFill>
          <a:schemeClr val="accent3"/>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prstTxWarp prst="textArchUp">
            <a:avLst/>
          </a:prstTxWarp>
          <a:noAutofit/>
        </a:bodyPr>
        <a:lstStyle/>
        <a:p>
          <a:pPr lvl="0" algn="ctr" defTabSz="800100">
            <a:lnSpc>
              <a:spcPct val="90000"/>
            </a:lnSpc>
            <a:spcBef>
              <a:spcPct val="0"/>
            </a:spcBef>
            <a:spcAft>
              <a:spcPct val="35000"/>
            </a:spcAft>
          </a:pPr>
          <a:r>
            <a:rPr lang="en-US" sz="1800" b="1" kern="1200" dirty="0" smtClean="0"/>
            <a:t>Visualization</a:t>
          </a:r>
          <a:endParaRPr lang="en-US" sz="1800" b="1" kern="1200" dirty="0"/>
        </a:p>
      </dsp:txBody>
      <dsp:txXfrm>
        <a:off x="3703235" y="3760029"/>
        <a:ext cx="1034530" cy="1034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D47FD-CD8E-4EC8-A7E3-BF3AC4BC5C1A}">
      <dsp:nvSpPr>
        <dsp:cNvPr id="0" name=""/>
        <dsp:cNvSpPr/>
      </dsp:nvSpPr>
      <dsp:spPr>
        <a:xfrm>
          <a:off x="-69730" y="239731"/>
          <a:ext cx="7467600" cy="4667249"/>
        </a:xfrm>
        <a:prstGeom prst="swooshArrow">
          <a:avLst>
            <a:gd name="adj1" fmla="val 25000"/>
            <a:gd name="adj2" fmla="val 25000"/>
          </a:avLst>
        </a:prstGeom>
        <a:solidFill>
          <a:srgbClr val="C4DEFB"/>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DA664C4-BF96-4940-8C85-D1590551511A}">
      <dsp:nvSpPr>
        <dsp:cNvPr id="0" name=""/>
        <dsp:cNvSpPr/>
      </dsp:nvSpPr>
      <dsp:spPr>
        <a:xfrm>
          <a:off x="665828" y="3710298"/>
          <a:ext cx="171754" cy="171754"/>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985335A-7704-5B4E-A2DB-8CD02CA515DB}">
      <dsp:nvSpPr>
        <dsp:cNvPr id="0" name=""/>
        <dsp:cNvSpPr/>
      </dsp:nvSpPr>
      <dsp:spPr>
        <a:xfrm>
          <a:off x="645258" y="3942069"/>
          <a:ext cx="1687834" cy="1110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09" tIns="0" rIns="0" bIns="0" numCol="1" spcCol="1270" anchor="t" anchorCtr="0">
          <a:noAutofit/>
        </a:bodyPr>
        <a:lstStyle/>
        <a:p>
          <a:pPr lvl="0" algn="l" defTabSz="622300">
            <a:lnSpc>
              <a:spcPct val="90000"/>
            </a:lnSpc>
            <a:spcBef>
              <a:spcPct val="0"/>
            </a:spcBef>
            <a:spcAft>
              <a:spcPct val="35000"/>
            </a:spcAft>
          </a:pPr>
          <a:r>
            <a:rPr lang="en-US" sz="1400" kern="1200" dirty="0" smtClean="0">
              <a:solidFill>
                <a:schemeClr val="accent3">
                  <a:lumMod val="75000"/>
                </a:schemeClr>
              </a:solidFill>
            </a:rPr>
            <a:t>Phase 1</a:t>
          </a:r>
          <a:endParaRPr lang="en-US" sz="1400" kern="1200" dirty="0">
            <a:solidFill>
              <a:schemeClr val="accent3">
                <a:lumMod val="75000"/>
              </a:schemeClr>
            </a:solidFill>
          </a:endParaRPr>
        </a:p>
        <a:p>
          <a:pPr marL="114300" lvl="1" indent="-114300" algn="l" defTabSz="622300">
            <a:lnSpc>
              <a:spcPct val="90000"/>
            </a:lnSpc>
            <a:spcBef>
              <a:spcPct val="0"/>
            </a:spcBef>
            <a:spcAft>
              <a:spcPct val="15000"/>
            </a:spcAft>
            <a:buChar char="••"/>
          </a:pPr>
          <a:r>
            <a:rPr lang="en-US" sz="1400" kern="1200" dirty="0" smtClean="0">
              <a:solidFill>
                <a:schemeClr val="accent3">
                  <a:lumMod val="75000"/>
                </a:schemeClr>
              </a:solidFill>
            </a:rPr>
            <a:t>Gene expression</a:t>
          </a:r>
          <a:endParaRPr lang="en-US" sz="1400" kern="1200" dirty="0">
            <a:solidFill>
              <a:schemeClr val="accent3">
                <a:lumMod val="75000"/>
              </a:schemeClr>
            </a:solidFill>
          </a:endParaRPr>
        </a:p>
        <a:p>
          <a:pPr marL="114300" lvl="1" indent="-114300" algn="l" defTabSz="622300">
            <a:lnSpc>
              <a:spcPct val="90000"/>
            </a:lnSpc>
            <a:spcBef>
              <a:spcPct val="0"/>
            </a:spcBef>
            <a:spcAft>
              <a:spcPct val="15000"/>
            </a:spcAft>
            <a:buChar char="••"/>
          </a:pPr>
          <a:r>
            <a:rPr lang="en-US" sz="1400" kern="1200" dirty="0" smtClean="0">
              <a:solidFill>
                <a:schemeClr val="accent3">
                  <a:lumMod val="75000"/>
                </a:schemeClr>
              </a:solidFill>
            </a:rPr>
            <a:t>Gene changes in diseases</a:t>
          </a:r>
          <a:endParaRPr lang="en-US" sz="1400" kern="1200" dirty="0">
            <a:solidFill>
              <a:schemeClr val="accent3">
                <a:lumMod val="75000"/>
              </a:schemeClr>
            </a:solidFill>
          </a:endParaRPr>
        </a:p>
      </dsp:txBody>
      <dsp:txXfrm>
        <a:off x="645258" y="3942069"/>
        <a:ext cx="1687834" cy="1110805"/>
      </dsp:txXfrm>
    </dsp:sp>
    <dsp:sp modelId="{7D673A89-AD8D-BA40-AAAE-310EFCA47B8D}">
      <dsp:nvSpPr>
        <dsp:cNvPr id="0" name=""/>
        <dsp:cNvSpPr/>
      </dsp:nvSpPr>
      <dsp:spPr>
        <a:xfrm>
          <a:off x="1879313" y="2624696"/>
          <a:ext cx="298704" cy="298704"/>
        </a:xfrm>
        <a:prstGeom prst="ellipse">
          <a:avLst/>
        </a:prstGeom>
        <a:solidFill>
          <a:srgbClr val="851118"/>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A432ADA-E455-9B42-B0ED-3E0478CB9E99}">
      <dsp:nvSpPr>
        <dsp:cNvPr id="0" name=""/>
        <dsp:cNvSpPr/>
      </dsp:nvSpPr>
      <dsp:spPr>
        <a:xfrm>
          <a:off x="2075224" y="2988749"/>
          <a:ext cx="1568196" cy="2132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277" tIns="0" rIns="0" bIns="0" numCol="1" spcCol="1270" anchor="t" anchorCtr="0">
          <a:noAutofit/>
        </a:bodyPr>
        <a:lstStyle/>
        <a:p>
          <a:pPr lvl="0" algn="l" defTabSz="711200">
            <a:lnSpc>
              <a:spcPct val="90000"/>
            </a:lnSpc>
            <a:spcBef>
              <a:spcPct val="0"/>
            </a:spcBef>
            <a:spcAft>
              <a:spcPct val="35000"/>
            </a:spcAft>
          </a:pPr>
          <a:r>
            <a:rPr lang="en-US" sz="1600" kern="1200" dirty="0" smtClean="0">
              <a:solidFill>
                <a:schemeClr val="accent5">
                  <a:lumMod val="75000"/>
                </a:schemeClr>
              </a:solidFill>
            </a:rPr>
            <a:t>Phase 2</a:t>
          </a:r>
          <a:endParaRPr lang="en-US" sz="1600" kern="1200" dirty="0">
            <a:solidFill>
              <a:schemeClr val="accent5">
                <a:lumMod val="75000"/>
              </a:schemeClr>
            </a:solidFill>
          </a:endParaRPr>
        </a:p>
        <a:p>
          <a:pPr marL="171450" lvl="1" indent="-171450" algn="l" defTabSz="711200">
            <a:lnSpc>
              <a:spcPct val="90000"/>
            </a:lnSpc>
            <a:spcBef>
              <a:spcPct val="0"/>
            </a:spcBef>
            <a:spcAft>
              <a:spcPct val="15000"/>
            </a:spcAft>
            <a:buChar char="••"/>
          </a:pPr>
          <a:r>
            <a:rPr lang="en-US" sz="1600" kern="1200" dirty="0" smtClean="0">
              <a:solidFill>
                <a:schemeClr val="accent5">
                  <a:lumMod val="75000"/>
                </a:schemeClr>
              </a:solidFill>
            </a:rPr>
            <a:t>Gene set enrichment</a:t>
          </a:r>
          <a:endParaRPr lang="en-US" sz="1600" kern="1200" dirty="0">
            <a:solidFill>
              <a:schemeClr val="accent5">
                <a:lumMod val="75000"/>
              </a:schemeClr>
            </a:solidFill>
          </a:endParaRPr>
        </a:p>
        <a:p>
          <a:pPr marL="171450" lvl="1" indent="-171450" algn="l" defTabSz="711200">
            <a:lnSpc>
              <a:spcPct val="90000"/>
            </a:lnSpc>
            <a:spcBef>
              <a:spcPct val="0"/>
            </a:spcBef>
            <a:spcAft>
              <a:spcPct val="15000"/>
            </a:spcAft>
            <a:buChar char="••"/>
          </a:pPr>
          <a:r>
            <a:rPr lang="en-US" sz="1600" kern="1200" dirty="0" smtClean="0">
              <a:solidFill>
                <a:schemeClr val="accent5">
                  <a:lumMod val="75000"/>
                </a:schemeClr>
              </a:solidFill>
            </a:rPr>
            <a:t>Comparative pathway analysis</a:t>
          </a:r>
          <a:endParaRPr lang="en-US" sz="1600" kern="1200" dirty="0">
            <a:solidFill>
              <a:schemeClr val="accent5">
                <a:lumMod val="75000"/>
              </a:schemeClr>
            </a:solidFill>
          </a:endParaRPr>
        </a:p>
      </dsp:txBody>
      <dsp:txXfrm>
        <a:off x="2075224" y="2988749"/>
        <a:ext cx="1568196" cy="2132933"/>
      </dsp:txXfrm>
    </dsp:sp>
    <dsp:sp modelId="{8CF5C004-60A1-2741-9AAD-01D6A2F7A08C}">
      <dsp:nvSpPr>
        <dsp:cNvPr id="0" name=""/>
        <dsp:cNvSpPr/>
      </dsp:nvSpPr>
      <dsp:spPr>
        <a:xfrm>
          <a:off x="3428840" y="1824729"/>
          <a:ext cx="395782" cy="395782"/>
        </a:xfrm>
        <a:prstGeom prst="ellipse">
          <a:avLst/>
        </a:prstGeom>
        <a:gradFill rotWithShape="0">
          <a:gsLst>
            <a:gs pos="0">
              <a:schemeClr val="accent3">
                <a:hueOff val="7493820"/>
                <a:satOff val="-24977"/>
                <a:lumOff val="-18171"/>
                <a:alphaOff val="0"/>
                <a:shade val="51000"/>
                <a:satMod val="130000"/>
              </a:schemeClr>
            </a:gs>
            <a:gs pos="80000">
              <a:schemeClr val="accent3">
                <a:hueOff val="7493820"/>
                <a:satOff val="-24977"/>
                <a:lumOff val="-18171"/>
                <a:alphaOff val="0"/>
                <a:shade val="93000"/>
                <a:satMod val="130000"/>
              </a:schemeClr>
            </a:gs>
            <a:gs pos="100000">
              <a:schemeClr val="accent3">
                <a:hueOff val="7493820"/>
                <a:satOff val="-24977"/>
                <a:lumOff val="-181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8036079-3B4D-2445-825A-0EC7B728DF45}">
      <dsp:nvSpPr>
        <dsp:cNvPr id="0" name=""/>
        <dsp:cNvSpPr/>
      </dsp:nvSpPr>
      <dsp:spPr>
        <a:xfrm>
          <a:off x="3359275" y="304811"/>
          <a:ext cx="1568196" cy="288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717" tIns="0" rIns="0" bIns="0" numCol="1" spcCol="1270" anchor="t" anchorCtr="0">
          <a:noAutofit/>
        </a:bodyPr>
        <a:lstStyle/>
        <a:p>
          <a:pPr lvl="0" algn="l" defTabSz="800100">
            <a:lnSpc>
              <a:spcPct val="90000"/>
            </a:lnSpc>
            <a:spcBef>
              <a:spcPct val="0"/>
            </a:spcBef>
            <a:spcAft>
              <a:spcPct val="35000"/>
            </a:spcAft>
          </a:pPr>
          <a:r>
            <a:rPr lang="en-US" sz="1800" kern="1200" dirty="0" smtClean="0">
              <a:solidFill>
                <a:srgbClr val="1B7355"/>
              </a:solidFill>
            </a:rPr>
            <a:t>Phase 3</a:t>
          </a:r>
          <a:endParaRPr lang="en-US" sz="1800" kern="1200" dirty="0">
            <a:solidFill>
              <a:srgbClr val="1B7355"/>
            </a:solidFill>
          </a:endParaRPr>
        </a:p>
        <a:p>
          <a:pPr marL="171450" lvl="1" indent="-171450" algn="l" defTabSz="800100">
            <a:lnSpc>
              <a:spcPct val="90000"/>
            </a:lnSpc>
            <a:spcBef>
              <a:spcPct val="0"/>
            </a:spcBef>
            <a:spcAft>
              <a:spcPct val="15000"/>
            </a:spcAft>
            <a:buChar char="••"/>
          </a:pPr>
          <a:r>
            <a:rPr lang="en-US" sz="1800" kern="1200" dirty="0" smtClean="0">
              <a:solidFill>
                <a:srgbClr val="1B7355"/>
              </a:solidFill>
            </a:rPr>
            <a:t>Internal data sets</a:t>
          </a:r>
          <a:endParaRPr lang="en-US" sz="1800" kern="1200" dirty="0">
            <a:solidFill>
              <a:srgbClr val="1B7355"/>
            </a:solidFill>
          </a:endParaRPr>
        </a:p>
        <a:p>
          <a:pPr marL="171450" lvl="1" indent="-171450" algn="l" defTabSz="800100">
            <a:lnSpc>
              <a:spcPct val="90000"/>
            </a:lnSpc>
            <a:spcBef>
              <a:spcPct val="0"/>
            </a:spcBef>
            <a:spcAft>
              <a:spcPct val="15000"/>
            </a:spcAft>
            <a:buChar char="••"/>
          </a:pPr>
          <a:r>
            <a:rPr lang="en-US" sz="1800" kern="1200" dirty="0" smtClean="0">
              <a:solidFill>
                <a:srgbClr val="1B7355"/>
              </a:solidFill>
            </a:rPr>
            <a:t>Controlled access</a:t>
          </a:r>
          <a:endParaRPr lang="en-US" sz="1800" kern="1200" dirty="0">
            <a:solidFill>
              <a:srgbClr val="1B7355"/>
            </a:solidFill>
          </a:endParaRPr>
        </a:p>
      </dsp:txBody>
      <dsp:txXfrm>
        <a:off x="3359275" y="304811"/>
        <a:ext cx="1568196" cy="2884360"/>
      </dsp:txXfrm>
    </dsp:sp>
    <dsp:sp modelId="{B13548DC-8D58-EE40-AA4F-AAB4E51F16D4}">
      <dsp:nvSpPr>
        <dsp:cNvPr id="0" name=""/>
        <dsp:cNvSpPr/>
      </dsp:nvSpPr>
      <dsp:spPr>
        <a:xfrm>
          <a:off x="5116517" y="1295463"/>
          <a:ext cx="530199" cy="530199"/>
        </a:xfrm>
        <a:prstGeom prst="ellipse">
          <a:avLst/>
        </a:prstGeom>
        <a:gradFill rotWithShape="0">
          <a:gsLst>
            <a:gs pos="0">
              <a:schemeClr val="accent3">
                <a:hueOff val="11240729"/>
                <a:satOff val="-37465"/>
                <a:lumOff val="-27257"/>
                <a:alphaOff val="0"/>
                <a:shade val="51000"/>
                <a:satMod val="130000"/>
              </a:schemeClr>
            </a:gs>
            <a:gs pos="80000">
              <a:schemeClr val="accent3">
                <a:hueOff val="11240729"/>
                <a:satOff val="-37465"/>
                <a:lumOff val="-27257"/>
                <a:alphaOff val="0"/>
                <a:shade val="93000"/>
                <a:satMod val="130000"/>
              </a:schemeClr>
            </a:gs>
            <a:gs pos="100000">
              <a:schemeClr val="accent3">
                <a:hueOff val="11240729"/>
                <a:satOff val="-37465"/>
                <a:lumOff val="-272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675276A-213F-EC46-BF84-62CB8C2EC656}">
      <dsp:nvSpPr>
        <dsp:cNvPr id="0" name=""/>
        <dsp:cNvSpPr/>
      </dsp:nvSpPr>
      <dsp:spPr>
        <a:xfrm>
          <a:off x="4794100" y="76209"/>
          <a:ext cx="2743229" cy="1896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942" tIns="0" rIns="0" bIns="0" numCol="1" spcCol="1270" anchor="t" anchorCtr="0">
          <a:noAutofit/>
        </a:bodyPr>
        <a:lstStyle/>
        <a:p>
          <a:pPr lvl="0" algn="l" defTabSz="889000">
            <a:lnSpc>
              <a:spcPct val="90000"/>
            </a:lnSpc>
            <a:spcBef>
              <a:spcPct val="0"/>
            </a:spcBef>
            <a:spcAft>
              <a:spcPct val="35000"/>
            </a:spcAft>
          </a:pPr>
          <a:r>
            <a:rPr lang="en-US" sz="2000" kern="1200" dirty="0" smtClean="0">
              <a:solidFill>
                <a:srgbClr val="16377A"/>
              </a:solidFill>
            </a:rPr>
            <a:t>Phase 4</a:t>
          </a:r>
          <a:endParaRPr lang="en-US" sz="2000" kern="1200" dirty="0">
            <a:solidFill>
              <a:srgbClr val="16377A"/>
            </a:solidFill>
          </a:endParaRPr>
        </a:p>
        <a:p>
          <a:pPr marL="228600" lvl="1" indent="-228600" algn="l" defTabSz="889000">
            <a:lnSpc>
              <a:spcPct val="90000"/>
            </a:lnSpc>
            <a:spcBef>
              <a:spcPct val="0"/>
            </a:spcBef>
            <a:spcAft>
              <a:spcPct val="15000"/>
            </a:spcAft>
            <a:buChar char="••"/>
          </a:pPr>
          <a:r>
            <a:rPr lang="en-US" sz="2000" kern="1200" dirty="0" smtClean="0">
              <a:solidFill>
                <a:srgbClr val="16377A"/>
              </a:solidFill>
            </a:rPr>
            <a:t>Single cell</a:t>
          </a:r>
          <a:endParaRPr lang="en-US" sz="2000" kern="1200" dirty="0">
            <a:solidFill>
              <a:srgbClr val="16377A"/>
            </a:solidFill>
          </a:endParaRPr>
        </a:p>
        <a:p>
          <a:pPr marL="228600" lvl="1" indent="-228600" algn="l" defTabSz="889000">
            <a:lnSpc>
              <a:spcPct val="90000"/>
            </a:lnSpc>
            <a:spcBef>
              <a:spcPct val="0"/>
            </a:spcBef>
            <a:spcAft>
              <a:spcPct val="15000"/>
            </a:spcAft>
            <a:buChar char="••"/>
          </a:pPr>
          <a:r>
            <a:rPr lang="en-US" sz="2000" kern="1200" dirty="0" smtClean="0">
              <a:solidFill>
                <a:srgbClr val="16377A"/>
              </a:solidFill>
            </a:rPr>
            <a:t>Integrated omics</a:t>
          </a:r>
          <a:endParaRPr lang="en-US" sz="2000" kern="1200" dirty="0">
            <a:solidFill>
              <a:srgbClr val="16377A"/>
            </a:solidFill>
          </a:endParaRPr>
        </a:p>
      </dsp:txBody>
      <dsp:txXfrm>
        <a:off x="4794100" y="76209"/>
        <a:ext cx="2743229" cy="1896783"/>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E6F89C-12DE-0C45-9820-98C66C2B137A}" type="datetimeFigureOut">
              <a:rPr lang="en-US" smtClean="0"/>
              <a:t>6/7/18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AED54D-EA7B-DF4F-A233-7C42EF47156A}" type="slidenum">
              <a:rPr lang="en-US" smtClean="0"/>
              <a:t>‹#›</a:t>
            </a:fld>
            <a:endParaRPr lang="en-US"/>
          </a:p>
        </p:txBody>
      </p:sp>
    </p:spTree>
    <p:extLst>
      <p:ext uri="{BB962C8B-B14F-4D97-AF65-F5344CB8AC3E}">
        <p14:creationId xmlns:p14="http://schemas.microsoft.com/office/powerpoint/2010/main" val="1730315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1</a:t>
            </a:fld>
            <a:endParaRPr lang="en-US"/>
          </a:p>
        </p:txBody>
      </p:sp>
    </p:spTree>
    <p:extLst>
      <p:ext uri="{BB962C8B-B14F-4D97-AF65-F5344CB8AC3E}">
        <p14:creationId xmlns:p14="http://schemas.microsoft.com/office/powerpoint/2010/main" val="370235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literature</a:t>
            </a:r>
            <a:r>
              <a:rPr lang="en-US" baseline="0" dirty="0" smtClean="0"/>
              <a:t> search showed that serpinC1 is also called </a:t>
            </a:r>
            <a:r>
              <a:rPr lang="en-US" baseline="0" dirty="0" err="1" smtClean="0"/>
              <a:t>antithrombin</a:t>
            </a:r>
            <a:r>
              <a:rPr lang="en-US" baseline="0" dirty="0" smtClean="0"/>
              <a:t> III. It is a serine protease inhibitor in the coagulation cascade. We can see that it inhibits thrombin at multiple levels and thus inhibits fibrosis and inflammation. Its deficiency is also associated with kidney injury. The isoform usage change can potentially impact kidney inflammation and fibrosis.</a:t>
            </a:r>
            <a:endParaRPr lang="en-US" dirty="0"/>
          </a:p>
        </p:txBody>
      </p:sp>
      <p:sp>
        <p:nvSpPr>
          <p:cNvPr id="4" name="Slide Number Placeholder 3"/>
          <p:cNvSpPr>
            <a:spLocks noGrp="1"/>
          </p:cNvSpPr>
          <p:nvPr>
            <p:ph type="sldNum" sz="quarter" idx="10"/>
          </p:nvPr>
        </p:nvSpPr>
        <p:spPr/>
        <p:txBody>
          <a:bodyPr/>
          <a:lstStyle/>
          <a:p>
            <a:fld id="{3D1EC6D9-D7E8-41C7-9E9E-992533AC673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208396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used IPA to compare the differentially</a:t>
            </a:r>
            <a:r>
              <a:rPr lang="en-US" baseline="0" dirty="0" smtClean="0"/>
              <a:t> expressed and differentially spliced genes at each time point. I found that different pathways are enriched. The alternative spliced genes showed different aspect of apoptosis, fibrosis and immune response and together, they make a complete picture. For example, newly discovered pathways include PIP3 biosynthesis, insulin receptor signaling, angiogenesis signaling and </a:t>
            </a:r>
            <a:r>
              <a:rPr lang="en-US" baseline="0" dirty="0" err="1" smtClean="0"/>
              <a:t>mTOR</a:t>
            </a:r>
            <a:r>
              <a:rPr lang="en-US" baseline="0" dirty="0" smtClean="0"/>
              <a:t> signaling</a:t>
            </a:r>
            <a:endParaRPr lang="en-US" dirty="0"/>
          </a:p>
        </p:txBody>
      </p:sp>
      <p:sp>
        <p:nvSpPr>
          <p:cNvPr id="4" name="Slide Number Placeholder 3"/>
          <p:cNvSpPr>
            <a:spLocks noGrp="1"/>
          </p:cNvSpPr>
          <p:nvPr>
            <p:ph type="sldNum" sz="quarter" idx="10"/>
          </p:nvPr>
        </p:nvSpPr>
        <p:spPr/>
        <p:txBody>
          <a:bodyPr/>
          <a:lstStyle/>
          <a:p>
            <a:fld id="{3D1EC6D9-D7E8-41C7-9E9E-992533AC673E}" type="slidenum">
              <a:rPr lang="en-US" smtClean="0"/>
              <a:t>12</a:t>
            </a:fld>
            <a:endParaRPr lang="en-US" dirty="0"/>
          </a:p>
        </p:txBody>
      </p:sp>
    </p:spTree>
    <p:extLst>
      <p:ext uri="{BB962C8B-B14F-4D97-AF65-F5344CB8AC3E}">
        <p14:creationId xmlns:p14="http://schemas.microsoft.com/office/powerpoint/2010/main" val="397360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es Placeholder 4"/>
          <p:cNvSpPr>
            <a:spLocks noGrp="1"/>
          </p:cNvSpPr>
          <p:nvPr>
            <p:ph type="body" idx="1"/>
          </p:nvPr>
        </p:nvSpPr>
        <p:spPr/>
        <p:txBody>
          <a:bodyPr numCol="2" spcCol="182880">
            <a:noAutofit/>
          </a:bodyPr>
          <a:lstStyle/>
          <a:p>
            <a:pPr marL="228600" indent="-228600">
              <a:buFont typeface="+mj-lt"/>
              <a:buNone/>
            </a:pPr>
            <a:endParaRPr lang="en-US" sz="1200" dirty="0" smtClean="0"/>
          </a:p>
          <a:p>
            <a:endParaRPr lang="en-US" sz="1200" dirty="0"/>
          </a:p>
        </p:txBody>
      </p:sp>
      <p:sp>
        <p:nvSpPr>
          <p:cNvPr id="7" name="Slide Image Placeholder 6"/>
          <p:cNvSpPr>
            <a:spLocks noGrp="1" noRot="1" noChangeAspect="1"/>
          </p:cNvSpPr>
          <p:nvPr>
            <p:ph type="sldImg"/>
          </p:nvPr>
        </p:nvSpPr>
        <p:spPr>
          <a:xfrm>
            <a:off x="538163" y="503238"/>
            <a:ext cx="3146425" cy="2359025"/>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400" b="1" dirty="0" smtClean="0"/>
              <a:t>SmartArt </a:t>
            </a:r>
            <a:r>
              <a:rPr lang="en-US" sz="1400" b="1" baseline="0" dirty="0" smtClean="0"/>
              <a:t>custom </a:t>
            </a:r>
            <a:r>
              <a:rPr lang="en-US" sz="1400" b="1" dirty="0" smtClean="0"/>
              <a:t>animation effects: upward arrow process</a:t>
            </a:r>
          </a:p>
          <a:p>
            <a:r>
              <a:rPr lang="en-US" sz="1400" dirty="0" smtClean="0"/>
              <a:t>(Basic)</a:t>
            </a:r>
          </a:p>
          <a:p>
            <a:endParaRPr lang="en-US" sz="1200" dirty="0" smtClean="0"/>
          </a:p>
          <a:p>
            <a:endParaRPr lang="en-US" sz="1200" dirty="0" smtClean="0"/>
          </a:p>
          <a:p>
            <a:r>
              <a:rPr lang="en-US" sz="1200" dirty="0" smtClean="0"/>
              <a:t>To reproduce the SmartArt effects on this slide, do the following:</a:t>
            </a:r>
          </a:p>
          <a:p>
            <a:pPr marL="228600" indent="-228600">
              <a:buFont typeface="+mj-lt"/>
              <a:buAutoNum type="arabicPeriod"/>
            </a:pPr>
            <a:r>
              <a:rPr lang="en-US" sz="1200" b="0" dirty="0" smtClean="0"/>
              <a:t>On the </a:t>
            </a:r>
            <a:r>
              <a:rPr lang="en-US" sz="1200" b="1" dirty="0" smtClean="0"/>
              <a:t>Home</a:t>
            </a:r>
            <a:r>
              <a:rPr lang="en-US" sz="1200" b="0" dirty="0" smtClean="0"/>
              <a:t> tab, in the </a:t>
            </a:r>
            <a:r>
              <a:rPr lang="en-US" sz="1200" b="1" dirty="0" smtClean="0"/>
              <a:t>Slides</a:t>
            </a:r>
            <a:r>
              <a:rPr lang="en-US" sz="1200" b="0" dirty="0" smtClean="0"/>
              <a:t> group, click </a:t>
            </a:r>
            <a:r>
              <a:rPr lang="en-US" sz="1200" b="1" dirty="0" smtClean="0"/>
              <a:t>Layout</a:t>
            </a:r>
            <a:r>
              <a:rPr lang="en-US" sz="1200" b="0" dirty="0" smtClean="0"/>
              <a:t>, and then click</a:t>
            </a:r>
            <a:r>
              <a:rPr lang="en-US" sz="1200" b="0" baseline="0" dirty="0" smtClean="0"/>
              <a:t> </a:t>
            </a:r>
            <a:r>
              <a:rPr lang="en-US" sz="1200" b="1" baseline="0" dirty="0" smtClean="0"/>
              <a:t>Blank</a:t>
            </a:r>
            <a:r>
              <a:rPr lang="en-US" sz="1200" b="0" baseline="0" dirty="0" smtClean="0"/>
              <a:t>. </a:t>
            </a:r>
          </a:p>
          <a:p>
            <a:pPr marL="228600" indent="-228600">
              <a:buFont typeface="+mj-lt"/>
              <a:buAutoNum type="arabicPeriod"/>
            </a:pPr>
            <a:r>
              <a:rPr lang="en-US" sz="1200" b="0" dirty="0" smtClean="0"/>
              <a:t>On the </a:t>
            </a:r>
            <a:r>
              <a:rPr lang="en-US" sz="1200" b="1" dirty="0" smtClean="0"/>
              <a:t>Insert tab</a:t>
            </a:r>
            <a:r>
              <a:rPr lang="en-US" sz="1200" b="0" dirty="0" smtClean="0"/>
              <a:t>, in the </a:t>
            </a:r>
            <a:r>
              <a:rPr lang="en-US" sz="1200" b="1" dirty="0" smtClean="0"/>
              <a:t>Illustrations</a:t>
            </a:r>
            <a:r>
              <a:rPr lang="en-US" sz="1200" dirty="0" smtClean="0"/>
              <a:t> group, click </a:t>
            </a:r>
            <a:r>
              <a:rPr lang="en-US" sz="1200" b="1" dirty="0" smtClean="0"/>
              <a:t>SmartArt</a:t>
            </a:r>
            <a:r>
              <a:rPr lang="en-US" sz="1200" b="0" dirty="0" smtClean="0"/>
              <a:t>.</a:t>
            </a:r>
            <a:r>
              <a:rPr lang="en-US" sz="1200" b="0" baseline="0" dirty="0" smtClean="0"/>
              <a:t> In the </a:t>
            </a:r>
            <a:r>
              <a:rPr lang="en-US" sz="1200" b="1" baseline="0" dirty="0" smtClean="0"/>
              <a:t>Choose a SmartArt Graphic</a:t>
            </a:r>
            <a:r>
              <a:rPr lang="en-US" sz="1200" b="0" baseline="0" dirty="0" smtClean="0"/>
              <a:t> dialog box, in the left pane, click </a:t>
            </a:r>
            <a:r>
              <a:rPr lang="en-US" sz="1200" b="1" baseline="0" dirty="0" smtClean="0"/>
              <a:t>Process</a:t>
            </a:r>
            <a:r>
              <a:rPr lang="en-US" sz="1200" b="0" baseline="0" dirty="0" smtClean="0"/>
              <a:t>. In the </a:t>
            </a:r>
            <a:r>
              <a:rPr lang="en-US" sz="1200" b="1" baseline="0" dirty="0" smtClean="0"/>
              <a:t>Process</a:t>
            </a:r>
            <a:r>
              <a:rPr lang="en-US" sz="1200" b="0" baseline="0" dirty="0" smtClean="0"/>
              <a:t> pane, click </a:t>
            </a:r>
            <a:r>
              <a:rPr lang="en-US" sz="1200" b="1" baseline="0" dirty="0" smtClean="0"/>
              <a:t>Upward Arrow </a:t>
            </a:r>
            <a:r>
              <a:rPr lang="en-US" sz="1200" baseline="0" dirty="0" smtClean="0"/>
              <a:t>(sixth row, third option from the left), and then click </a:t>
            </a:r>
            <a:r>
              <a:rPr lang="en-US" sz="1200" b="1" baseline="0" dirty="0" smtClean="0"/>
              <a:t>OK</a:t>
            </a:r>
            <a:r>
              <a:rPr lang="en-US" sz="1200" baseline="0" dirty="0" smtClean="0"/>
              <a:t> to insert the graphic into the slide.</a:t>
            </a:r>
            <a:endParaRPr lang="en-US" sz="1200" dirty="0" smtClean="0"/>
          </a:p>
          <a:p>
            <a:pPr marL="228600" indent="-228600">
              <a:buFont typeface="+mj-lt"/>
              <a:buAutoNum type="arabicPeriod"/>
            </a:pPr>
            <a:r>
              <a:rPr lang="en-US" sz="1200" dirty="0" smtClean="0"/>
              <a:t>Select</a:t>
            </a:r>
            <a:r>
              <a:rPr lang="en-US" sz="1200" baseline="0" dirty="0" smtClean="0"/>
              <a:t> the graphic, and then click one of the arrows on the left border. In the </a:t>
            </a:r>
            <a:r>
              <a:rPr lang="en-US" sz="1200" b="1" baseline="0" dirty="0" smtClean="0"/>
              <a:t>Type your text here </a:t>
            </a:r>
            <a:r>
              <a:rPr lang="en-US" sz="1200" baseline="0" dirty="0" smtClean="0"/>
              <a:t>dialog box, enter text. (</a:t>
            </a:r>
            <a:r>
              <a:rPr lang="en-US" sz="1200" b="1" baseline="0" dirty="0" smtClean="0"/>
              <a:t>Note: </a:t>
            </a:r>
            <a:r>
              <a:rPr lang="en-US" sz="1200" b="0" baseline="0" dirty="0" smtClean="0"/>
              <a:t>To create a bulleted list below each heading, select the heading text box in the </a:t>
            </a:r>
            <a:r>
              <a:rPr lang="en-US" sz="1200" b="1" baseline="0" dirty="0" smtClean="0"/>
              <a:t>Type your text here  </a:t>
            </a:r>
            <a:r>
              <a:rPr lang="en-US" sz="1200" b="0" baseline="0" dirty="0" smtClean="0"/>
              <a:t>dialog box, and then under </a:t>
            </a:r>
            <a:r>
              <a:rPr lang="en-US" sz="1200" b="1" baseline="0" dirty="0" smtClean="0"/>
              <a:t>SmartArt</a:t>
            </a:r>
            <a:r>
              <a:rPr lang="en-US" sz="1200" b="0" baseline="0" dirty="0" smtClean="0"/>
              <a:t> </a:t>
            </a:r>
            <a:r>
              <a:rPr lang="en-US" sz="1200" b="1" baseline="0" dirty="0" smtClean="0"/>
              <a:t>Tools</a:t>
            </a:r>
            <a:r>
              <a:rPr lang="en-US" sz="1200" b="0" baseline="0" dirty="0" smtClean="0"/>
              <a:t>, on the </a:t>
            </a:r>
            <a:r>
              <a:rPr lang="en-US" sz="1200" b="1" baseline="0" dirty="0" smtClean="0"/>
              <a:t>Design</a:t>
            </a:r>
            <a:r>
              <a:rPr lang="en-US" sz="1200" b="0" baseline="0" dirty="0" smtClean="0"/>
              <a:t> tab, in the </a:t>
            </a:r>
            <a:r>
              <a:rPr lang="en-US" sz="1200" b="1" baseline="0" dirty="0" smtClean="0"/>
              <a:t>Create</a:t>
            </a:r>
            <a:r>
              <a:rPr lang="en-US" sz="1200" b="0" baseline="0" dirty="0" smtClean="0"/>
              <a:t> </a:t>
            </a:r>
            <a:r>
              <a:rPr lang="en-US" sz="1200" b="1" baseline="0" dirty="0" smtClean="0"/>
              <a:t>Graphic</a:t>
            </a:r>
            <a:r>
              <a:rPr lang="en-US" sz="1200" b="0" baseline="0" dirty="0" smtClean="0"/>
              <a:t> group, click </a:t>
            </a:r>
            <a:r>
              <a:rPr lang="en-US" sz="1200" b="1" baseline="0" dirty="0" smtClean="0"/>
              <a:t>Add</a:t>
            </a:r>
            <a:r>
              <a:rPr lang="en-US" sz="1200" b="0" baseline="0" dirty="0" smtClean="0"/>
              <a:t> </a:t>
            </a:r>
            <a:r>
              <a:rPr lang="en-US" sz="1200" b="1" baseline="0" dirty="0" smtClean="0"/>
              <a:t>Bullet</a:t>
            </a:r>
            <a:r>
              <a:rPr lang="en-US" sz="1200" b="0" baseline="0" dirty="0" smtClean="0"/>
              <a:t>. Enter text into the new bullet text box.)</a:t>
            </a:r>
            <a:endParaRPr lang="en-US" sz="1200" b="1" baseline="0" dirty="0" smtClean="0"/>
          </a:p>
          <a:p>
            <a:pPr marL="228600" indent="-228600">
              <a:buFont typeface="+mj-lt"/>
              <a:buAutoNum type="arabicPeriod"/>
            </a:pPr>
            <a:r>
              <a:rPr lang="en-US" sz="1200" dirty="0" smtClean="0"/>
              <a:t>On</a:t>
            </a:r>
            <a:r>
              <a:rPr lang="en-US" sz="1200" baseline="0" dirty="0" smtClean="0"/>
              <a:t> the slide, s</a:t>
            </a:r>
            <a:r>
              <a:rPr lang="en-US" sz="1200" dirty="0" smtClean="0"/>
              <a:t>elect</a:t>
            </a:r>
            <a:r>
              <a:rPr lang="en-US" sz="1200" baseline="0" dirty="0" smtClean="0"/>
              <a:t> the graphic.</a:t>
            </a:r>
            <a:r>
              <a:rPr lang="en-US" sz="1200" b="0" baseline="0" dirty="0" smtClean="0"/>
              <a:t> Under</a:t>
            </a:r>
            <a:r>
              <a:rPr lang="en-US" sz="1200" b="1" baseline="0" dirty="0" smtClean="0"/>
              <a:t> SmartArt</a:t>
            </a:r>
            <a:r>
              <a:rPr lang="en-US" sz="1200" baseline="0" dirty="0" smtClean="0"/>
              <a:t> </a:t>
            </a:r>
            <a:r>
              <a:rPr lang="en-US" sz="1200" b="1" baseline="0" dirty="0" smtClean="0"/>
              <a:t>Tools</a:t>
            </a:r>
            <a:r>
              <a:rPr lang="en-US" sz="1200" b="0" baseline="0" dirty="0" smtClean="0"/>
              <a:t>, on the </a:t>
            </a:r>
            <a:r>
              <a:rPr lang="en-US" sz="1200" b="1" baseline="0" dirty="0" smtClean="0"/>
              <a:t>Design</a:t>
            </a:r>
            <a:r>
              <a:rPr lang="en-US" sz="1200" baseline="0" dirty="0" smtClean="0"/>
              <a:t> tab, in the </a:t>
            </a:r>
            <a:r>
              <a:rPr lang="en-US" sz="1200" b="1" baseline="0" dirty="0" smtClean="0"/>
              <a:t>SmartArt</a:t>
            </a:r>
            <a:r>
              <a:rPr lang="en-US" sz="1200" baseline="0" dirty="0" smtClean="0"/>
              <a:t> </a:t>
            </a:r>
            <a:r>
              <a:rPr lang="en-US" sz="1200" b="1" baseline="0" dirty="0" smtClean="0"/>
              <a:t>Styles</a:t>
            </a:r>
            <a:r>
              <a:rPr lang="en-US" sz="1200" baseline="0" dirty="0" smtClean="0"/>
              <a:t> group, do the following:</a:t>
            </a:r>
          </a:p>
          <a:p>
            <a:pPr marL="685800" lvl="1" indent="-228600">
              <a:buFont typeface="Arial" pitchFamily="34" charset="0"/>
              <a:buChar char="•"/>
            </a:pPr>
            <a:r>
              <a:rPr lang="en-US" sz="1200" baseline="0" dirty="0" smtClean="0"/>
              <a:t>Click </a:t>
            </a:r>
            <a:r>
              <a:rPr lang="en-US" sz="1200" b="1" baseline="0" dirty="0" smtClean="0"/>
              <a:t>Change</a:t>
            </a:r>
            <a:r>
              <a:rPr lang="en-US" sz="1200" baseline="0" dirty="0" smtClean="0"/>
              <a:t> </a:t>
            </a:r>
            <a:r>
              <a:rPr lang="en-US" sz="1200" b="1" baseline="0" dirty="0" smtClean="0"/>
              <a:t>Colors</a:t>
            </a:r>
            <a:r>
              <a:rPr lang="en-US" sz="1200" b="0" baseline="0" dirty="0" smtClean="0"/>
              <a:t>, and then under </a:t>
            </a:r>
            <a:r>
              <a:rPr lang="en-US" sz="1200" b="1" baseline="0" dirty="0" smtClean="0"/>
              <a:t>Colorful</a:t>
            </a:r>
            <a:r>
              <a:rPr lang="en-US" sz="1200" b="0" baseline="0" dirty="0" smtClean="0"/>
              <a:t> click </a:t>
            </a:r>
            <a:r>
              <a:rPr lang="en-US" sz="1200" b="1" baseline="0" dirty="0" smtClean="0"/>
              <a:t>Colorful  Range - Accent Colors 3 to 4 </a:t>
            </a:r>
            <a:r>
              <a:rPr lang="en-US" sz="1200" b="0" baseline="0" dirty="0" smtClean="0"/>
              <a:t>(third option from the left).</a:t>
            </a:r>
          </a:p>
          <a:p>
            <a:pPr marL="685800" lvl="1" indent="-228600">
              <a:buFont typeface="Arial" pitchFamily="34" charset="0"/>
              <a:buChar char="•"/>
            </a:pPr>
            <a:r>
              <a:rPr lang="en-US" sz="1200" baseline="0" dirty="0" smtClean="0"/>
              <a:t>Click </a:t>
            </a:r>
            <a:r>
              <a:rPr lang="en-US" sz="1200" b="1" baseline="0" dirty="0" smtClean="0"/>
              <a:t>More</a:t>
            </a:r>
            <a:r>
              <a:rPr lang="en-US" sz="1200" b="0" baseline="0" dirty="0" smtClean="0"/>
              <a:t>, and then under </a:t>
            </a:r>
            <a:r>
              <a:rPr lang="en-US" sz="1200" b="1" baseline="0" dirty="0" smtClean="0"/>
              <a:t>Best Match for Document</a:t>
            </a:r>
            <a:r>
              <a:rPr lang="en-US" sz="1200" b="0" baseline="0" dirty="0" smtClean="0"/>
              <a:t> click </a:t>
            </a:r>
            <a:r>
              <a:rPr lang="en-US" sz="1200" b="1" baseline="0" dirty="0" smtClean="0"/>
              <a:t>Intense Effect </a:t>
            </a:r>
            <a:r>
              <a:rPr lang="en-US" sz="1200" b="0" baseline="0" dirty="0" smtClean="0"/>
              <a:t>(fifth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200" b="0" baseline="0" dirty="0" smtClean="0"/>
              <a:t>On the </a:t>
            </a:r>
            <a:r>
              <a:rPr lang="en-US" sz="1200" b="1" baseline="0" dirty="0" smtClean="0"/>
              <a:t>Home</a:t>
            </a:r>
            <a:r>
              <a:rPr lang="en-US" sz="1200" b="0" baseline="0" dirty="0" smtClean="0"/>
              <a:t> tab, in the </a:t>
            </a:r>
            <a:r>
              <a:rPr lang="en-US" sz="1200" b="1" baseline="0" dirty="0" smtClean="0"/>
              <a:t>Font</a:t>
            </a:r>
            <a:r>
              <a:rPr lang="en-US" sz="1200" b="0" baseline="0" dirty="0" smtClean="0"/>
              <a:t> group, select </a:t>
            </a:r>
            <a:r>
              <a:rPr lang="en-US" sz="1200" b="1" baseline="0" dirty="0" smtClean="0"/>
              <a:t>Calibri </a:t>
            </a:r>
            <a:r>
              <a:rPr lang="en-US" sz="1200" b="0" baseline="0" dirty="0" smtClean="0"/>
              <a:t>from the </a:t>
            </a:r>
            <a:r>
              <a:rPr lang="en-US" sz="1200" b="1" baseline="0" dirty="0" smtClean="0"/>
              <a:t>Font </a:t>
            </a:r>
            <a:r>
              <a:rPr lang="en-US" sz="1200" b="0" baseline="0" dirty="0" smtClean="0"/>
              <a:t>list, and then select </a:t>
            </a:r>
            <a:r>
              <a:rPr lang="en-US" sz="1200" b="1" baseline="0" dirty="0" smtClean="0"/>
              <a:t>24 </a:t>
            </a:r>
            <a:r>
              <a:rPr lang="en-US" sz="1200" b="0" i="0" baseline="0" dirty="0" smtClean="0"/>
              <a:t>from</a:t>
            </a:r>
            <a:r>
              <a:rPr lang="en-US" sz="1200" b="0" baseline="0" dirty="0" smtClean="0"/>
              <a:t> the </a:t>
            </a:r>
            <a:r>
              <a:rPr lang="en-US" sz="1200" b="1" baseline="0" dirty="0" smtClean="0"/>
              <a:t>Font Size </a:t>
            </a:r>
            <a:r>
              <a:rPr lang="en-US" sz="1200" b="0" baseline="0" dirty="0" smtClean="0"/>
              <a:t>list.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200" b="0" baseline="0" dirty="0" smtClean="0"/>
              <a:t>Select the text in the first text box from the left. Under</a:t>
            </a:r>
            <a:r>
              <a:rPr lang="en-US" sz="1200" b="1" baseline="0" dirty="0" smtClean="0"/>
              <a:t> SmartArt</a:t>
            </a:r>
            <a:r>
              <a:rPr lang="en-US" sz="1200" baseline="0" dirty="0" smtClean="0"/>
              <a:t> </a:t>
            </a:r>
            <a:r>
              <a:rPr lang="en-US" sz="1200" b="1" baseline="0" dirty="0" smtClean="0"/>
              <a:t>Tools</a:t>
            </a:r>
            <a:r>
              <a:rPr lang="en-US" sz="1200" b="0" baseline="0" dirty="0" smtClean="0"/>
              <a:t>, on the </a:t>
            </a:r>
            <a:r>
              <a:rPr lang="en-US" sz="1200" b="1" baseline="0" dirty="0" smtClean="0"/>
              <a:t>Format</a:t>
            </a:r>
            <a:r>
              <a:rPr lang="en-US" sz="1200" baseline="0" dirty="0" smtClean="0"/>
              <a:t> tab, in the </a:t>
            </a:r>
            <a:r>
              <a:rPr lang="en-US" sz="1200" b="1" baseline="0" dirty="0" smtClean="0"/>
              <a:t>WordArt</a:t>
            </a:r>
            <a:r>
              <a:rPr lang="en-US" sz="1200" baseline="0" dirty="0" smtClean="0"/>
              <a:t> </a:t>
            </a:r>
            <a:r>
              <a:rPr lang="en-US" sz="1200" b="1" baseline="0" dirty="0" smtClean="0"/>
              <a:t>Styles</a:t>
            </a:r>
            <a:r>
              <a:rPr lang="en-US" sz="1200" baseline="0" dirty="0" smtClean="0"/>
              <a:t> group, click the arrow next to </a:t>
            </a:r>
            <a:r>
              <a:rPr lang="en-US" sz="1200" b="1" baseline="0" dirty="0" smtClean="0"/>
              <a:t>Text</a:t>
            </a:r>
            <a:r>
              <a:rPr lang="en-US" sz="1200" baseline="0" dirty="0" smtClean="0"/>
              <a:t> </a:t>
            </a:r>
            <a:r>
              <a:rPr lang="en-US" sz="1200" b="1" baseline="0" dirty="0" smtClean="0"/>
              <a:t>Fill</a:t>
            </a:r>
            <a:r>
              <a:rPr lang="en-US" sz="1200" b="0" baseline="0" dirty="0" smtClean="0"/>
              <a:t>, and then under </a:t>
            </a:r>
            <a:r>
              <a:rPr lang="en-US" sz="1200" b="1" baseline="0" dirty="0" smtClean="0"/>
              <a:t>Theme Colors </a:t>
            </a:r>
            <a:r>
              <a:rPr lang="en-US" sz="1200" b="0" baseline="0" dirty="0" smtClean="0"/>
              <a:t>click</a:t>
            </a:r>
            <a:r>
              <a:rPr lang="en-US" sz="1200" baseline="0" dirty="0" smtClean="0"/>
              <a:t> </a:t>
            </a:r>
            <a:r>
              <a:rPr lang="en-US" sz="1200" b="1" baseline="0" dirty="0" smtClean="0"/>
              <a:t>Olive</a:t>
            </a:r>
            <a:r>
              <a:rPr lang="en-US" sz="1200" baseline="0" dirty="0" smtClean="0"/>
              <a:t> </a:t>
            </a:r>
            <a:r>
              <a:rPr lang="en-US" sz="1200" b="1" baseline="0" dirty="0" smtClean="0"/>
              <a:t>Green, Accent 3, Darker 25% </a:t>
            </a:r>
            <a:r>
              <a:rPr lang="en-US" sz="1200" b="0" baseline="0" dirty="0" smtClean="0"/>
              <a:t>(fifth row, seventh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200" b="0" baseline="0" dirty="0" smtClean="0"/>
              <a:t>Select the text in the second text box from the left. Under</a:t>
            </a:r>
            <a:r>
              <a:rPr lang="en-US" sz="1200" b="1" baseline="0" dirty="0" smtClean="0"/>
              <a:t> SmartArt</a:t>
            </a:r>
            <a:r>
              <a:rPr lang="en-US" sz="1200" baseline="0" dirty="0" smtClean="0"/>
              <a:t> </a:t>
            </a:r>
            <a:r>
              <a:rPr lang="en-US" sz="1200" b="1" baseline="0" dirty="0" smtClean="0"/>
              <a:t>Tools</a:t>
            </a:r>
            <a:r>
              <a:rPr lang="en-US" sz="1200" b="0" baseline="0" dirty="0" smtClean="0"/>
              <a:t>, on the </a:t>
            </a:r>
            <a:r>
              <a:rPr lang="en-US" sz="1200" b="1" baseline="0" dirty="0" smtClean="0"/>
              <a:t>Format</a:t>
            </a:r>
            <a:r>
              <a:rPr lang="en-US" sz="1200" baseline="0" dirty="0" smtClean="0"/>
              <a:t> tab, in the </a:t>
            </a:r>
            <a:r>
              <a:rPr lang="en-US" sz="1200" b="1" baseline="0" dirty="0" smtClean="0"/>
              <a:t>WordArt</a:t>
            </a:r>
            <a:r>
              <a:rPr lang="en-US" sz="1200" baseline="0" dirty="0" smtClean="0"/>
              <a:t> </a:t>
            </a:r>
            <a:r>
              <a:rPr lang="en-US" sz="1200" b="1" baseline="0" dirty="0" smtClean="0"/>
              <a:t>Styles</a:t>
            </a:r>
            <a:r>
              <a:rPr lang="en-US" sz="1200" baseline="0" dirty="0" smtClean="0"/>
              <a:t> group, click the arrow next to </a:t>
            </a:r>
            <a:r>
              <a:rPr lang="en-US" sz="1200" b="1" baseline="0" dirty="0" smtClean="0"/>
              <a:t>Text</a:t>
            </a:r>
            <a:r>
              <a:rPr lang="en-US" sz="1200" baseline="0" dirty="0" smtClean="0"/>
              <a:t> </a:t>
            </a:r>
            <a:r>
              <a:rPr lang="en-US" sz="1200" b="1" baseline="0" dirty="0" smtClean="0"/>
              <a:t>Fill</a:t>
            </a:r>
            <a:r>
              <a:rPr lang="en-US" sz="1200" b="0" baseline="0" dirty="0" smtClean="0"/>
              <a:t>, and then under </a:t>
            </a:r>
            <a:r>
              <a:rPr lang="en-US" sz="1200" b="1" baseline="0" dirty="0" smtClean="0"/>
              <a:t>Theme Colors </a:t>
            </a:r>
            <a:r>
              <a:rPr lang="en-US" sz="1200" b="0" baseline="0" dirty="0" smtClean="0"/>
              <a:t>click</a:t>
            </a:r>
            <a:r>
              <a:rPr lang="en-US" sz="1200" baseline="0" dirty="0" smtClean="0"/>
              <a:t> </a:t>
            </a:r>
            <a:r>
              <a:rPr lang="en-US" sz="1200" b="1" baseline="0" dirty="0" smtClean="0"/>
              <a:t>Aqua, Accent 5, Darker 25% </a:t>
            </a:r>
            <a:r>
              <a:rPr lang="en-US" sz="1200" b="0" baseline="0" dirty="0" smtClean="0"/>
              <a:t>(fifth row, ninth option from the left).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5"/>
              <a:tabLst/>
              <a:defRPr/>
            </a:pPr>
            <a:r>
              <a:rPr lang="en-US" sz="1200" b="0" baseline="0" dirty="0" smtClean="0"/>
              <a:t>Select the text in the third text box from the left. Under</a:t>
            </a:r>
            <a:r>
              <a:rPr lang="en-US" sz="1200" b="1" baseline="0" dirty="0" smtClean="0"/>
              <a:t> SmartArt</a:t>
            </a:r>
            <a:r>
              <a:rPr lang="en-US" sz="1200" baseline="0" dirty="0" smtClean="0"/>
              <a:t> </a:t>
            </a:r>
            <a:r>
              <a:rPr lang="en-US" sz="1200" b="1" baseline="0" dirty="0" smtClean="0"/>
              <a:t>Tools</a:t>
            </a:r>
            <a:r>
              <a:rPr lang="en-US" sz="1200" b="0" baseline="0" dirty="0" smtClean="0"/>
              <a:t>, on the </a:t>
            </a:r>
            <a:r>
              <a:rPr lang="en-US" sz="1200" b="1" baseline="0" dirty="0" smtClean="0"/>
              <a:t>Format</a:t>
            </a:r>
            <a:r>
              <a:rPr lang="en-US" sz="1200" baseline="0" dirty="0" smtClean="0"/>
              <a:t> tab, in the </a:t>
            </a:r>
            <a:r>
              <a:rPr lang="en-US" sz="1200" b="1" baseline="0" dirty="0" smtClean="0"/>
              <a:t>WordArt</a:t>
            </a:r>
            <a:r>
              <a:rPr lang="en-US" sz="1200" baseline="0" dirty="0" smtClean="0"/>
              <a:t> </a:t>
            </a:r>
            <a:r>
              <a:rPr lang="en-US" sz="1200" b="1" baseline="0" dirty="0" smtClean="0"/>
              <a:t>Styles</a:t>
            </a:r>
            <a:r>
              <a:rPr lang="en-US" sz="1200" baseline="0" dirty="0" smtClean="0"/>
              <a:t> group, click the arrow next to </a:t>
            </a:r>
            <a:r>
              <a:rPr lang="en-US" sz="1200" b="1" baseline="0" dirty="0" smtClean="0"/>
              <a:t>Text</a:t>
            </a:r>
            <a:r>
              <a:rPr lang="en-US" sz="1200" baseline="0" dirty="0" smtClean="0"/>
              <a:t> </a:t>
            </a:r>
            <a:r>
              <a:rPr lang="en-US" sz="1200" b="1" baseline="0" dirty="0" smtClean="0"/>
              <a:t>Fill</a:t>
            </a:r>
            <a:r>
              <a:rPr lang="en-US" sz="1200" b="0" baseline="0" dirty="0" smtClean="0"/>
              <a:t>, and then under </a:t>
            </a:r>
            <a:r>
              <a:rPr lang="en-US" sz="1200" b="1" baseline="0" dirty="0" smtClean="0"/>
              <a:t>Theme Colors </a:t>
            </a:r>
            <a:r>
              <a:rPr lang="en-US" sz="1200" b="0" baseline="0" dirty="0" smtClean="0"/>
              <a:t>click</a:t>
            </a:r>
            <a:r>
              <a:rPr lang="en-US" sz="1200" baseline="0" dirty="0" smtClean="0"/>
              <a:t> </a:t>
            </a:r>
            <a:r>
              <a:rPr lang="en-US" sz="1200" b="1" baseline="0" dirty="0" smtClean="0"/>
              <a:t>Purple, Accent 4, Darker 25% </a:t>
            </a:r>
            <a:r>
              <a:rPr lang="en-US" sz="1200" b="0" baseline="0" dirty="0" smtClean="0"/>
              <a:t>(fifth row, eighth option from the left).</a:t>
            </a:r>
          </a:p>
          <a:p>
            <a:endParaRPr lang="en-US" sz="1200" baseline="0" dirty="0" smtClean="0"/>
          </a:p>
          <a:p>
            <a:endParaRPr lang="en-US" sz="1200" baseline="0" dirty="0" smtClean="0"/>
          </a:p>
          <a:p>
            <a:r>
              <a:rPr lang="en-US" sz="1200" baseline="0" dirty="0" smtClean="0"/>
              <a:t>To reproduce the animation effects on this slide, do the following:</a:t>
            </a:r>
          </a:p>
          <a:p>
            <a:pPr marL="228600" indent="-228600">
              <a:buFont typeface="+mj-lt"/>
              <a:buAutoNum type="arabicPeriod"/>
            </a:pPr>
            <a:r>
              <a:rPr lang="en-US" sz="1200" baseline="0" dirty="0" smtClean="0"/>
              <a:t>On the </a:t>
            </a:r>
            <a:r>
              <a:rPr lang="en-US" sz="1200" b="1" baseline="0" dirty="0" smtClean="0"/>
              <a:t>Animations</a:t>
            </a:r>
            <a:r>
              <a:rPr lang="en-US" sz="1200" baseline="0" dirty="0" smtClean="0"/>
              <a:t> tab, in the </a:t>
            </a:r>
            <a:r>
              <a:rPr lang="en-US" sz="1200" b="1" baseline="0" dirty="0" smtClean="0"/>
              <a:t>Animations</a:t>
            </a:r>
            <a:r>
              <a:rPr lang="en-US" sz="1200" baseline="0" dirty="0" smtClean="0"/>
              <a:t> group, click </a:t>
            </a:r>
            <a:r>
              <a:rPr lang="en-US" sz="1200" b="1" baseline="0" dirty="0" smtClean="0"/>
              <a:t>Custom</a:t>
            </a:r>
            <a:r>
              <a:rPr lang="en-US" sz="1200" baseline="0" dirty="0" smtClean="0"/>
              <a:t> </a:t>
            </a:r>
            <a:r>
              <a:rPr lang="en-US" sz="1200" b="1" baseline="0" dirty="0" smtClean="0"/>
              <a:t>Animation</a:t>
            </a:r>
            <a:r>
              <a:rPr lang="en-US" sz="1200" baseline="0" dirty="0" smtClean="0"/>
              <a:t>.</a:t>
            </a:r>
          </a:p>
          <a:p>
            <a:pPr marL="228600" indent="-228600">
              <a:buFont typeface="+mj-lt"/>
              <a:buAutoNum type="arabicPeriod"/>
            </a:pPr>
            <a:r>
              <a:rPr lang="en-US" sz="1200" baseline="0" dirty="0" smtClean="0"/>
              <a:t>On the slide, select the graphic. </a:t>
            </a:r>
            <a:r>
              <a:rPr lang="en-US" sz="1200" b="0" baseline="0" dirty="0" smtClean="0"/>
              <a:t>In the </a:t>
            </a:r>
            <a:r>
              <a:rPr lang="en-US" sz="1200" b="1" baseline="0" dirty="0" smtClean="0"/>
              <a:t>Custom</a:t>
            </a:r>
            <a:r>
              <a:rPr lang="en-US" sz="1200" baseline="0" dirty="0" smtClean="0"/>
              <a:t> </a:t>
            </a:r>
            <a:r>
              <a:rPr lang="en-US" sz="1200" b="1" baseline="0" dirty="0" smtClean="0"/>
              <a:t>Animation</a:t>
            </a:r>
            <a:r>
              <a:rPr lang="en-US" sz="1200" baseline="0" dirty="0" smtClean="0"/>
              <a:t> task pane, do the following:</a:t>
            </a:r>
          </a:p>
          <a:p>
            <a:pPr marL="685800" lvl="1" indent="-228600">
              <a:buFont typeface="+mj-lt"/>
              <a:buAutoNum type="arabicPeriod"/>
            </a:pPr>
            <a:r>
              <a:rPr lang="en-US" sz="1200" baseline="0" dirty="0" smtClean="0"/>
              <a:t>Click </a:t>
            </a:r>
            <a:r>
              <a:rPr lang="en-US" sz="1200" b="1" baseline="0" dirty="0" smtClean="0"/>
              <a:t>Add Effect</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a:t>
            </a:r>
            <a:r>
              <a:rPr lang="en-US" sz="1200" baseline="0" dirty="0" smtClean="0"/>
              <a:t> </a:t>
            </a:r>
            <a:r>
              <a:rPr lang="en-US" sz="1200" b="1" baseline="0" dirty="0" smtClean="0"/>
              <a:t>Effects</a:t>
            </a:r>
            <a:r>
              <a:rPr lang="en-US" sz="1200" b="0" baseline="0" dirty="0" smtClean="0"/>
              <a:t>. In </a:t>
            </a:r>
            <a:r>
              <a:rPr lang="en-US" sz="1200" b="1" baseline="0" dirty="0" smtClean="0"/>
              <a:t>the Add Entrance Effect </a:t>
            </a:r>
            <a:r>
              <a:rPr lang="en-US" sz="1200" b="0" baseline="0" dirty="0" smtClean="0"/>
              <a:t>dialog box, under </a:t>
            </a:r>
            <a:r>
              <a:rPr lang="en-US" sz="1200" b="1" baseline="0" dirty="0" smtClean="0"/>
              <a:t>Basic</a:t>
            </a:r>
            <a:r>
              <a:rPr lang="en-US" sz="1200" b="0" baseline="0" dirty="0" smtClean="0"/>
              <a:t>, click </a:t>
            </a:r>
            <a:r>
              <a:rPr lang="en-US" sz="1200" b="1" baseline="0" dirty="0" smtClean="0"/>
              <a:t>Wipe</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Modify: Wipe</a:t>
            </a:r>
            <a:r>
              <a:rPr lang="en-US" sz="1200" b="0" baseline="0" dirty="0" smtClean="0"/>
              <a:t>, in the </a:t>
            </a:r>
            <a:r>
              <a:rPr lang="en-US" sz="1200" b="1" baseline="0" dirty="0" smtClean="0"/>
              <a:t>Direction</a:t>
            </a:r>
            <a:r>
              <a:rPr lang="en-US" sz="1200" b="0" baseline="0" dirty="0" smtClean="0"/>
              <a:t> list, select </a:t>
            </a:r>
            <a:r>
              <a:rPr lang="en-US" sz="1200" b="1" baseline="0" dirty="0" smtClean="0"/>
              <a:t>From Left</a:t>
            </a:r>
            <a:r>
              <a:rPr lang="en-US" sz="1200" b="0" baseline="0" dirty="0" smtClean="0"/>
              <a:t>.</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Under </a:t>
            </a:r>
            <a:r>
              <a:rPr lang="en-US" sz="1200" b="1" baseline="0" dirty="0" smtClean="0"/>
              <a:t>Modify: Wipe</a:t>
            </a:r>
            <a:r>
              <a:rPr lang="en-US" sz="1200" b="0" baseline="0" dirty="0" smtClean="0"/>
              <a:t>, </a:t>
            </a:r>
            <a:r>
              <a:rPr lang="en-US" sz="1200" baseline="0" dirty="0" smtClean="0"/>
              <a:t>in the </a:t>
            </a:r>
            <a:r>
              <a:rPr lang="en-US" sz="1200" b="1" baseline="0" dirty="0" smtClean="0"/>
              <a:t>Speed</a:t>
            </a:r>
            <a:r>
              <a:rPr lang="en-US" sz="1200" baseline="0" dirty="0" smtClean="0"/>
              <a:t> list, select </a:t>
            </a:r>
            <a:r>
              <a:rPr lang="en-US" sz="1200" b="1" baseline="0" dirty="0" smtClean="0"/>
              <a:t>Fast</a:t>
            </a:r>
            <a:r>
              <a:rPr lang="en-US" sz="1200" baseline="0" dirty="0" smtClean="0"/>
              <a:t>.</a:t>
            </a:r>
            <a:endParaRPr lang="en-US" sz="1200" b="0" baseline="0" dirty="0" smtClean="0"/>
          </a:p>
          <a:p>
            <a:pPr marL="228600" marR="0" lvl="1"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200" baseline="0" dirty="0" smtClean="0"/>
              <a:t>Also in the </a:t>
            </a:r>
            <a:r>
              <a:rPr lang="en-US" sz="1200" b="1" baseline="0" dirty="0" smtClean="0"/>
              <a:t>Custom Animation </a:t>
            </a:r>
            <a:r>
              <a:rPr lang="en-US" sz="1200" b="0" baseline="0" dirty="0" smtClean="0"/>
              <a:t>task </a:t>
            </a:r>
            <a:r>
              <a:rPr lang="en-US" sz="1200" baseline="0" dirty="0" smtClean="0"/>
              <a:t>pane, select the wipe effect. Click the arrow to the right of the wipe effect, and then click </a:t>
            </a:r>
            <a:r>
              <a:rPr lang="en-US" sz="1200" b="1" baseline="0" dirty="0" smtClean="0"/>
              <a:t>Effect Options</a:t>
            </a:r>
            <a:r>
              <a:rPr lang="en-US" sz="1200" baseline="0" dirty="0" smtClean="0"/>
              <a:t>. In the </a:t>
            </a:r>
            <a:r>
              <a:rPr lang="en-US" sz="1200" b="1" baseline="0" dirty="0" smtClean="0"/>
              <a:t>Wipe</a:t>
            </a:r>
            <a:r>
              <a:rPr lang="en-US" sz="1200" baseline="0" dirty="0" smtClean="0"/>
              <a:t> dialog box, on the </a:t>
            </a:r>
            <a:r>
              <a:rPr lang="en-US" sz="1200" b="1" baseline="0" dirty="0" smtClean="0"/>
              <a:t>SmartArt Animation </a:t>
            </a:r>
            <a:r>
              <a:rPr lang="en-US" sz="1200" baseline="0" dirty="0" smtClean="0"/>
              <a:t>tab, in the </a:t>
            </a:r>
            <a:r>
              <a:rPr lang="en-US" sz="1200" b="1" baseline="0" dirty="0" smtClean="0"/>
              <a:t>Group graphic </a:t>
            </a:r>
            <a:r>
              <a:rPr lang="en-US" sz="1200" b="0" baseline="0" dirty="0" smtClean="0"/>
              <a:t>list, select </a:t>
            </a:r>
            <a:r>
              <a:rPr lang="en-US" sz="1200" b="1" baseline="0" dirty="0" smtClean="0"/>
              <a:t>One by one</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200" baseline="0" dirty="0" smtClean="0"/>
              <a:t>Also in the </a:t>
            </a:r>
            <a:r>
              <a:rPr lang="en-US" sz="1200" b="1" baseline="0" dirty="0" smtClean="0"/>
              <a:t>Custom Animation </a:t>
            </a:r>
            <a:r>
              <a:rPr lang="en-US" sz="1200" b="0" baseline="0" dirty="0" smtClean="0"/>
              <a:t>task </a:t>
            </a:r>
            <a:r>
              <a:rPr lang="en-US" sz="1200" baseline="0" dirty="0" smtClean="0"/>
              <a:t>pane, click the double arrow under the wipe effect </a:t>
            </a:r>
            <a:r>
              <a:rPr lang="en-US" sz="1200" b="0" i="0" baseline="0" dirty="0" smtClean="0"/>
              <a:t>to expand the contents of the list of effects.</a:t>
            </a:r>
            <a:endParaRPr lang="en-US" sz="1200" baseline="0" dirty="0" smtClean="0"/>
          </a:p>
          <a:p>
            <a:pPr marL="228600" indent="-228600">
              <a:buFont typeface="+mj-lt"/>
              <a:buAutoNum type="arabicPeriod" startAt="4"/>
            </a:pPr>
            <a:r>
              <a:rPr lang="en-US" sz="1200" baseline="0" dirty="0" smtClean="0"/>
              <a:t>Also in the </a:t>
            </a:r>
            <a:r>
              <a:rPr lang="en-US" sz="1200" b="1" baseline="0" dirty="0" smtClean="0"/>
              <a:t>Custom Animation </a:t>
            </a:r>
            <a:r>
              <a:rPr lang="en-US" sz="1200" b="0" baseline="0" dirty="0" smtClean="0"/>
              <a:t>task </a:t>
            </a:r>
            <a:r>
              <a:rPr lang="en-US" sz="1200" baseline="0" dirty="0" smtClean="0"/>
              <a:t>pane, select the second wipe effect and then do the following:</a:t>
            </a:r>
          </a:p>
          <a:p>
            <a:pPr marL="685800" lvl="1" indent="-228600">
              <a:buFont typeface="+mj-lt"/>
              <a:buAutoNum type="arabicPeriod"/>
            </a:pPr>
            <a:r>
              <a:rPr lang="en-US" sz="1200" b="0" baseline="0" dirty="0" smtClean="0"/>
              <a:t>C</a:t>
            </a:r>
            <a:r>
              <a:rPr lang="en-US" sz="1200" baseline="0" dirty="0" smtClean="0"/>
              <a:t>lick </a:t>
            </a:r>
            <a:r>
              <a:rPr lang="en-US" sz="1200" b="1" baseline="0" dirty="0" smtClean="0"/>
              <a:t>Change</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 Effects</a:t>
            </a:r>
            <a:r>
              <a:rPr lang="en-US" sz="1200" b="0" baseline="0" dirty="0" smtClean="0"/>
              <a:t>. In the </a:t>
            </a:r>
            <a:r>
              <a:rPr lang="en-US" sz="1200" b="1" baseline="0" dirty="0" smtClean="0"/>
              <a:t>Change Entrance Effect </a:t>
            </a:r>
            <a:r>
              <a:rPr lang="en-US" sz="1200" b="0" baseline="0" dirty="0" smtClean="0"/>
              <a:t>dialog box,</a:t>
            </a:r>
            <a:r>
              <a:rPr lang="en-US" sz="1200" baseline="0" dirty="0" smtClean="0"/>
              <a:t> under </a:t>
            </a:r>
            <a:r>
              <a:rPr lang="en-US" sz="1200" b="1" baseline="0" dirty="0" smtClean="0"/>
              <a:t>Exciting</a:t>
            </a:r>
            <a:r>
              <a:rPr lang="en-US" sz="1200" baseline="0" dirty="0" smtClean="0"/>
              <a:t>, click </a:t>
            </a:r>
            <a:r>
              <a:rPr lang="en-US" sz="1200" b="1" baseline="0" dirty="0" smtClean="0"/>
              <a:t>Curve Up</a:t>
            </a:r>
            <a:r>
              <a:rPr lang="en-US" sz="1200" baseline="0" dirty="0" smtClean="0"/>
              <a:t>.</a:t>
            </a:r>
          </a:p>
          <a:p>
            <a:pPr marL="685800" lvl="1" indent="-228600">
              <a:buFont typeface="+mj-lt"/>
              <a:buAutoNum type="arabicPeriod"/>
            </a:pPr>
            <a:r>
              <a:rPr lang="en-US" sz="1200" baseline="0" dirty="0" smtClean="0"/>
              <a:t>Under </a:t>
            </a:r>
            <a:r>
              <a:rPr lang="en-US" sz="1200" b="1" baseline="0" dirty="0" smtClean="0"/>
              <a:t>Modify: Curve Up</a:t>
            </a:r>
            <a:r>
              <a:rPr lang="en-US" sz="1200" b="0" baseline="0" dirty="0" smtClean="0"/>
              <a:t>,</a:t>
            </a:r>
            <a:r>
              <a:rPr lang="en-US" sz="1200" b="1" baseline="0" dirty="0" smtClean="0"/>
              <a:t> </a:t>
            </a:r>
            <a:r>
              <a:rPr lang="en-US" sz="1200" b="0" baseline="0" dirty="0" smtClean="0"/>
              <a:t>in the </a:t>
            </a:r>
            <a:r>
              <a:rPr lang="en-US" sz="1200" b="1" baseline="0" dirty="0" smtClean="0"/>
              <a:t>Start </a:t>
            </a:r>
            <a:r>
              <a:rPr lang="en-US" sz="1200" b="0" baseline="0" dirty="0" smtClean="0"/>
              <a:t>list, select </a:t>
            </a:r>
            <a:r>
              <a:rPr lang="en-US" sz="1200" b="1" baseline="0" dirty="0" smtClean="0"/>
              <a:t>With Previous</a:t>
            </a:r>
            <a:r>
              <a:rPr lang="en-US" sz="1200" baseline="0" dirty="0" smtClean="0"/>
              <a:t>. </a:t>
            </a:r>
          </a:p>
          <a:p>
            <a:pPr marL="685800" lvl="1" indent="-228600">
              <a:buFont typeface="+mj-lt"/>
              <a:buAutoNum type="arabicPeriod"/>
            </a:pPr>
            <a:r>
              <a:rPr lang="en-US" sz="1200" baseline="0" dirty="0" smtClean="0"/>
              <a:t>Under </a:t>
            </a:r>
            <a:r>
              <a:rPr lang="en-US" sz="1200" b="1" baseline="0" dirty="0" smtClean="0"/>
              <a:t>Modify: Curve Up</a:t>
            </a:r>
            <a:r>
              <a:rPr lang="en-US" sz="1200" b="0" baseline="0" dirty="0" smtClean="0"/>
              <a:t>,</a:t>
            </a:r>
            <a:r>
              <a:rPr lang="en-US" sz="1200" b="1" baseline="0" dirty="0" smtClean="0"/>
              <a:t> </a:t>
            </a:r>
            <a:r>
              <a:rPr lang="en-US" sz="1200" b="0" baseline="0" dirty="0" smtClean="0"/>
              <a:t>i</a:t>
            </a:r>
            <a:r>
              <a:rPr lang="en-US" sz="1200" baseline="0" dirty="0" smtClean="0"/>
              <a:t>n the </a:t>
            </a:r>
            <a:r>
              <a:rPr lang="en-US" sz="1200" b="1" baseline="0" dirty="0" smtClean="0"/>
              <a:t>Speed</a:t>
            </a:r>
            <a:r>
              <a:rPr lang="en-US" sz="1200" baseline="0" dirty="0" smtClean="0"/>
              <a:t> list, select </a:t>
            </a:r>
            <a:r>
              <a:rPr lang="en-US" sz="1200" b="1" baseline="0" dirty="0" smtClean="0"/>
              <a:t>Very Fast</a:t>
            </a:r>
            <a:r>
              <a:rPr lang="en-US" sz="1200" b="0" baseline="0" dirty="0" smtClean="0"/>
              <a:t>.</a:t>
            </a:r>
          </a:p>
          <a:p>
            <a:pPr marL="228600" indent="-228600">
              <a:buFont typeface="+mj-lt"/>
              <a:buAutoNum type="arabicPeriod" startAt="4"/>
            </a:pPr>
            <a:r>
              <a:rPr lang="en-US" sz="1200" baseline="0" dirty="0" smtClean="0"/>
              <a:t>Also in the </a:t>
            </a:r>
            <a:r>
              <a:rPr lang="en-US" sz="1200" b="1" baseline="0" dirty="0" smtClean="0"/>
              <a:t>Custom Animation </a:t>
            </a:r>
            <a:r>
              <a:rPr lang="en-US" sz="1200" b="0" baseline="0" dirty="0" smtClean="0"/>
              <a:t>task</a:t>
            </a:r>
            <a:r>
              <a:rPr lang="en-US" sz="1200" b="1" baseline="0" dirty="0" smtClean="0"/>
              <a:t> </a:t>
            </a:r>
            <a:r>
              <a:rPr lang="en-US" sz="1200" baseline="0" dirty="0" smtClean="0"/>
              <a:t>pane, select the third wipe effect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Change</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 Effects</a:t>
            </a:r>
            <a:r>
              <a:rPr lang="en-US" sz="1200" b="0" baseline="0" dirty="0" smtClean="0"/>
              <a:t>.</a:t>
            </a:r>
            <a:r>
              <a:rPr lang="en-US" sz="1200" baseline="0" dirty="0" smtClean="0"/>
              <a:t> </a:t>
            </a:r>
            <a:r>
              <a:rPr lang="en-US" sz="1200" b="0" baseline="0" dirty="0" smtClean="0"/>
              <a:t>In the </a:t>
            </a:r>
            <a:r>
              <a:rPr lang="en-US" sz="1200" b="1" baseline="0" dirty="0" smtClean="0"/>
              <a:t>Change Entrance Effect </a:t>
            </a:r>
            <a:r>
              <a:rPr lang="en-US" sz="1200" b="0" baseline="0" dirty="0" smtClean="0"/>
              <a:t>dialog box,</a:t>
            </a:r>
            <a:r>
              <a:rPr lang="en-US" sz="1200" baseline="0" dirty="0" smtClean="0"/>
              <a:t> under </a:t>
            </a:r>
            <a:r>
              <a:rPr lang="en-US" sz="1200" b="1" baseline="0" dirty="0" smtClean="0"/>
              <a:t>Moderate</a:t>
            </a:r>
            <a:r>
              <a:rPr lang="en-US" sz="1200" baseline="0" dirty="0" smtClean="0"/>
              <a:t>, click </a:t>
            </a:r>
            <a:r>
              <a:rPr lang="en-US" sz="1200" b="1" baseline="0" dirty="0" smtClean="0"/>
              <a:t>Descend</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Descend</a:t>
            </a:r>
            <a:r>
              <a:rPr lang="en-US" sz="1200" b="0" baseline="0" dirty="0" smtClean="0"/>
              <a:t>,</a:t>
            </a:r>
            <a:r>
              <a:rPr lang="en-US" sz="1200" b="1" baseline="0" dirty="0" smtClean="0"/>
              <a:t> </a:t>
            </a:r>
            <a:r>
              <a:rPr lang="en-US" sz="1200" b="0" baseline="0" dirty="0" smtClean="0"/>
              <a:t>in the </a:t>
            </a:r>
            <a:r>
              <a:rPr lang="en-US" sz="1200" b="1" baseline="0" dirty="0" smtClean="0"/>
              <a:t>Start </a:t>
            </a:r>
            <a:r>
              <a:rPr lang="en-US" sz="1200" b="0" baseline="0" dirty="0" smtClean="0"/>
              <a:t>list, select </a:t>
            </a:r>
            <a:r>
              <a:rPr lang="en-US" sz="1200" b="1" baseline="0" dirty="0" smtClean="0"/>
              <a:t>With Previous</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Descend</a:t>
            </a:r>
            <a:r>
              <a:rPr lang="en-US" sz="1200" b="0" baseline="0" dirty="0" smtClean="0"/>
              <a:t>,</a:t>
            </a:r>
            <a:r>
              <a:rPr lang="en-US" sz="1200" b="1" baseline="0" dirty="0" smtClean="0"/>
              <a:t> </a:t>
            </a:r>
            <a:r>
              <a:rPr lang="en-US" sz="1200" b="0" baseline="0" dirty="0" smtClean="0"/>
              <a:t>in</a:t>
            </a:r>
            <a:r>
              <a:rPr lang="en-US" sz="1200" baseline="0" dirty="0" smtClean="0"/>
              <a:t> the </a:t>
            </a:r>
            <a:r>
              <a:rPr lang="en-US" sz="1200" b="1" baseline="0" dirty="0" smtClean="0"/>
              <a:t>Speed</a:t>
            </a:r>
            <a:r>
              <a:rPr lang="en-US" sz="1200" baseline="0" dirty="0" smtClean="0"/>
              <a:t> list, select </a:t>
            </a:r>
            <a:r>
              <a:rPr lang="en-US" sz="1200" b="1" baseline="0" dirty="0" smtClean="0"/>
              <a:t>Very Fast</a:t>
            </a:r>
            <a:r>
              <a:rPr lang="en-US" sz="1200" b="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Click the arrow to the right of the third wipe effect, and then click </a:t>
            </a:r>
            <a:r>
              <a:rPr lang="en-US" sz="1200" b="1" baseline="0" dirty="0" smtClean="0"/>
              <a:t>Timing</a:t>
            </a:r>
            <a:r>
              <a:rPr lang="en-US" sz="1200" b="0" baseline="0" dirty="0" smtClean="0"/>
              <a:t>. In the </a:t>
            </a:r>
            <a:r>
              <a:rPr lang="en-US" sz="1200" b="1" baseline="0" dirty="0" smtClean="0"/>
              <a:t>Descend</a:t>
            </a:r>
            <a:r>
              <a:rPr lang="en-US" sz="1200" b="0" baseline="0" dirty="0" smtClean="0"/>
              <a:t> dialog box, on the </a:t>
            </a:r>
            <a:r>
              <a:rPr lang="en-US" sz="1200" b="1" baseline="0" dirty="0" smtClean="0"/>
              <a:t>Timing</a:t>
            </a:r>
            <a:r>
              <a:rPr lang="en-US" sz="1200" baseline="0" dirty="0" smtClean="0"/>
              <a:t> tab, in the </a:t>
            </a:r>
            <a:r>
              <a:rPr lang="en-US" sz="1200" b="1" baseline="0" dirty="0" smtClean="0"/>
              <a:t>Delay </a:t>
            </a:r>
            <a:r>
              <a:rPr lang="en-US" sz="1200" baseline="0" dirty="0" smtClean="0"/>
              <a:t>box, enter </a:t>
            </a:r>
            <a:r>
              <a:rPr lang="en-US" sz="1200" b="1" baseline="0" dirty="0" smtClean="0"/>
              <a:t>0.5</a:t>
            </a:r>
            <a:r>
              <a:rPr lang="en-US" sz="120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200" baseline="0" dirty="0" smtClean="0"/>
              <a:t>Also in the </a:t>
            </a:r>
            <a:r>
              <a:rPr lang="en-US" sz="1200" b="1" baseline="0" dirty="0" smtClean="0"/>
              <a:t>Custom Animation </a:t>
            </a:r>
            <a:r>
              <a:rPr lang="en-US" sz="1200" b="0" baseline="0" dirty="0" smtClean="0"/>
              <a:t>task </a:t>
            </a:r>
            <a:r>
              <a:rPr lang="en-US" sz="1200" baseline="0" dirty="0" smtClean="0"/>
              <a:t>pane, select the fourth wipe effect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Change</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 Effects</a:t>
            </a:r>
            <a:r>
              <a:rPr lang="en-US" sz="1200" b="0" baseline="0" dirty="0" smtClean="0"/>
              <a:t>.</a:t>
            </a:r>
            <a:r>
              <a:rPr lang="en-US" sz="1200" baseline="0" dirty="0" smtClean="0"/>
              <a:t> </a:t>
            </a:r>
            <a:r>
              <a:rPr lang="en-US" sz="1200" b="0" baseline="0" dirty="0" smtClean="0"/>
              <a:t>In the </a:t>
            </a:r>
            <a:r>
              <a:rPr lang="en-US" sz="1200" b="1" baseline="0" dirty="0" smtClean="0"/>
              <a:t>Change Entrance Effect </a:t>
            </a:r>
            <a:r>
              <a:rPr lang="en-US" sz="1200" b="0" baseline="0" dirty="0" smtClean="0"/>
              <a:t>dialog box,</a:t>
            </a:r>
            <a:r>
              <a:rPr lang="en-US" sz="1200" baseline="0" dirty="0" smtClean="0"/>
              <a:t> under </a:t>
            </a:r>
            <a:r>
              <a:rPr lang="en-US" sz="1200" b="1" baseline="0" dirty="0" smtClean="0"/>
              <a:t>Exciting</a:t>
            </a:r>
            <a:r>
              <a:rPr lang="en-US" sz="1200" baseline="0" dirty="0" smtClean="0"/>
              <a:t>, click </a:t>
            </a:r>
            <a:r>
              <a:rPr lang="en-US" sz="1200" b="1" baseline="0" dirty="0" smtClean="0"/>
              <a:t>Curve Up</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Curve Up</a:t>
            </a:r>
            <a:r>
              <a:rPr lang="en-US" sz="1200" b="0" baseline="0" dirty="0" smtClean="0"/>
              <a:t>,</a:t>
            </a:r>
            <a:r>
              <a:rPr lang="en-US" sz="1200" b="1" baseline="0" dirty="0" smtClean="0"/>
              <a:t> </a:t>
            </a:r>
            <a:r>
              <a:rPr lang="en-US" sz="1200" b="0" baseline="0" dirty="0" smtClean="0"/>
              <a:t>in the </a:t>
            </a:r>
            <a:r>
              <a:rPr lang="en-US" sz="1200" b="1" baseline="0" dirty="0" smtClean="0"/>
              <a:t>Start </a:t>
            </a:r>
            <a:r>
              <a:rPr lang="en-US" sz="1200" b="0" baseline="0" dirty="0" smtClean="0"/>
              <a:t>list, select </a:t>
            </a:r>
            <a:r>
              <a:rPr lang="en-US" sz="1200" b="1" baseline="0" dirty="0" smtClean="0"/>
              <a:t>On Click</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Curve Up</a:t>
            </a:r>
            <a:r>
              <a:rPr lang="en-US" sz="1200" b="0" baseline="0" dirty="0" smtClean="0"/>
              <a:t>,</a:t>
            </a:r>
            <a:r>
              <a:rPr lang="en-US" sz="1200" b="1" baseline="0" dirty="0" smtClean="0"/>
              <a:t> </a:t>
            </a:r>
            <a:r>
              <a:rPr lang="en-US" sz="1200" b="0" baseline="0" dirty="0" smtClean="0"/>
              <a:t>in</a:t>
            </a:r>
            <a:r>
              <a:rPr lang="en-US" sz="1200" baseline="0" dirty="0" smtClean="0"/>
              <a:t> the </a:t>
            </a:r>
            <a:r>
              <a:rPr lang="en-US" sz="1200" b="1" baseline="0" dirty="0" smtClean="0"/>
              <a:t>Speed</a:t>
            </a:r>
            <a:r>
              <a:rPr lang="en-US" sz="1200" baseline="0" dirty="0" smtClean="0"/>
              <a:t> list, select </a:t>
            </a:r>
            <a:r>
              <a:rPr lang="en-US" sz="1200" b="1" baseline="0" dirty="0" smtClean="0"/>
              <a:t>Very Fast</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200" baseline="0" dirty="0" smtClean="0"/>
              <a:t>Also in the </a:t>
            </a:r>
            <a:r>
              <a:rPr lang="en-US" sz="1200" b="1" baseline="0" dirty="0" smtClean="0"/>
              <a:t>Custom Animation </a:t>
            </a:r>
            <a:r>
              <a:rPr lang="en-US" sz="1200" b="0" baseline="0" dirty="0" smtClean="0"/>
              <a:t>task</a:t>
            </a:r>
            <a:r>
              <a:rPr lang="en-US" sz="1200" b="1" baseline="0" dirty="0" smtClean="0"/>
              <a:t> </a:t>
            </a:r>
            <a:r>
              <a:rPr lang="en-US" sz="1200" baseline="0" dirty="0" smtClean="0"/>
              <a:t>pane, select the fifth wipe effect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Change</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 Effects</a:t>
            </a:r>
            <a:r>
              <a:rPr lang="en-US" sz="1200" b="0" baseline="0" dirty="0" smtClean="0"/>
              <a:t>.</a:t>
            </a:r>
            <a:r>
              <a:rPr lang="en-US" sz="1200" baseline="0" dirty="0" smtClean="0"/>
              <a:t> </a:t>
            </a:r>
            <a:r>
              <a:rPr lang="en-US" sz="1200" b="0" baseline="0" dirty="0" smtClean="0"/>
              <a:t>In the </a:t>
            </a:r>
            <a:r>
              <a:rPr lang="en-US" sz="1200" b="1" baseline="0" dirty="0" smtClean="0"/>
              <a:t>Change Entrance Effect </a:t>
            </a:r>
            <a:r>
              <a:rPr lang="en-US" sz="1200" b="0" baseline="0" dirty="0" smtClean="0"/>
              <a:t>dialog box,</a:t>
            </a:r>
            <a:r>
              <a:rPr lang="en-US" sz="1200" baseline="0" dirty="0" smtClean="0"/>
              <a:t> under </a:t>
            </a:r>
            <a:r>
              <a:rPr lang="en-US" sz="1200" b="1" baseline="0" dirty="0" smtClean="0"/>
              <a:t>Moderate</a:t>
            </a:r>
            <a:r>
              <a:rPr lang="en-US" sz="1200" baseline="0" dirty="0" smtClean="0"/>
              <a:t>, click </a:t>
            </a:r>
            <a:r>
              <a:rPr lang="en-US" sz="1200" b="1" baseline="0" dirty="0" smtClean="0"/>
              <a:t>Descend</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Descend</a:t>
            </a:r>
            <a:r>
              <a:rPr lang="en-US" sz="1200" b="0" baseline="0" dirty="0" smtClean="0"/>
              <a:t>,</a:t>
            </a:r>
            <a:r>
              <a:rPr lang="en-US" sz="1200" b="1" baseline="0" dirty="0" smtClean="0"/>
              <a:t> </a:t>
            </a:r>
            <a:r>
              <a:rPr lang="en-US" sz="1200" b="0" baseline="0" dirty="0" smtClean="0"/>
              <a:t>in the </a:t>
            </a:r>
            <a:r>
              <a:rPr lang="en-US" sz="1200" b="1" baseline="0" dirty="0" smtClean="0"/>
              <a:t>Start </a:t>
            </a:r>
            <a:r>
              <a:rPr lang="en-US" sz="1200" b="0" baseline="0" dirty="0" smtClean="0"/>
              <a:t>list, select </a:t>
            </a:r>
            <a:r>
              <a:rPr lang="en-US" sz="1200" b="1" baseline="0" dirty="0" smtClean="0"/>
              <a:t>After Previous</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Descend</a:t>
            </a:r>
            <a:r>
              <a:rPr lang="en-US" sz="1200" b="0" baseline="0" dirty="0" smtClean="0"/>
              <a:t>,</a:t>
            </a:r>
            <a:r>
              <a:rPr lang="en-US" sz="1200" b="1" baseline="0" dirty="0" smtClean="0"/>
              <a:t> </a:t>
            </a:r>
            <a:r>
              <a:rPr lang="en-US" sz="1200" b="0" baseline="0" dirty="0" smtClean="0"/>
              <a:t>in</a:t>
            </a:r>
            <a:r>
              <a:rPr lang="en-US" sz="1200" baseline="0" dirty="0" smtClean="0"/>
              <a:t> the </a:t>
            </a:r>
            <a:r>
              <a:rPr lang="en-US" sz="1200" b="1" baseline="0" dirty="0" smtClean="0"/>
              <a:t>Speed</a:t>
            </a:r>
            <a:r>
              <a:rPr lang="en-US" sz="1200" baseline="0" dirty="0" smtClean="0"/>
              <a:t> list, select </a:t>
            </a:r>
            <a:r>
              <a:rPr lang="en-US" sz="1200" b="1" baseline="0" dirty="0" smtClean="0"/>
              <a:t>Very Fast</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200" baseline="0" dirty="0" smtClean="0"/>
              <a:t>Also in the </a:t>
            </a:r>
            <a:r>
              <a:rPr lang="en-US" sz="1200" b="1" baseline="0" dirty="0" smtClean="0"/>
              <a:t>Custom Animation </a:t>
            </a:r>
            <a:r>
              <a:rPr lang="en-US" sz="1200" b="0" baseline="0" dirty="0" smtClean="0"/>
              <a:t>task </a:t>
            </a:r>
            <a:r>
              <a:rPr lang="en-US" sz="1200" baseline="0" dirty="0" smtClean="0"/>
              <a:t>pane, select the sixth wipe effect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Change</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 Effects</a:t>
            </a:r>
            <a:r>
              <a:rPr lang="en-US" sz="1200" b="0" baseline="0" dirty="0" smtClean="0"/>
              <a:t>.</a:t>
            </a:r>
            <a:r>
              <a:rPr lang="en-US" sz="1200" baseline="0" dirty="0" smtClean="0"/>
              <a:t> </a:t>
            </a:r>
            <a:r>
              <a:rPr lang="en-US" sz="1200" b="0" baseline="0" dirty="0" smtClean="0"/>
              <a:t>In the </a:t>
            </a:r>
            <a:r>
              <a:rPr lang="en-US" sz="1200" b="1" baseline="0" dirty="0" smtClean="0"/>
              <a:t>Change Entrance Effect </a:t>
            </a:r>
            <a:r>
              <a:rPr lang="en-US" sz="1200" b="0" baseline="0" dirty="0" smtClean="0"/>
              <a:t>dialog box,</a:t>
            </a:r>
            <a:r>
              <a:rPr lang="en-US" sz="1200" baseline="0" dirty="0" smtClean="0"/>
              <a:t> under </a:t>
            </a:r>
            <a:r>
              <a:rPr lang="en-US" sz="1200" b="1" baseline="0" dirty="0" smtClean="0"/>
              <a:t>Exciting</a:t>
            </a:r>
            <a:r>
              <a:rPr lang="en-US" sz="1200" baseline="0" dirty="0" smtClean="0"/>
              <a:t>, click </a:t>
            </a:r>
            <a:r>
              <a:rPr lang="en-US" sz="1200" b="1" baseline="0" dirty="0" smtClean="0"/>
              <a:t>Curve Up</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Curve Up</a:t>
            </a:r>
            <a:r>
              <a:rPr lang="en-US" sz="1200" b="0" baseline="0" dirty="0" smtClean="0"/>
              <a:t>,</a:t>
            </a:r>
            <a:r>
              <a:rPr lang="en-US" sz="1200" b="1" baseline="0" dirty="0" smtClean="0"/>
              <a:t> </a:t>
            </a:r>
            <a:r>
              <a:rPr lang="en-US" sz="1200" b="0" baseline="0" dirty="0" smtClean="0"/>
              <a:t>in the </a:t>
            </a:r>
            <a:r>
              <a:rPr lang="en-US" sz="1200" b="1" baseline="0" dirty="0" smtClean="0"/>
              <a:t>Start </a:t>
            </a:r>
            <a:r>
              <a:rPr lang="en-US" sz="1200" b="0" baseline="0" dirty="0" smtClean="0"/>
              <a:t>list, select </a:t>
            </a:r>
            <a:r>
              <a:rPr lang="en-US" sz="1200" b="1" baseline="0" dirty="0" smtClean="0"/>
              <a:t>On Click</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Curve Up</a:t>
            </a:r>
            <a:r>
              <a:rPr lang="en-US" sz="1200" b="0" baseline="0" dirty="0" smtClean="0"/>
              <a:t>,</a:t>
            </a:r>
            <a:r>
              <a:rPr lang="en-US" sz="1200" b="1" baseline="0" dirty="0" smtClean="0"/>
              <a:t> </a:t>
            </a:r>
            <a:r>
              <a:rPr lang="en-US" sz="1200" b="0" baseline="0" dirty="0" smtClean="0"/>
              <a:t>in</a:t>
            </a:r>
            <a:r>
              <a:rPr lang="en-US" sz="1200" baseline="0" dirty="0" smtClean="0"/>
              <a:t> the </a:t>
            </a:r>
            <a:r>
              <a:rPr lang="en-US" sz="1200" b="1" baseline="0" dirty="0" smtClean="0"/>
              <a:t>Speed</a:t>
            </a:r>
            <a:r>
              <a:rPr lang="en-US" sz="1200" baseline="0" dirty="0" smtClean="0"/>
              <a:t> list, select </a:t>
            </a:r>
            <a:r>
              <a:rPr lang="en-US" sz="1200" b="1" baseline="0" dirty="0" smtClean="0"/>
              <a:t>Very Fast</a:t>
            </a:r>
            <a:r>
              <a:rPr lang="en-US" sz="1200" b="0"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200" baseline="0" dirty="0" smtClean="0"/>
              <a:t>Also in the </a:t>
            </a:r>
            <a:r>
              <a:rPr lang="en-US" sz="1200" b="1" baseline="0" dirty="0" smtClean="0"/>
              <a:t>Custom Animation </a:t>
            </a:r>
            <a:r>
              <a:rPr lang="en-US" sz="1200" b="0" baseline="0" dirty="0" smtClean="0"/>
              <a:t>task </a:t>
            </a:r>
            <a:r>
              <a:rPr lang="en-US" sz="1200" baseline="0" dirty="0" smtClean="0"/>
              <a:t>pane, select the seventh wipe effect and then do the following:</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Click </a:t>
            </a:r>
            <a:r>
              <a:rPr lang="en-US" sz="1200" b="1" baseline="0" dirty="0" smtClean="0"/>
              <a:t>Change</a:t>
            </a:r>
            <a:r>
              <a:rPr lang="en-US" sz="1200" baseline="0" dirty="0" smtClean="0"/>
              <a:t>, point to </a:t>
            </a:r>
            <a:r>
              <a:rPr lang="en-US" sz="1200" b="1" baseline="0" dirty="0" smtClean="0"/>
              <a:t>Entrance</a:t>
            </a:r>
            <a:r>
              <a:rPr lang="en-US" sz="1200" baseline="0" dirty="0" smtClean="0"/>
              <a:t>, and then click </a:t>
            </a:r>
            <a:r>
              <a:rPr lang="en-US" sz="1200" b="1" baseline="0" dirty="0" smtClean="0"/>
              <a:t>More Effects</a:t>
            </a:r>
            <a:r>
              <a:rPr lang="en-US" sz="1200" b="0" baseline="0" dirty="0" smtClean="0"/>
              <a:t>.</a:t>
            </a:r>
            <a:r>
              <a:rPr lang="en-US" sz="1200" baseline="0" dirty="0" smtClean="0"/>
              <a:t> </a:t>
            </a:r>
            <a:r>
              <a:rPr lang="en-US" sz="1200" b="0" baseline="0" dirty="0" smtClean="0"/>
              <a:t>In the </a:t>
            </a:r>
            <a:r>
              <a:rPr lang="en-US" sz="1200" b="1" baseline="0" dirty="0" smtClean="0"/>
              <a:t>Change Entrance Effect </a:t>
            </a:r>
            <a:r>
              <a:rPr lang="en-US" sz="1200" b="0" baseline="0" dirty="0" smtClean="0"/>
              <a:t>dialog box,</a:t>
            </a:r>
            <a:r>
              <a:rPr lang="en-US" sz="1200" baseline="0" dirty="0" smtClean="0"/>
              <a:t> under </a:t>
            </a:r>
            <a:r>
              <a:rPr lang="en-US" sz="1200" b="1" baseline="0" dirty="0" smtClean="0"/>
              <a:t>Moderate</a:t>
            </a:r>
            <a:r>
              <a:rPr lang="en-US" sz="1200" baseline="0" dirty="0" smtClean="0"/>
              <a:t>, click </a:t>
            </a:r>
            <a:r>
              <a:rPr lang="en-US" sz="1200" b="1" baseline="0" dirty="0" smtClean="0"/>
              <a:t>Descend</a:t>
            </a:r>
            <a:r>
              <a:rPr lang="en-US" sz="1200" baseline="0" dirty="0" smtClean="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Descend</a:t>
            </a:r>
            <a:r>
              <a:rPr lang="en-US" sz="1200" b="0" baseline="0" dirty="0" smtClean="0"/>
              <a:t>,</a:t>
            </a:r>
            <a:r>
              <a:rPr lang="en-US" sz="1200" b="1" baseline="0" dirty="0" smtClean="0"/>
              <a:t> </a:t>
            </a:r>
            <a:r>
              <a:rPr lang="en-US" sz="1200" b="0" baseline="0" dirty="0" smtClean="0"/>
              <a:t>in the </a:t>
            </a:r>
            <a:r>
              <a:rPr lang="en-US" sz="1200" b="1" baseline="0" dirty="0" smtClean="0"/>
              <a:t>Start </a:t>
            </a:r>
            <a:r>
              <a:rPr lang="en-US" sz="1200" b="0" baseline="0" dirty="0" smtClean="0"/>
              <a:t>list, select </a:t>
            </a:r>
            <a:r>
              <a:rPr lang="en-US" sz="1200" b="1" baseline="0" dirty="0" smtClean="0"/>
              <a:t>After Previous</a:t>
            </a:r>
            <a:r>
              <a:rPr lang="en-US" sz="1200" baseline="0" dirty="0" smtClean="0"/>
              <a:t>.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baseline="0" dirty="0" smtClean="0"/>
              <a:t>Under </a:t>
            </a:r>
            <a:r>
              <a:rPr lang="en-US" sz="1200" b="1" baseline="0" dirty="0" smtClean="0"/>
              <a:t>Modify: Descend</a:t>
            </a:r>
            <a:r>
              <a:rPr lang="en-US" sz="1200" b="0" baseline="0" dirty="0" smtClean="0"/>
              <a:t>,</a:t>
            </a:r>
            <a:r>
              <a:rPr lang="en-US" sz="1200" b="1" baseline="0" dirty="0" smtClean="0"/>
              <a:t> </a:t>
            </a:r>
            <a:r>
              <a:rPr lang="en-US" sz="1200" b="0" baseline="0" dirty="0" smtClean="0"/>
              <a:t>in</a:t>
            </a:r>
            <a:r>
              <a:rPr lang="en-US" sz="1200" baseline="0" dirty="0" smtClean="0"/>
              <a:t> the </a:t>
            </a:r>
            <a:r>
              <a:rPr lang="en-US" sz="1200" b="1" baseline="0" dirty="0" smtClean="0"/>
              <a:t>Speed</a:t>
            </a:r>
            <a:r>
              <a:rPr lang="en-US" sz="1200" baseline="0" dirty="0" smtClean="0"/>
              <a:t> list, select </a:t>
            </a:r>
            <a:r>
              <a:rPr lang="en-US" sz="1200" b="1" baseline="0" dirty="0" smtClean="0"/>
              <a:t>Very Fast</a:t>
            </a:r>
            <a:r>
              <a:rPr lang="en-US" sz="1200" b="0" baseline="0" dirty="0" smtClean="0"/>
              <a:t>.</a:t>
            </a:r>
          </a:p>
          <a:p>
            <a:endParaRPr lang="en-US" sz="1200" dirty="0" smtClean="0"/>
          </a:p>
          <a:p>
            <a:endParaRPr lang="en-US" sz="1200" dirty="0" smtClean="0"/>
          </a:p>
          <a:p>
            <a:r>
              <a:rPr lang="en-US" sz="1200" baseline="0" dirty="0" smtClean="0"/>
              <a:t>To reproduce the background effects on this slide, do the following:</a:t>
            </a:r>
          </a:p>
          <a:p>
            <a:pPr marL="228600" lvl="0" indent="-228600">
              <a:buFont typeface="+mj-lt"/>
              <a:buAutoNum type="arabicPeriod"/>
            </a:pPr>
            <a:r>
              <a:rPr lang="en-US" sz="1200" kern="1200" dirty="0" smtClean="0">
                <a:solidFill>
                  <a:schemeClr val="tx1"/>
                </a:solidFill>
                <a:latin typeface="+mn-lt"/>
                <a:ea typeface="+mn-ea"/>
                <a:cs typeface="+mn-cs"/>
              </a:rPr>
              <a:t>Right-click the slide background area, and then click </a:t>
            </a:r>
            <a:r>
              <a:rPr lang="en-US" sz="1200" b="1" kern="1200" dirty="0" smtClean="0">
                <a:solidFill>
                  <a:schemeClr val="tx1"/>
                </a:solidFill>
                <a:latin typeface="+mn-lt"/>
                <a:ea typeface="+mn-ea"/>
                <a:cs typeface="+mn-cs"/>
              </a:rPr>
              <a:t>Format Background</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Format Background </a:t>
            </a:r>
            <a:r>
              <a:rPr lang="en-US" sz="1200" kern="1200" dirty="0" smtClean="0">
                <a:solidFill>
                  <a:schemeClr val="tx1"/>
                </a:solidFill>
                <a:latin typeface="+mn-lt"/>
                <a:ea typeface="+mn-ea"/>
                <a:cs typeface="+mn-cs"/>
              </a:rPr>
              <a:t>dialog box, click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in the left pane, select </a:t>
            </a:r>
            <a:r>
              <a:rPr lang="en-US" sz="1200" b="1" kern="1200" dirty="0" smtClean="0">
                <a:solidFill>
                  <a:schemeClr val="tx1"/>
                </a:solidFill>
                <a:latin typeface="+mn-lt"/>
                <a:ea typeface="+mn-ea"/>
                <a:cs typeface="+mn-cs"/>
              </a:rPr>
              <a:t>Gradient fill</a:t>
            </a:r>
            <a:r>
              <a:rPr lang="en-US" sz="1200" kern="1200" dirty="0" smtClean="0">
                <a:solidFill>
                  <a:schemeClr val="tx1"/>
                </a:solidFill>
                <a:latin typeface="+mn-lt"/>
                <a:ea typeface="+mn-ea"/>
                <a:cs typeface="+mn-cs"/>
              </a:rPr>
              <a:t> in the </a:t>
            </a:r>
            <a:r>
              <a:rPr lang="en-US" sz="1200" b="1" kern="1200" dirty="0" smtClean="0">
                <a:solidFill>
                  <a:schemeClr val="tx1"/>
                </a:solidFill>
                <a:latin typeface="+mn-lt"/>
                <a:ea typeface="+mn-ea"/>
                <a:cs typeface="+mn-cs"/>
              </a:rPr>
              <a:t>Fill</a:t>
            </a:r>
            <a:r>
              <a:rPr lang="en-US" sz="1200" kern="1200" dirty="0" smtClean="0">
                <a:solidFill>
                  <a:schemeClr val="tx1"/>
                </a:solidFill>
                <a:latin typeface="+mn-lt"/>
                <a:ea typeface="+mn-ea"/>
                <a:cs typeface="+mn-cs"/>
              </a:rPr>
              <a:t> pane, and then do the following:</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Type</a:t>
            </a:r>
            <a:r>
              <a:rPr lang="en-US" sz="1200" kern="1200" dirty="0" smtClean="0">
                <a:solidFill>
                  <a:schemeClr val="tx1"/>
                </a:solidFill>
                <a:latin typeface="+mn-lt"/>
                <a:ea typeface="+mn-ea"/>
                <a:cs typeface="+mn-cs"/>
              </a:rPr>
              <a:t> list, select </a:t>
            </a:r>
            <a:r>
              <a:rPr lang="en-US" sz="1200" b="1" kern="1200" dirty="0" smtClean="0">
                <a:solidFill>
                  <a:schemeClr val="tx1"/>
                </a:solidFill>
                <a:latin typeface="+mn-lt"/>
                <a:ea typeface="+mn-ea"/>
                <a:cs typeface="+mn-cs"/>
              </a:rPr>
              <a:t>Linear</a:t>
            </a:r>
            <a:r>
              <a:rPr lang="en-US" sz="1200" kern="1200" dirty="0" smtClean="0">
                <a:solidFill>
                  <a:schemeClr val="tx1"/>
                </a:solidFill>
                <a:latin typeface="+mn-lt"/>
                <a:ea typeface="+mn-ea"/>
                <a:cs typeface="+mn-cs"/>
              </a:rPr>
              <a:t>.</a:t>
            </a:r>
          </a:p>
          <a:p>
            <a:pPr marL="685800" lvl="1"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Direction</a:t>
            </a:r>
            <a:r>
              <a:rPr lang="en-US" sz="1200" b="0" kern="1200" dirty="0" smtClean="0">
                <a:solidFill>
                  <a:schemeClr val="tx1"/>
                </a:solidFill>
                <a:latin typeface="+mn-lt"/>
                <a:ea typeface="+mn-ea"/>
                <a:cs typeface="+mn-cs"/>
              </a:rPr>
              <a:t> list</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Linear Right </a:t>
            </a:r>
            <a:r>
              <a:rPr lang="en-US" sz="1200" b="0" kern="1200" dirty="0" smtClean="0">
                <a:solidFill>
                  <a:schemeClr val="tx1"/>
                </a:solidFill>
                <a:latin typeface="+mn-lt"/>
                <a:ea typeface="+mn-ea"/>
                <a:cs typeface="+mn-cs"/>
              </a:rPr>
              <a:t>(first row, fourth option from the left).</a:t>
            </a:r>
            <a:endParaRPr lang="en-US" sz="1200" b="1" kern="1200" dirty="0" smtClean="0">
              <a:solidFill>
                <a:schemeClr val="tx1"/>
              </a:solidFill>
              <a:latin typeface="+mn-lt"/>
              <a:ea typeface="+mn-ea"/>
              <a:cs typeface="+mn-cs"/>
            </a:endParaRPr>
          </a:p>
          <a:p>
            <a:pPr marL="685800" lvl="1" indent="-228600">
              <a:buFont typeface="Arial" pitchFamily="34" charset="0"/>
              <a:buChar char="•"/>
            </a:pPr>
            <a:r>
              <a:rPr lang="en-US" sz="1200" kern="1200" dirty="0" smtClean="0">
                <a:solidFill>
                  <a:schemeClr val="tx1"/>
                </a:solidFill>
                <a:latin typeface="+mn-lt"/>
                <a:ea typeface="+mn-ea"/>
                <a:cs typeface="+mn-cs"/>
              </a:rPr>
              <a:t>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click </a:t>
            </a:r>
            <a:r>
              <a:rPr lang="en-US" sz="1200" b="1" kern="1200" dirty="0" smtClean="0">
                <a:solidFill>
                  <a:schemeClr val="tx1"/>
                </a:solidFill>
                <a:latin typeface="+mn-lt"/>
                <a:ea typeface="+mn-ea"/>
                <a:cs typeface="+mn-cs"/>
              </a:rPr>
              <a:t>Add</a:t>
            </a:r>
            <a:r>
              <a:rPr lang="en-US" sz="1200" b="0" kern="1200" dirty="0" smtClean="0">
                <a:solidFill>
                  <a:schemeClr val="tx1"/>
                </a:solidFill>
                <a:latin typeface="+mn-lt"/>
                <a:ea typeface="+mn-ea"/>
                <a:cs typeface="+mn-cs"/>
              </a:rPr>
              <a:t> or </a:t>
            </a:r>
            <a:r>
              <a:rPr lang="en-US" sz="1200" b="1" kern="1200" dirty="0" smtClean="0">
                <a:solidFill>
                  <a:schemeClr val="tx1"/>
                </a:solidFill>
                <a:latin typeface="+mn-lt"/>
                <a:ea typeface="+mn-ea"/>
                <a:cs typeface="+mn-cs"/>
              </a:rPr>
              <a:t>Remove</a:t>
            </a:r>
            <a:r>
              <a:rPr lang="en-US" sz="1200" kern="1200" dirty="0" smtClean="0">
                <a:solidFill>
                  <a:schemeClr val="tx1"/>
                </a:solidFill>
                <a:latin typeface="+mn-lt"/>
                <a:ea typeface="+mn-ea"/>
                <a:cs typeface="+mn-cs"/>
              </a:rPr>
              <a:t> until two stops appear in the drop-down list.</a:t>
            </a:r>
          </a:p>
          <a:p>
            <a:pPr marL="228600" lvl="0" indent="-228600">
              <a:buFont typeface="+mj-lt"/>
              <a:buAutoNum type="arabicPeriod"/>
            </a:pPr>
            <a:r>
              <a:rPr lang="en-US" sz="1200" kern="1200" dirty="0" smtClean="0">
                <a:solidFill>
                  <a:schemeClr val="tx1"/>
                </a:solidFill>
                <a:latin typeface="+mn-lt"/>
                <a:ea typeface="+mn-ea"/>
                <a:cs typeface="+mn-cs"/>
              </a:rPr>
              <a:t>Also under </a:t>
            </a:r>
            <a:r>
              <a:rPr lang="en-US" sz="1200" b="1" kern="1200" dirty="0" smtClean="0">
                <a:solidFill>
                  <a:schemeClr val="tx1"/>
                </a:solidFill>
                <a:latin typeface="+mn-lt"/>
                <a:ea typeface="+mn-ea"/>
                <a:cs typeface="+mn-cs"/>
              </a:rPr>
              <a:t>Gradient stops</a:t>
            </a:r>
            <a:r>
              <a:rPr lang="en-US" sz="1200" kern="1200" dirty="0" smtClean="0">
                <a:solidFill>
                  <a:schemeClr val="tx1"/>
                </a:solidFill>
                <a:latin typeface="+mn-lt"/>
                <a:ea typeface="+mn-ea"/>
                <a:cs typeface="+mn-cs"/>
              </a:rPr>
              <a:t>, customize the gradient stops that you added as follows:</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1 </a:t>
            </a:r>
            <a:r>
              <a:rPr lang="en-US" sz="1200" kern="1200" dirty="0" smtClean="0">
                <a:solidFill>
                  <a:schemeClr val="tx1"/>
                </a:solidFill>
                <a:latin typeface="+mn-lt"/>
                <a:ea typeface="+mn-ea"/>
                <a:cs typeface="+mn-cs"/>
              </a:rPr>
              <a:t>from the list, and then do the following:</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39%</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White, Background</a:t>
            </a:r>
            <a:r>
              <a:rPr lang="en-US" sz="1200" b="1" kern="1200" baseline="0" dirty="0" smtClean="0">
                <a:solidFill>
                  <a:schemeClr val="tx1"/>
                </a:solidFill>
                <a:latin typeface="+mn-lt"/>
                <a:ea typeface="+mn-ea"/>
                <a:cs typeface="+mn-cs"/>
              </a:rPr>
              <a:t> 1 </a:t>
            </a:r>
            <a:r>
              <a:rPr lang="en-US" sz="1200" b="0" kern="1200" baseline="0" dirty="0" smtClean="0">
                <a:solidFill>
                  <a:schemeClr val="tx1"/>
                </a:solidFill>
                <a:latin typeface="+mn-lt"/>
                <a:ea typeface="+mn-ea"/>
                <a:cs typeface="+mn-cs"/>
              </a:rPr>
              <a:t>(first row, first option from the left).</a:t>
            </a:r>
          </a:p>
          <a:p>
            <a:pPr marL="685800" lvl="1" indent="-228600">
              <a:buFont typeface="Arial" pitchFamily="34" charset="0"/>
              <a:buChar char="•"/>
            </a:pPr>
            <a:r>
              <a:rPr lang="en-US" sz="1200" kern="1200" dirty="0" smtClean="0">
                <a:solidFill>
                  <a:schemeClr val="tx1"/>
                </a:solidFill>
                <a:latin typeface="+mn-lt"/>
                <a:ea typeface="+mn-ea"/>
                <a:cs typeface="+mn-cs"/>
              </a:rPr>
              <a:t>Select </a:t>
            </a:r>
            <a:r>
              <a:rPr lang="en-US" sz="1200" b="1" kern="1200" dirty="0" smtClean="0">
                <a:solidFill>
                  <a:schemeClr val="tx1"/>
                </a:solidFill>
                <a:latin typeface="+mn-lt"/>
                <a:ea typeface="+mn-ea"/>
                <a:cs typeface="+mn-cs"/>
              </a:rPr>
              <a:t>Stop 2 </a:t>
            </a:r>
            <a:r>
              <a:rPr lang="en-US" sz="1200" kern="1200" dirty="0" smtClean="0">
                <a:solidFill>
                  <a:schemeClr val="tx1"/>
                </a:solidFill>
                <a:latin typeface="+mn-lt"/>
                <a:ea typeface="+mn-ea"/>
                <a:cs typeface="+mn-cs"/>
              </a:rPr>
              <a:t>from the list, and then do the following: </a:t>
            </a:r>
          </a:p>
          <a:p>
            <a:pPr marL="1143000" lvl="2" indent="-228600">
              <a:buFont typeface="Arial" pitchFamily="34" charset="0"/>
              <a:buChar char="•"/>
            </a:pPr>
            <a:r>
              <a:rPr lang="en-US" sz="1200" kern="1200" dirty="0" smtClean="0">
                <a:solidFill>
                  <a:schemeClr val="tx1"/>
                </a:solidFill>
                <a:latin typeface="+mn-lt"/>
                <a:ea typeface="+mn-ea"/>
                <a:cs typeface="+mn-cs"/>
              </a:rPr>
              <a:t>In the </a:t>
            </a:r>
            <a:r>
              <a:rPr lang="en-US" sz="1200" b="1" kern="1200" dirty="0" smtClean="0">
                <a:solidFill>
                  <a:schemeClr val="tx1"/>
                </a:solidFill>
                <a:latin typeface="+mn-lt"/>
                <a:ea typeface="+mn-ea"/>
                <a:cs typeface="+mn-cs"/>
              </a:rPr>
              <a:t>Stop position </a:t>
            </a:r>
            <a:r>
              <a:rPr lang="en-US" sz="1200" kern="1200" dirty="0" smtClean="0">
                <a:solidFill>
                  <a:schemeClr val="tx1"/>
                </a:solidFill>
                <a:latin typeface="+mn-lt"/>
                <a:ea typeface="+mn-ea"/>
                <a:cs typeface="+mn-cs"/>
              </a:rPr>
              <a:t>box, enter </a:t>
            </a:r>
            <a:r>
              <a:rPr lang="en-US" sz="1200" b="1" kern="1200" dirty="0" smtClean="0">
                <a:solidFill>
                  <a:schemeClr val="tx1"/>
                </a:solidFill>
                <a:latin typeface="+mn-lt"/>
                <a:ea typeface="+mn-ea"/>
                <a:cs typeface="+mn-cs"/>
              </a:rPr>
              <a:t>100%</a:t>
            </a:r>
            <a:r>
              <a:rPr lang="en-US" sz="1200" kern="1200" dirty="0" smtClean="0">
                <a:solidFill>
                  <a:schemeClr val="tx1"/>
                </a:solidFill>
                <a:latin typeface="+mn-lt"/>
                <a:ea typeface="+mn-ea"/>
                <a:cs typeface="+mn-cs"/>
              </a:rPr>
              <a:t>.</a:t>
            </a:r>
          </a:p>
          <a:p>
            <a:pPr marL="1143000" lvl="2" indent="-228600">
              <a:buFont typeface="Arial" pitchFamily="34" charset="0"/>
              <a:buChar char="•"/>
            </a:pPr>
            <a:r>
              <a:rPr lang="en-US" sz="1200" kern="1200" dirty="0" smtClean="0">
                <a:solidFill>
                  <a:schemeClr val="tx1"/>
                </a:solidFill>
                <a:latin typeface="+mn-lt"/>
                <a:ea typeface="+mn-ea"/>
                <a:cs typeface="+mn-cs"/>
              </a:rPr>
              <a:t>Click the button next to </a:t>
            </a:r>
            <a:r>
              <a:rPr lang="en-US" sz="1200" b="1" kern="1200" dirty="0" smtClean="0">
                <a:solidFill>
                  <a:schemeClr val="tx1"/>
                </a:solidFill>
                <a:latin typeface="+mn-lt"/>
                <a:ea typeface="+mn-ea"/>
                <a:cs typeface="+mn-cs"/>
              </a:rPr>
              <a:t>Color</a:t>
            </a:r>
            <a:r>
              <a:rPr lang="en-US" sz="1200" kern="1200" dirty="0" smtClean="0">
                <a:solidFill>
                  <a:schemeClr val="tx1"/>
                </a:solidFill>
                <a:latin typeface="+mn-lt"/>
                <a:ea typeface="+mn-ea"/>
                <a:cs typeface="+mn-cs"/>
              </a:rPr>
              <a:t>, and then under </a:t>
            </a:r>
            <a:r>
              <a:rPr lang="en-US" sz="1200" b="1" kern="1200" dirty="0" smtClean="0">
                <a:solidFill>
                  <a:schemeClr val="tx1"/>
                </a:solidFill>
                <a:latin typeface="+mn-lt"/>
                <a:ea typeface="+mn-ea"/>
                <a:cs typeface="+mn-cs"/>
              </a:rPr>
              <a:t>Theme Colors </a:t>
            </a:r>
            <a:r>
              <a:rPr lang="en-US" sz="1200" kern="1200" dirty="0" smtClean="0">
                <a:solidFill>
                  <a:schemeClr val="tx1"/>
                </a:solidFill>
                <a:latin typeface="+mn-lt"/>
                <a:ea typeface="+mn-ea"/>
                <a:cs typeface="+mn-cs"/>
              </a:rPr>
              <a:t>click </a:t>
            </a:r>
            <a:r>
              <a:rPr lang="en-US" sz="1200" b="1" kern="1200" dirty="0" smtClean="0">
                <a:solidFill>
                  <a:schemeClr val="tx1"/>
                </a:solidFill>
                <a:latin typeface="+mn-lt"/>
                <a:ea typeface="+mn-ea"/>
                <a:cs typeface="+mn-cs"/>
              </a:rPr>
              <a:t>Olive Green, Accent 3, Lighter 60%</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(third row, seventh option from the left)</a:t>
            </a:r>
            <a:r>
              <a:rPr lang="en-US" sz="1200" b="0" kern="1200" dirty="0" smtClean="0">
                <a:solidFill>
                  <a:schemeClr val="tx1"/>
                </a:solidFill>
                <a:latin typeface="+mn-lt"/>
                <a:ea typeface="+mn-ea"/>
                <a:cs typeface="+mn-cs"/>
              </a:rPr>
              <a:t>.</a:t>
            </a:r>
          </a:p>
          <a:p>
            <a:pPr marL="1143000" lvl="2" indent="-228600">
              <a:buFont typeface="Arial" pitchFamily="34" charset="0"/>
              <a:buChar char="•"/>
            </a:pPr>
            <a:endParaRPr lang="en-US" sz="1200" b="0" kern="1200" dirty="0" smtClean="0">
              <a:solidFill>
                <a:schemeClr val="tx1"/>
              </a:solidFill>
              <a:latin typeface="+mn-lt"/>
              <a:ea typeface="+mn-ea"/>
              <a:cs typeface="+mn-cs"/>
            </a:endParaRPr>
          </a:p>
          <a:p>
            <a:pPr marL="1143000" lvl="2" indent="-228600">
              <a:buFont typeface="Arial" pitchFamily="34" charset="0"/>
              <a:buChar char="•"/>
            </a:pPr>
            <a:endParaRPr lang="en-US" sz="1200" b="0" kern="1200" dirty="0" smtClean="0">
              <a:solidFill>
                <a:schemeClr val="tx1"/>
              </a:solidFill>
              <a:latin typeface="+mn-lt"/>
              <a:ea typeface="+mn-ea"/>
              <a:cs typeface="+mn-cs"/>
            </a:endParaRPr>
          </a:p>
          <a:p>
            <a:pPr marL="342900" indent="-342900">
              <a:buFont typeface="+mj-lt"/>
              <a:buNone/>
            </a:pPr>
            <a:r>
              <a:rPr lang="en-US" sz="1200" dirty="0" smtClean="0"/>
              <a:t>To increase the size of the SmartArt graphic</a:t>
            </a:r>
            <a:r>
              <a:rPr lang="en-US" sz="1200" baseline="0" dirty="0" smtClean="0"/>
              <a:t> so that it spans the entire slide, do the following:</a:t>
            </a:r>
          </a:p>
          <a:p>
            <a:pPr marL="228600" lvl="0" indent="-228600">
              <a:buFont typeface="+mj-lt"/>
              <a:buAutoNum type="arabicPeriod"/>
            </a:pPr>
            <a:r>
              <a:rPr lang="en-US" sz="1200" baseline="0" dirty="0" smtClean="0"/>
              <a:t>On the slide, select the graphic. </a:t>
            </a:r>
          </a:p>
          <a:p>
            <a:pPr marL="228600" lvl="0" indent="-228600">
              <a:buFont typeface="+mj-lt"/>
              <a:buAutoNum type="arabicPeriod"/>
            </a:pPr>
            <a:r>
              <a:rPr lang="en-US" sz="1200" baseline="0" dirty="0" smtClean="0"/>
              <a:t>Point to the top right corner of the graphic border, until a two-headed arrow appears. Drag the top right corner of the graphic border into the top right corner of the slide.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aseline="0" dirty="0" smtClean="0"/>
              <a:t>Point to the bottom left corner of the graphic border, until a two-headed arrow appears. Drag the bottom left corner of the graphic border into the bottom left corner of the slide. </a:t>
            </a:r>
          </a:p>
          <a:p>
            <a:pPr marL="342900" indent="-342900">
              <a:buFont typeface="+mj-lt"/>
              <a:buNone/>
            </a:pPr>
            <a:endParaRPr lang="en-US" sz="1200" dirty="0" smtClean="0"/>
          </a:p>
          <a:p>
            <a:endParaRPr lang="en-US" sz="1200" dirty="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16</a:t>
            </a:fld>
            <a:endParaRPr lang="en-US"/>
          </a:p>
        </p:txBody>
      </p:sp>
    </p:spTree>
    <p:extLst>
      <p:ext uri="{BB962C8B-B14F-4D97-AF65-F5344CB8AC3E}">
        <p14:creationId xmlns:p14="http://schemas.microsoft.com/office/powerpoint/2010/main" val="303256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Is this logic</a:t>
            </a:r>
            <a:r>
              <a:rPr kumimoji="1" lang="en-US" altLang="zh-CN" baseline="0" dirty="0" smtClean="0"/>
              <a:t> flow correct from the previous slide ? </a:t>
            </a:r>
            <a:endParaRPr kumimoji="1" lang="zh-CN" altLang="en-US" dirty="0"/>
          </a:p>
        </p:txBody>
      </p:sp>
      <p:sp>
        <p:nvSpPr>
          <p:cNvPr id="4" name="幻灯片编号占位符 3"/>
          <p:cNvSpPr>
            <a:spLocks noGrp="1"/>
          </p:cNvSpPr>
          <p:nvPr>
            <p:ph type="sldNum" sz="quarter" idx="10"/>
          </p:nvPr>
        </p:nvSpPr>
        <p:spPr/>
        <p:txBody>
          <a:bodyPr/>
          <a:lstStyle/>
          <a:p>
            <a:pPr>
              <a:defRPr/>
            </a:pPr>
            <a:fld id="{5FB0357E-A38C-4FC9-84B1-C65CF9AECDDE}" type="slidenum">
              <a:rPr lang="zh-CN" altLang="en-US" smtClean="0"/>
              <a:pPr>
                <a:defRPr/>
              </a:pPr>
              <a:t>17</a:t>
            </a:fld>
            <a:endParaRPr lang="en-US" altLang="zh-CN"/>
          </a:p>
        </p:txBody>
      </p:sp>
    </p:spTree>
    <p:extLst>
      <p:ext uri="{BB962C8B-B14F-4D97-AF65-F5344CB8AC3E}">
        <p14:creationId xmlns:p14="http://schemas.microsoft.com/office/powerpoint/2010/main" val="2376352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19</a:t>
            </a:fld>
            <a:endParaRPr lang="en-US"/>
          </a:p>
        </p:txBody>
      </p:sp>
    </p:spTree>
    <p:extLst>
      <p:ext uri="{BB962C8B-B14F-4D97-AF65-F5344CB8AC3E}">
        <p14:creationId xmlns:p14="http://schemas.microsoft.com/office/powerpoint/2010/main" val="30325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23</a:t>
            </a:fld>
            <a:endParaRPr lang="en-US"/>
          </a:p>
        </p:txBody>
      </p:sp>
    </p:spTree>
    <p:extLst>
      <p:ext uri="{BB962C8B-B14F-4D97-AF65-F5344CB8AC3E}">
        <p14:creationId xmlns:p14="http://schemas.microsoft.com/office/powerpoint/2010/main" val="303256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24</a:t>
            </a:fld>
            <a:endParaRPr lang="en-US"/>
          </a:p>
        </p:txBody>
      </p:sp>
    </p:spTree>
    <p:extLst>
      <p:ext uri="{BB962C8B-B14F-4D97-AF65-F5344CB8AC3E}">
        <p14:creationId xmlns:p14="http://schemas.microsoft.com/office/powerpoint/2010/main" val="303256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25</a:t>
            </a:fld>
            <a:endParaRPr lang="en-US"/>
          </a:p>
        </p:txBody>
      </p:sp>
    </p:spTree>
    <p:extLst>
      <p:ext uri="{BB962C8B-B14F-4D97-AF65-F5344CB8AC3E}">
        <p14:creationId xmlns:p14="http://schemas.microsoft.com/office/powerpoint/2010/main" val="30325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3</a:t>
            </a:fld>
            <a:endParaRPr lang="en-US"/>
          </a:p>
        </p:txBody>
      </p:sp>
    </p:spTree>
    <p:extLst>
      <p:ext uri="{BB962C8B-B14F-4D97-AF65-F5344CB8AC3E}">
        <p14:creationId xmlns:p14="http://schemas.microsoft.com/office/powerpoint/2010/main" val="825637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26</a:t>
            </a:fld>
            <a:endParaRPr lang="en-US"/>
          </a:p>
        </p:txBody>
      </p:sp>
    </p:spTree>
    <p:extLst>
      <p:ext uri="{BB962C8B-B14F-4D97-AF65-F5344CB8AC3E}">
        <p14:creationId xmlns:p14="http://schemas.microsoft.com/office/powerpoint/2010/main" val="303256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BA51BA-FBB6-45D9-9156-79FADDE6BB34}" type="slidenum">
              <a:rPr lang="en-US" smtClean="0">
                <a:solidFill>
                  <a:prstClr val="black"/>
                </a:solidFill>
                <a:latin typeface="Calibri"/>
              </a:rPr>
              <a:pPr/>
              <a:t>31</a:t>
            </a:fld>
            <a:endParaRPr lang="en-US" dirty="0">
              <a:solidFill>
                <a:prstClr val="black"/>
              </a:solidFill>
              <a:latin typeface="Calibri"/>
            </a:endParaRPr>
          </a:p>
        </p:txBody>
      </p:sp>
    </p:spTree>
    <p:extLst>
      <p:ext uri="{BB962C8B-B14F-4D97-AF65-F5344CB8AC3E}">
        <p14:creationId xmlns:p14="http://schemas.microsoft.com/office/powerpoint/2010/main" val="2711296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(Cd56 are tiny</a:t>
            </a:r>
            <a:r>
              <a:rPr lang="en-US" baseline="0" dirty="0" smtClean="0"/>
              <a:t> population of my lymphocytes)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ILCs</a:t>
            </a:r>
            <a:r>
              <a:rPr lang="en-US" baseline="0" dirty="0" smtClean="0"/>
              <a:t> are rare population </a:t>
            </a:r>
            <a:r>
              <a:rPr lang="mr-IN" baseline="0" dirty="0" smtClean="0"/>
              <a:t>–</a:t>
            </a:r>
            <a:r>
              <a:rPr lang="en-US" baseline="0" dirty="0" smtClean="0"/>
              <a:t> tissue are </a:t>
            </a:r>
            <a:r>
              <a:rPr lang="en-US" baseline="0" dirty="0" err="1" smtClean="0"/>
              <a:t>dissoiated</a:t>
            </a:r>
            <a:r>
              <a:rPr lang="en-US" baseline="0" dirty="0" smtClean="0"/>
              <a:t> and </a:t>
            </a:r>
            <a:r>
              <a:rPr lang="en-US" baseline="0" dirty="0" err="1" smtClean="0"/>
              <a:t>ilc</a:t>
            </a:r>
            <a:r>
              <a:rPr lang="en-US" baseline="0" dirty="0" smtClean="0"/>
              <a:t> </a:t>
            </a:r>
            <a:r>
              <a:rPr lang="en-US" baseline="0" dirty="0" err="1" smtClean="0"/>
              <a:t>isloated</a:t>
            </a:r>
            <a:r>
              <a:rPr lang="en-US" baseline="0" dirty="0" smtClean="0"/>
              <a:t> based on NKp44 and CD103 expression</a:t>
            </a:r>
            <a:endParaRPr lang="en-US" dirty="0"/>
          </a:p>
        </p:txBody>
      </p:sp>
      <p:sp>
        <p:nvSpPr>
          <p:cNvPr id="4" name="Slide Number Placeholder 3"/>
          <p:cNvSpPr>
            <a:spLocks noGrp="1"/>
          </p:cNvSpPr>
          <p:nvPr>
            <p:ph type="sldNum" sz="quarter" idx="10"/>
          </p:nvPr>
        </p:nvSpPr>
        <p:spPr/>
        <p:txBody>
          <a:bodyPr/>
          <a:lstStyle/>
          <a:p>
            <a:fld id="{3D1EC6D9-D7E8-41C7-9E9E-992533AC673E}" type="slidenum">
              <a:rPr lang="en-US" smtClean="0"/>
              <a:t>34</a:t>
            </a:fld>
            <a:endParaRPr lang="en-US" dirty="0"/>
          </a:p>
        </p:txBody>
      </p:sp>
    </p:spTree>
    <p:extLst>
      <p:ext uri="{BB962C8B-B14F-4D97-AF65-F5344CB8AC3E}">
        <p14:creationId xmlns:p14="http://schemas.microsoft.com/office/powerpoint/2010/main" val="3328778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tx1"/>
                </a:solidFill>
              </a:rPr>
              <a:t>clustering of ILCs using knowledge of known genes </a:t>
            </a:r>
          </a:p>
          <a:p>
            <a:r>
              <a:rPr lang="en-US" sz="1200" dirty="0" smtClean="0">
                <a:solidFill>
                  <a:schemeClr val="tx1"/>
                </a:solidFill>
              </a:rPr>
              <a:t>Reveals </a:t>
            </a:r>
            <a:r>
              <a:rPr lang="en-US" sz="1200" dirty="0" err="1" smtClean="0">
                <a:solidFill>
                  <a:schemeClr val="tx1"/>
                </a:solidFill>
              </a:rPr>
              <a:t>heterogentiu</a:t>
            </a:r>
            <a:r>
              <a:rPr lang="en-US" sz="1200" dirty="0" smtClean="0">
                <a:solidFill>
                  <a:schemeClr val="tx1"/>
                </a:solidFill>
              </a:rPr>
              <a:t> including transition</a:t>
            </a:r>
            <a:r>
              <a:rPr lang="en-US" sz="1200" baseline="0" dirty="0" smtClean="0">
                <a:solidFill>
                  <a:schemeClr val="tx1"/>
                </a:solidFill>
              </a:rPr>
              <a:t> / intermediate population</a:t>
            </a:r>
            <a:endParaRPr lang="en-US" dirty="0"/>
          </a:p>
        </p:txBody>
      </p:sp>
      <p:sp>
        <p:nvSpPr>
          <p:cNvPr id="4" name="Slide Number Placeholder 3"/>
          <p:cNvSpPr>
            <a:spLocks noGrp="1"/>
          </p:cNvSpPr>
          <p:nvPr>
            <p:ph type="sldNum" sz="quarter" idx="10"/>
          </p:nvPr>
        </p:nvSpPr>
        <p:spPr/>
        <p:txBody>
          <a:bodyPr/>
          <a:lstStyle/>
          <a:p>
            <a:fld id="{3D1EC6D9-D7E8-41C7-9E9E-992533AC673E}" type="slidenum">
              <a:rPr lang="en-US" smtClean="0"/>
              <a:t>35</a:t>
            </a:fld>
            <a:endParaRPr lang="en-US" dirty="0"/>
          </a:p>
        </p:txBody>
      </p:sp>
    </p:spTree>
    <p:extLst>
      <p:ext uri="{BB962C8B-B14F-4D97-AF65-F5344CB8AC3E}">
        <p14:creationId xmlns:p14="http://schemas.microsoft.com/office/powerpoint/2010/main" val="201723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D1EC6D9-D7E8-41C7-9E9E-992533AC673E}" type="slidenum">
              <a:rPr lang="en-US" smtClean="0"/>
              <a:t>36</a:t>
            </a:fld>
            <a:endParaRPr lang="en-US" dirty="0"/>
          </a:p>
        </p:txBody>
      </p:sp>
    </p:spTree>
    <p:extLst>
      <p:ext uri="{BB962C8B-B14F-4D97-AF65-F5344CB8AC3E}">
        <p14:creationId xmlns:p14="http://schemas.microsoft.com/office/powerpoint/2010/main" val="201723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xfrm>
            <a:off x="1143000" y="685800"/>
            <a:ext cx="4572000" cy="3429000"/>
          </a:xfrm>
          <a:ln/>
        </p:spPr>
      </p:sp>
      <p:sp>
        <p:nvSpPr>
          <p:cNvPr id="57347" name="Rectangle 3"/>
          <p:cNvSpPr>
            <a:spLocks noGrp="1" noChangeArrowheads="1"/>
          </p:cNvSpPr>
          <p:nvPr>
            <p:ph type="body" idx="1"/>
          </p:nvPr>
        </p:nvSpPr>
        <p:spPr>
          <a:xfrm>
            <a:off x="685477" y="4343990"/>
            <a:ext cx="5487048" cy="4114505"/>
          </a:xfrm>
          <a:noFill/>
          <a:ln/>
        </p:spPr>
        <p:txBody>
          <a:bodyPr lIns="91440" tIns="45720" rIns="91440" bIns="45720"/>
          <a:lstStyle/>
          <a:p>
            <a:pPr defTabSz="457200" eaLnBrk="1" hangingPunct="1"/>
            <a:endParaRPr lang="en-US" dirty="0" smtClean="0">
              <a:latin typeface="Arial" pitchFamily="34" charset="0"/>
              <a:cs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33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n-US" dirty="0" smtClean="0"/>
              <a:t>Think</a:t>
            </a:r>
            <a:r>
              <a:rPr lang="en-US" baseline="0" dirty="0" smtClean="0"/>
              <a:t> in positive way thinking statement</a:t>
            </a:r>
            <a:endParaRPr lang="en-US" dirty="0" smtClean="0"/>
          </a:p>
        </p:txBody>
      </p:sp>
      <p:sp>
        <p:nvSpPr>
          <p:cNvPr id="61444" name="Slide Number Placeholder 3"/>
          <p:cNvSpPr>
            <a:spLocks noGrp="1"/>
          </p:cNvSpPr>
          <p:nvPr>
            <p:ph type="sldNum" sz="quarter" idx="5"/>
          </p:nvPr>
        </p:nvSpPr>
        <p:spPr>
          <a:noFill/>
        </p:spPr>
        <p:txBody>
          <a:bodyPr/>
          <a:lstStyle/>
          <a:p>
            <a:fld id="{9BF021FD-A247-4509-A5B4-75613CB618F0}" type="slidenum">
              <a:rPr lang="en-US" smtClean="0"/>
              <a:pPr/>
              <a:t>41</a:t>
            </a:fld>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1EC6D9-D7E8-41C7-9E9E-992533AC673E}" type="slidenum">
              <a:rPr lang="en-US" smtClean="0"/>
              <a:t>42</a:t>
            </a:fld>
            <a:endParaRPr lang="en-US" dirty="0"/>
          </a:p>
        </p:txBody>
      </p:sp>
    </p:spTree>
    <p:extLst>
      <p:ext uri="{BB962C8B-B14F-4D97-AF65-F5344CB8AC3E}">
        <p14:creationId xmlns:p14="http://schemas.microsoft.com/office/powerpoint/2010/main" val="3218336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43</a:t>
            </a:fld>
            <a:endParaRPr lang="en-US"/>
          </a:p>
        </p:txBody>
      </p:sp>
    </p:spTree>
    <p:extLst>
      <p:ext uri="{BB962C8B-B14F-4D97-AF65-F5344CB8AC3E}">
        <p14:creationId xmlns:p14="http://schemas.microsoft.com/office/powerpoint/2010/main" val="303256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4</a:t>
            </a:fld>
            <a:endParaRPr lang="en-US"/>
          </a:p>
        </p:txBody>
      </p:sp>
    </p:spTree>
    <p:extLst>
      <p:ext uri="{BB962C8B-B14F-4D97-AF65-F5344CB8AC3E}">
        <p14:creationId xmlns:p14="http://schemas.microsoft.com/office/powerpoint/2010/main" val="213106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4213"/>
            <a:ext cx="4570412" cy="3429000"/>
          </a:xfrm>
        </p:spPr>
      </p:sp>
      <p:sp>
        <p:nvSpPr>
          <p:cNvPr id="3" name="Notes Placeholder 2"/>
          <p:cNvSpPr>
            <a:spLocks noGrp="1"/>
          </p:cNvSpPr>
          <p:nvPr>
            <p:ph type="body" idx="1"/>
          </p:nvPr>
        </p:nvSpPr>
        <p:spPr/>
        <p:txBody>
          <a:bodyPr/>
          <a:lstStyle/>
          <a:p>
            <a:pPr marL="171396" indent="-171396">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56065EF-3C34-4D6E-A775-172EFC4BFFFA}" type="slidenum">
              <a:rPr lang="en-US" smtClean="0"/>
              <a:pPr>
                <a:defRPr/>
              </a:pPr>
              <a:t>5</a:t>
            </a:fld>
            <a:endParaRPr lang="en-US"/>
          </a:p>
        </p:txBody>
      </p:sp>
    </p:spTree>
    <p:extLst>
      <p:ext uri="{BB962C8B-B14F-4D97-AF65-F5344CB8AC3E}">
        <p14:creationId xmlns:p14="http://schemas.microsoft.com/office/powerpoint/2010/main" val="967701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Carriers of the rs4253399-T allele, which reduces circulating FXI</a:t>
            </a:r>
          </a:p>
          <a:p>
            <a:r>
              <a:rPr lang="en-US" sz="1200" b="0" i="0" u="none" strike="noStrike" kern="1200" baseline="0" dirty="0" smtClean="0">
                <a:solidFill>
                  <a:schemeClr val="tx1"/>
                </a:solidFill>
                <a:latin typeface="+mn-lt"/>
                <a:ea typeface="+mn-ea"/>
                <a:cs typeface="+mn-cs"/>
              </a:rPr>
              <a:t>levels and increases </a:t>
            </a:r>
            <a:r>
              <a:rPr lang="en-US" sz="1200" b="0" i="0" u="none" strike="noStrike" kern="1200" baseline="0" dirty="0" err="1" smtClean="0">
                <a:solidFill>
                  <a:schemeClr val="tx1"/>
                </a:solidFill>
                <a:latin typeface="+mn-lt"/>
                <a:ea typeface="+mn-ea"/>
                <a:cs typeface="+mn-cs"/>
              </a:rPr>
              <a:t>aPTT</a:t>
            </a:r>
            <a:r>
              <a:rPr lang="en-US" sz="1200" b="0" i="0" u="none" strike="noStrike" kern="1200" baseline="0" dirty="0" smtClean="0">
                <a:solidFill>
                  <a:schemeClr val="tx1"/>
                </a:solidFill>
                <a:latin typeface="+mn-lt"/>
                <a:ea typeface="+mn-ea"/>
                <a:cs typeface="+mn-cs"/>
              </a:rPr>
              <a:t>, showed an expected lower risk for blood clots (OR=0.84, P=3.5x10-</a:t>
            </a:r>
          </a:p>
          <a:p>
            <a:r>
              <a:rPr lang="en-US" sz="1200" b="0" i="0" u="none" strike="noStrike" kern="1200" baseline="0" dirty="0" smtClean="0">
                <a:solidFill>
                  <a:schemeClr val="tx1"/>
                </a:solidFill>
                <a:latin typeface="+mn-lt"/>
                <a:ea typeface="+mn-ea"/>
                <a:cs typeface="+mn-cs"/>
              </a:rPr>
              <a:t>25), but no evidence for association with bleeding tendency (OR=1.04, P=0.35) (Fig. 4). In contrast,</a:t>
            </a:r>
          </a:p>
          <a:p>
            <a:r>
              <a:rPr lang="en-US" sz="1200" b="0" i="0" u="none" strike="noStrike" kern="1200" baseline="0" dirty="0" smtClean="0">
                <a:solidFill>
                  <a:schemeClr val="tx1"/>
                </a:solidFill>
                <a:latin typeface="+mn-lt"/>
                <a:ea typeface="+mn-ea"/>
                <a:cs typeface="+mn-cs"/>
              </a:rPr>
              <a:t>carriers of the KNG1 allele rs5030062-A, which reduces plasma </a:t>
            </a:r>
            <a:r>
              <a:rPr lang="en-US" sz="1200" b="0" i="0" u="none" strike="noStrike" kern="1200" baseline="0" dirty="0" err="1" smtClean="0">
                <a:solidFill>
                  <a:schemeClr val="tx1"/>
                </a:solidFill>
                <a:latin typeface="+mn-lt"/>
                <a:ea typeface="+mn-ea"/>
                <a:cs typeface="+mn-cs"/>
              </a:rPr>
              <a:t>kininogen</a:t>
            </a:r>
            <a:r>
              <a:rPr lang="en-US" sz="1200" b="0" i="0" u="none" strike="noStrike" kern="1200" baseline="0" dirty="0" smtClean="0">
                <a:solidFill>
                  <a:schemeClr val="tx1"/>
                </a:solidFill>
                <a:latin typeface="+mn-lt"/>
                <a:ea typeface="+mn-ea"/>
                <a:cs typeface="+mn-cs"/>
              </a:rPr>
              <a:t> as well as circulating</a:t>
            </a:r>
          </a:p>
          <a:p>
            <a:r>
              <a:rPr lang="en-US" sz="1200" b="0" i="0" u="none" strike="noStrike" kern="1200" baseline="0" dirty="0" smtClean="0">
                <a:solidFill>
                  <a:schemeClr val="tx1"/>
                </a:solidFill>
                <a:latin typeface="+mn-lt"/>
                <a:ea typeface="+mn-ea"/>
                <a:cs typeface="+mn-cs"/>
              </a:rPr>
              <a:t>FXI, and </a:t>
            </a:r>
            <a:r>
              <a:rPr lang="en-US" sz="1200" b="0" i="0" u="none" strike="noStrike" kern="1200" baseline="0" dirty="0" err="1" smtClean="0">
                <a:solidFill>
                  <a:schemeClr val="tx1"/>
                </a:solidFill>
                <a:latin typeface="+mn-lt"/>
                <a:ea typeface="+mn-ea"/>
                <a:cs typeface="+mn-cs"/>
              </a:rPr>
              <a:t>inceases</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aPTT</a:t>
            </a:r>
            <a:r>
              <a:rPr lang="en-US" sz="1200" b="0" i="0" u="none" strike="noStrike" kern="1200" baseline="0" dirty="0" smtClean="0">
                <a:solidFill>
                  <a:schemeClr val="tx1"/>
                </a:solidFill>
                <a:latin typeface="+mn-lt"/>
                <a:ea typeface="+mn-ea"/>
                <a:cs typeface="+mn-cs"/>
              </a:rPr>
              <a:t>, showed both reduced blood clotting (OR=0.93, P=1.6x10-4) as well as</a:t>
            </a:r>
          </a:p>
          <a:p>
            <a:r>
              <a:rPr lang="en-US" sz="1200" b="0" i="0" u="none" strike="noStrike" kern="1200" baseline="0" dirty="0" smtClean="0">
                <a:solidFill>
                  <a:schemeClr val="tx1"/>
                </a:solidFill>
                <a:latin typeface="+mn-lt"/>
                <a:ea typeface="+mn-ea"/>
                <a:cs typeface="+mn-cs"/>
              </a:rPr>
              <a:t>increased bleeding liability (OR=1.14, P=4.1x10-4)</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our study suggests that, among the three factors</a:t>
            </a:r>
          </a:p>
          <a:p>
            <a:r>
              <a:rPr lang="en-US" sz="1200" b="0" i="0" u="none" strike="noStrike" kern="1200" baseline="0" dirty="0" smtClean="0">
                <a:solidFill>
                  <a:schemeClr val="tx1"/>
                </a:solidFill>
                <a:latin typeface="+mn-lt"/>
                <a:ea typeface="+mn-ea"/>
                <a:cs typeface="+mn-cs"/>
              </a:rPr>
              <a:t>tested, targeting FXI may yield the best compromise between thromboembolism risk reduction</a:t>
            </a:r>
          </a:p>
          <a:p>
            <a:r>
              <a:rPr lang="en-US" sz="1200" b="0" i="0" u="none" strike="noStrike" kern="1200" baseline="0" dirty="0" smtClean="0">
                <a:solidFill>
                  <a:schemeClr val="tx1"/>
                </a:solidFill>
                <a:latin typeface="+mn-lt"/>
                <a:ea typeface="+mn-ea"/>
                <a:cs typeface="+mn-cs"/>
              </a:rPr>
              <a:t>and increased bleeding liability, which is consistent with the outcomes of a recent phase 2 clinical</a:t>
            </a:r>
          </a:p>
          <a:p>
            <a:r>
              <a:rPr lang="en-US" sz="1200" b="0" i="0" u="none" strike="noStrike" kern="1200" baseline="0" dirty="0" smtClean="0">
                <a:solidFill>
                  <a:schemeClr val="tx1"/>
                </a:solidFill>
                <a:latin typeface="+mn-lt"/>
                <a:ea typeface="+mn-ea"/>
                <a:cs typeface="+mn-cs"/>
              </a:rPr>
              <a:t>trial</a:t>
            </a:r>
            <a:endParaRPr lang="en-US" dirty="0"/>
          </a:p>
        </p:txBody>
      </p:sp>
      <p:sp>
        <p:nvSpPr>
          <p:cNvPr id="4" name="Slide Number Placeholder 3"/>
          <p:cNvSpPr>
            <a:spLocks noGrp="1"/>
          </p:cNvSpPr>
          <p:nvPr>
            <p:ph type="sldNum" sz="quarter" idx="10"/>
          </p:nvPr>
        </p:nvSpPr>
        <p:spPr/>
        <p:txBody>
          <a:bodyPr/>
          <a:lstStyle/>
          <a:p>
            <a:fld id="{1B90DFDB-3848-4985-A6D9-D3228386615C}" type="slidenum">
              <a:rPr lang="en-US" smtClean="0"/>
              <a:t>6</a:t>
            </a:fld>
            <a:endParaRPr lang="en-US" dirty="0"/>
          </a:p>
        </p:txBody>
      </p:sp>
    </p:spTree>
    <p:extLst>
      <p:ext uri="{BB962C8B-B14F-4D97-AF65-F5344CB8AC3E}">
        <p14:creationId xmlns:p14="http://schemas.microsoft.com/office/powerpoint/2010/main" val="72731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New </a:t>
            </a:r>
            <a:r>
              <a:rPr lang="en-US" sz="1200" b="0" i="0" u="none" strike="noStrike" kern="1200" baseline="0" dirty="0" err="1" smtClean="0">
                <a:solidFill>
                  <a:schemeClr val="tx1"/>
                </a:solidFill>
                <a:latin typeface="+mn-lt"/>
                <a:ea typeface="+mn-ea"/>
                <a:cs typeface="+mn-cs"/>
              </a:rPr>
              <a:t>Regeneron</a:t>
            </a:r>
            <a:r>
              <a:rPr lang="en-US" sz="1200" b="0" i="0" u="none" strike="noStrike" kern="1200" baseline="0" dirty="0" smtClean="0">
                <a:solidFill>
                  <a:schemeClr val="tx1"/>
                </a:solidFill>
                <a:latin typeface="+mn-lt"/>
                <a:ea typeface="+mn-ea"/>
                <a:cs typeface="+mn-cs"/>
              </a:rPr>
              <a:t> Drug Target as an example</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Therapeutic tools and approaches. Schematic illustration of currently used (small molecule drugs and biologics) and emerging novel therapeutic</a:t>
            </a:r>
          </a:p>
          <a:p>
            <a:r>
              <a:rPr lang="en-US" sz="1200" b="0" i="0" u="none" strike="noStrike" kern="1200" baseline="0" dirty="0" smtClean="0">
                <a:solidFill>
                  <a:schemeClr val="tx1"/>
                </a:solidFill>
                <a:latin typeface="+mn-lt"/>
                <a:ea typeface="+mn-ea"/>
                <a:cs typeface="+mn-cs"/>
              </a:rPr>
              <a:t>tools by category. Gene therapy includes the delivery of WT and modified genes, as well as constructs designed to reduce the expression of a</a:t>
            </a:r>
          </a:p>
          <a:p>
            <a:r>
              <a:rPr lang="en-US" sz="1200" b="0" i="0" u="none" strike="noStrike" kern="1200" baseline="0" dirty="0" smtClean="0">
                <a:solidFill>
                  <a:schemeClr val="tx1"/>
                </a:solidFill>
                <a:latin typeface="+mn-lt"/>
                <a:ea typeface="+mn-ea"/>
                <a:cs typeface="+mn-cs"/>
              </a:rPr>
              <a:t>particular gene (DNA sequences coding for </a:t>
            </a:r>
            <a:r>
              <a:rPr lang="en-US" sz="1200" b="0" i="0" u="none" strike="noStrike" kern="1200" baseline="0" dirty="0" err="1" smtClean="0">
                <a:solidFill>
                  <a:schemeClr val="tx1"/>
                </a:solidFill>
                <a:latin typeface="+mn-lt"/>
                <a:ea typeface="+mn-ea"/>
                <a:cs typeface="+mn-cs"/>
              </a:rPr>
              <a:t>shRNA</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miRNA</a:t>
            </a:r>
            <a:r>
              <a:rPr lang="en-US" sz="1200" b="0" i="0" u="none" strike="noStrike" kern="1200" baseline="0" dirty="0" smtClean="0">
                <a:solidFill>
                  <a:schemeClr val="tx1"/>
                </a:solidFill>
                <a:latin typeface="+mn-lt"/>
                <a:ea typeface="+mn-ea"/>
                <a:cs typeface="+mn-cs"/>
              </a:rPr>
              <a:t>, as well as </a:t>
            </a:r>
            <a:r>
              <a:rPr lang="en-US" sz="1200" b="0" i="0" u="none" strike="noStrike" kern="1200" baseline="0" dirty="0" err="1" smtClean="0">
                <a:solidFill>
                  <a:schemeClr val="tx1"/>
                </a:solidFill>
                <a:latin typeface="+mn-lt"/>
                <a:ea typeface="+mn-ea"/>
                <a:cs typeface="+mn-cs"/>
              </a:rPr>
              <a:t>siRNA</a:t>
            </a:r>
            <a:r>
              <a:rPr lang="en-US" sz="1200" b="0" i="0" u="none" strike="noStrike" kern="1200" baseline="0" dirty="0" smtClean="0">
                <a:solidFill>
                  <a:schemeClr val="tx1"/>
                </a:solidFill>
                <a:latin typeface="+mn-lt"/>
                <a:ea typeface="+mn-ea"/>
                <a:cs typeface="+mn-cs"/>
              </a:rPr>
              <a:t> that are delivered directly). All constructs can be delivered using</a:t>
            </a:r>
          </a:p>
          <a:p>
            <a:r>
              <a:rPr lang="en-US" sz="1200" b="0" i="0" u="none" strike="noStrike" kern="1200" baseline="0" dirty="0" smtClean="0">
                <a:solidFill>
                  <a:schemeClr val="tx1"/>
                </a:solidFill>
                <a:latin typeface="+mn-lt"/>
                <a:ea typeface="+mn-ea"/>
                <a:cs typeface="+mn-cs"/>
              </a:rPr>
              <a:t>the most common virus-based, as well as non-viral, methods. Genome editing changes the actual DNA sequence in the genome. Three types of</a:t>
            </a:r>
          </a:p>
          <a:p>
            <a:r>
              <a:rPr lang="en-US" sz="1200" b="0" i="0" u="none" strike="noStrike" kern="1200" baseline="0" dirty="0" smtClean="0">
                <a:solidFill>
                  <a:schemeClr val="tx1"/>
                </a:solidFill>
                <a:latin typeface="+mn-lt"/>
                <a:ea typeface="+mn-ea"/>
                <a:cs typeface="+mn-cs"/>
              </a:rPr>
              <a:t>molecular tools were developed to achieve genome editing: zinc finger nucleases, TALENs, and the CRISPR-</a:t>
            </a:r>
            <a:r>
              <a:rPr lang="en-US" sz="1200" b="0" i="0" u="none" strike="noStrike" kern="1200" baseline="0" dirty="0" err="1" smtClean="0">
                <a:solidFill>
                  <a:schemeClr val="tx1"/>
                </a:solidFill>
                <a:latin typeface="+mn-lt"/>
                <a:ea typeface="+mn-ea"/>
                <a:cs typeface="+mn-cs"/>
              </a:rPr>
              <a:t>Cas</a:t>
            </a:r>
            <a:r>
              <a:rPr lang="en-US" sz="1200" b="0" i="0" u="none" strike="noStrike" kern="1200" baseline="0" dirty="0" smtClean="0">
                <a:solidFill>
                  <a:schemeClr val="tx1"/>
                </a:solidFill>
                <a:latin typeface="+mn-lt"/>
                <a:ea typeface="+mn-ea"/>
                <a:cs typeface="+mn-cs"/>
              </a:rPr>
              <a:t> system. Cell-based therapies</a:t>
            </a:r>
          </a:p>
          <a:p>
            <a:r>
              <a:rPr lang="en-US" sz="1200" b="0" i="0" u="none" strike="noStrike" kern="1200" baseline="0" dirty="0" smtClean="0">
                <a:solidFill>
                  <a:schemeClr val="tx1"/>
                </a:solidFill>
                <a:latin typeface="+mn-lt"/>
                <a:ea typeface="+mn-ea"/>
                <a:cs typeface="+mn-cs"/>
              </a:rPr>
              <a:t>involve the use of living cells for therapeutic purposes. The objective can be either to replace the cells that have degenerated or are missing, such</a:t>
            </a:r>
          </a:p>
          <a:p>
            <a:r>
              <a:rPr lang="en-US" sz="1200" b="0" i="0" u="none" strike="noStrike" kern="1200" baseline="0" dirty="0" smtClean="0">
                <a:solidFill>
                  <a:schemeClr val="tx1"/>
                </a:solidFill>
                <a:latin typeface="+mn-lt"/>
                <a:ea typeface="+mn-ea"/>
                <a:cs typeface="+mn-cs"/>
              </a:rPr>
              <a:t>as dopaminergic </a:t>
            </a:r>
            <a:r>
              <a:rPr lang="en-US" sz="1200" b="0" i="0" u="none" strike="noStrike" kern="1200" baseline="0" dirty="0" err="1" smtClean="0">
                <a:solidFill>
                  <a:schemeClr val="tx1"/>
                </a:solidFill>
                <a:latin typeface="+mn-lt"/>
                <a:ea typeface="+mn-ea"/>
                <a:cs typeface="+mn-cs"/>
              </a:rPr>
              <a:t>substantia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nigra</a:t>
            </a:r>
            <a:r>
              <a:rPr lang="en-US" sz="1200" b="0" i="0" u="none" strike="noStrike" kern="1200" baseline="0" dirty="0" smtClean="0">
                <a:solidFill>
                  <a:schemeClr val="tx1"/>
                </a:solidFill>
                <a:latin typeface="+mn-lt"/>
                <a:ea typeface="+mn-ea"/>
                <a:cs typeface="+mn-cs"/>
              </a:rPr>
              <a:t> neurons in Parkinson’s disease, or insulin-producing pancreatic beta cells in type I diabetes, or to introduce</a:t>
            </a:r>
          </a:p>
          <a:p>
            <a:r>
              <a:rPr lang="en-US" sz="1200" b="0" i="0" u="none" strike="noStrike" kern="1200" baseline="0" dirty="0" smtClean="0">
                <a:solidFill>
                  <a:schemeClr val="tx1"/>
                </a:solidFill>
                <a:latin typeface="+mn-lt"/>
                <a:ea typeface="+mn-ea"/>
                <a:cs typeface="+mn-cs"/>
              </a:rPr>
              <a:t>mammalian or bacterial cells performing a therapeutic task (e.g. producing a necessary compound).</a:t>
            </a:r>
            <a:endParaRPr lang="en-US" dirty="0"/>
          </a:p>
        </p:txBody>
      </p:sp>
      <p:sp>
        <p:nvSpPr>
          <p:cNvPr id="4" name="Slide Number Placeholder 3"/>
          <p:cNvSpPr>
            <a:spLocks noGrp="1"/>
          </p:cNvSpPr>
          <p:nvPr>
            <p:ph type="sldNum" sz="quarter" idx="10"/>
          </p:nvPr>
        </p:nvSpPr>
        <p:spPr/>
        <p:txBody>
          <a:bodyPr/>
          <a:lstStyle/>
          <a:p>
            <a:fld id="{09AED54D-EA7B-DF4F-A233-7C42EF47156A}" type="slidenum">
              <a:rPr lang="en-US" smtClean="0"/>
              <a:t>7</a:t>
            </a:fld>
            <a:endParaRPr lang="en-US"/>
          </a:p>
        </p:txBody>
      </p:sp>
    </p:spTree>
    <p:extLst>
      <p:ext uri="{BB962C8B-B14F-4D97-AF65-F5344CB8AC3E}">
        <p14:creationId xmlns:p14="http://schemas.microsoft.com/office/powerpoint/2010/main" val="353410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diabetic</a:t>
            </a:r>
            <a:r>
              <a:rPr lang="en-US" baseline="0" dirty="0" smtClean="0"/>
              <a:t> patients, diabetic nephropathy is the leading cause of morbidity and mortality in the US. 40% of DN patients will progress to end stage renal disease.</a:t>
            </a:r>
          </a:p>
          <a:p>
            <a:r>
              <a:rPr lang="en-US" baseline="0" dirty="0" smtClean="0"/>
              <a:t>And for those who progress to end stage, they will require renal replacement therapy in the form of dialysis or transplant.</a:t>
            </a:r>
          </a:p>
          <a:p>
            <a:r>
              <a:rPr lang="en-US" baseline="0" dirty="0" smtClean="0"/>
              <a:t>Medicare expenses were estimated to be $31 billion in 2013, that’s over 7% of </a:t>
            </a:r>
            <a:r>
              <a:rPr lang="en-US" baseline="0" dirty="0" err="1" smtClean="0"/>
              <a:t>medicare</a:t>
            </a:r>
            <a:r>
              <a:rPr lang="en-US" baseline="0" dirty="0" smtClean="0"/>
              <a:t>-paid claims costs.</a:t>
            </a:r>
          </a:p>
          <a:p>
            <a:r>
              <a:rPr lang="en-US" baseline="0" dirty="0" smtClean="0"/>
              <a:t>There were over 170 million DN patients worldwide in 2000 and the number is expected to be over 370 million by 2036.</a:t>
            </a:r>
          </a:p>
          <a:p>
            <a:r>
              <a:rPr lang="en-US" baseline="0" dirty="0" smtClean="0"/>
              <a:t>There is currently no drug for DN. So there is a huge unmet medical needs in the market.</a:t>
            </a:r>
            <a:endParaRPr lang="en-US" dirty="0"/>
          </a:p>
        </p:txBody>
      </p:sp>
      <p:sp>
        <p:nvSpPr>
          <p:cNvPr id="4" name="Slide Number Placeholder 3"/>
          <p:cNvSpPr>
            <a:spLocks noGrp="1"/>
          </p:cNvSpPr>
          <p:nvPr>
            <p:ph type="sldNum" sz="quarter" idx="10"/>
          </p:nvPr>
        </p:nvSpPr>
        <p:spPr/>
        <p:txBody>
          <a:bodyPr/>
          <a:lstStyle/>
          <a:p>
            <a:fld id="{3D1EC6D9-D7E8-41C7-9E9E-992533AC673E}" type="slidenum">
              <a:rPr lang="en-US" smtClean="0"/>
              <a:t>8</a:t>
            </a:fld>
            <a:endParaRPr lang="en-US" dirty="0"/>
          </a:p>
        </p:txBody>
      </p:sp>
    </p:spTree>
    <p:extLst>
      <p:ext uri="{BB962C8B-B14F-4D97-AF65-F5344CB8AC3E}">
        <p14:creationId xmlns:p14="http://schemas.microsoft.com/office/powerpoint/2010/main" val="897688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strains of rats have mutations in the same gene, the leptin receptor gene. Either of these mutations render the gene nonfunctional, but the mutations are different. An animal that has both alleles mutated does not know when to stop eating, and becomes obese. The parental strains are:</a:t>
            </a:r>
          </a:p>
          <a:p>
            <a:r>
              <a:rPr lang="en-US" dirty="0"/>
              <a:t> </a:t>
            </a:r>
          </a:p>
          <a:p>
            <a:r>
              <a:rPr lang="en-US" dirty="0"/>
              <a:t>Lean female ZDF. These animals are heterozygous and their mutation (which is the original one) is referred to as “fa”. I believe this stands for fatty although I’m not certain. The genotype of these heterozygotes is +/fa.</a:t>
            </a:r>
          </a:p>
          <a:p>
            <a:r>
              <a:rPr lang="en-US" dirty="0"/>
              <a:t>Lean male spontaneously hypertensive. These animals are also heterozygous and their mutation is referred  to as “</a:t>
            </a:r>
            <a:r>
              <a:rPr lang="en-US" dirty="0" err="1"/>
              <a:t>fa</a:t>
            </a:r>
            <a:r>
              <a:rPr lang="en-US" baseline="30000" dirty="0" err="1"/>
              <a:t>cp</a:t>
            </a:r>
            <a:r>
              <a:rPr lang="en-US" dirty="0"/>
              <a:t>”, where </a:t>
            </a:r>
            <a:r>
              <a:rPr lang="en-US" dirty="0" err="1"/>
              <a:t>cp</a:t>
            </a:r>
            <a:r>
              <a:rPr lang="en-US" dirty="0"/>
              <a:t> stands for “corpulent” and fa designates that it is in the leptin receptor gene. The genotype of these heterozygotes is +/</a:t>
            </a:r>
            <a:r>
              <a:rPr lang="en-US" dirty="0" err="1"/>
              <a:t>fa</a:t>
            </a:r>
            <a:r>
              <a:rPr lang="en-US" baseline="30000" dirty="0" err="1"/>
              <a:t>cp</a:t>
            </a:r>
            <a:r>
              <a:rPr lang="en-US" dirty="0"/>
              <a:t>.</a:t>
            </a:r>
          </a:p>
          <a:p>
            <a:r>
              <a:rPr lang="en-US" dirty="0"/>
              <a:t> </a:t>
            </a:r>
          </a:p>
          <a:p>
            <a:r>
              <a:rPr lang="en-US" dirty="0"/>
              <a:t>So when you cross these </a:t>
            </a:r>
            <a:r>
              <a:rPr lang="en-US" dirty="0" err="1"/>
              <a:t>hets</a:t>
            </a:r>
            <a:r>
              <a:rPr lang="en-US" dirty="0"/>
              <a:t>, while all the progeny are hypertensive (males harbor a dominant allele for hypertension), only the fa/</a:t>
            </a:r>
            <a:r>
              <a:rPr lang="en-US" dirty="0" err="1"/>
              <a:t>fa</a:t>
            </a:r>
            <a:r>
              <a:rPr lang="en-US" baseline="-25000" dirty="0" err="1"/>
              <a:t>cp</a:t>
            </a:r>
            <a:r>
              <a:rPr lang="en-US" dirty="0"/>
              <a:t> animals become obese. The +/+, +/fa, and +/</a:t>
            </a:r>
            <a:r>
              <a:rPr lang="en-US" dirty="0" err="1"/>
              <a:t>facp</a:t>
            </a:r>
            <a:r>
              <a:rPr lang="en-US" dirty="0"/>
              <a:t> progeny are all lean. It’s a bit of a mystery exactly why they ended up with this cross, but it works. The combination of leptin receptor deficiency in the background of hypertension leads to progressive kidney disease. </a:t>
            </a:r>
          </a:p>
          <a:p>
            <a:endParaRPr lang="en-US" dirty="0"/>
          </a:p>
        </p:txBody>
      </p:sp>
      <p:sp>
        <p:nvSpPr>
          <p:cNvPr id="4" name="Slide Number Placeholder 3"/>
          <p:cNvSpPr>
            <a:spLocks noGrp="1"/>
          </p:cNvSpPr>
          <p:nvPr>
            <p:ph type="sldNum" sz="quarter" idx="10"/>
          </p:nvPr>
        </p:nvSpPr>
        <p:spPr/>
        <p:txBody>
          <a:bodyPr/>
          <a:lstStyle/>
          <a:p>
            <a:fld id="{3D1EC6D9-D7E8-41C7-9E9E-992533AC673E}" type="slidenum">
              <a:rPr lang="en-US" smtClean="0"/>
              <a:t>9</a:t>
            </a:fld>
            <a:endParaRPr lang="en-US" dirty="0"/>
          </a:p>
        </p:txBody>
      </p:sp>
    </p:spTree>
    <p:extLst>
      <p:ext uri="{BB962C8B-B14F-4D97-AF65-F5344CB8AC3E}">
        <p14:creationId xmlns:p14="http://schemas.microsoft.com/office/powerpoint/2010/main" val="112333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ZSF1 data, I have already done a gene level analysis, now </a:t>
            </a:r>
            <a:r>
              <a:rPr lang="en-US" baseline="0" dirty="0" smtClean="0"/>
              <a:t>I’m looking for genes that have little change on the gene level, but significant changes on the isoform level. SerpinC1 was found as an example. The gene structure on the chromosome is shown on the top left. We can see multiple exons with their coordinates on the chromosome. The gene level expression is on the top right. X axis is the time points and y axis is expression. The red line is lean rats, green line is obese rats. We can see that there is no significant difference in expression between lean and obese rats.</a:t>
            </a:r>
          </a:p>
          <a:p>
            <a:r>
              <a:rPr lang="en-US" baseline="0" dirty="0" smtClean="0"/>
              <a:t>The three isoform structures and expression levels are shown here as well. We can see the three isoforms includes different exons from the gene. The expression of the 3</a:t>
            </a:r>
            <a:r>
              <a:rPr lang="en-US" baseline="30000" dirty="0" smtClean="0"/>
              <a:t>rd</a:t>
            </a:r>
            <a:r>
              <a:rPr lang="en-US" baseline="0" dirty="0" smtClean="0"/>
              <a:t> isoform is similar to the gene level. But the other two isoforms showed differential expression between lean and obese rats at later time points. In The 1</a:t>
            </a:r>
            <a:r>
              <a:rPr lang="en-US" baseline="30000" dirty="0" smtClean="0"/>
              <a:t>st</a:t>
            </a:r>
            <a:r>
              <a:rPr lang="en-US" baseline="0" dirty="0" smtClean="0"/>
              <a:t> isoform, we can see that obese rats has higher expression compared to lean. And the 2</a:t>
            </a:r>
            <a:r>
              <a:rPr lang="en-US" baseline="30000" dirty="0" smtClean="0"/>
              <a:t>nd</a:t>
            </a:r>
            <a:r>
              <a:rPr lang="en-US" baseline="0" dirty="0" smtClean="0"/>
              <a:t> isoform is the opposite.</a:t>
            </a:r>
            <a:endParaRPr lang="en-US" dirty="0"/>
          </a:p>
        </p:txBody>
      </p:sp>
      <p:sp>
        <p:nvSpPr>
          <p:cNvPr id="4" name="Slide Number Placeholder 3"/>
          <p:cNvSpPr>
            <a:spLocks noGrp="1"/>
          </p:cNvSpPr>
          <p:nvPr>
            <p:ph type="sldNum" sz="quarter" idx="10"/>
          </p:nvPr>
        </p:nvSpPr>
        <p:spPr/>
        <p:txBody>
          <a:bodyPr/>
          <a:lstStyle/>
          <a:p>
            <a:fld id="{3D1EC6D9-D7E8-41C7-9E9E-992533AC673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658937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oleObject" Target="../embeddings/oleObject2.bin"/><Relationship Id="rId5"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tags" Target="../tags/tag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e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4.xml"/><Relationship Id="rId4" Type="http://schemas.openxmlformats.org/officeDocument/2006/relationships/oleObject" Target="../embeddings/oleObject4.bin"/><Relationship Id="rId5" Type="http://schemas.openxmlformats.org/officeDocument/2006/relationships/image" Target="../media/image10.emf"/><Relationship Id="rId1" Type="http://schemas.openxmlformats.org/officeDocument/2006/relationships/vmlDrawing" Target="../drawings/vmlDrawing4.vml"/><Relationship Id="rId2" Type="http://schemas.openxmlformats.org/officeDocument/2006/relationships/tags" Target="../tags/tag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5.xml"/><Relationship Id="rId4" Type="http://schemas.openxmlformats.org/officeDocument/2006/relationships/oleObject" Target="../embeddings/oleObject6.bin"/><Relationship Id="rId5" Type="http://schemas.openxmlformats.org/officeDocument/2006/relationships/image" Target="../media/image10.emf"/><Relationship Id="rId1" Type="http://schemas.openxmlformats.org/officeDocument/2006/relationships/vmlDrawing" Target="../drawings/vmlDrawing6.vml"/><Relationship Id="rId2" Type="http://schemas.openxmlformats.org/officeDocument/2006/relationships/tags" Target="../tags/tag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emf"/><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RD_titleSlide_blueFooter">
    <p:spTree>
      <p:nvGrpSpPr>
        <p:cNvPr id="1" name=""/>
        <p:cNvGrpSpPr/>
        <p:nvPr/>
      </p:nvGrpSpPr>
      <p:grpSpPr>
        <a:xfrm>
          <a:off x="0" y="0"/>
          <a:ext cx="0" cy="0"/>
          <a:chOff x="0" y="0"/>
          <a:chExt cx="0" cy="0"/>
        </a:xfrm>
      </p:grpSpPr>
      <p:sp>
        <p:nvSpPr>
          <p:cNvPr id="7" name="object 2"/>
          <p:cNvSpPr/>
          <p:nvPr userDrawn="1"/>
        </p:nvSpPr>
        <p:spPr>
          <a:xfrm>
            <a:off x="1" y="164"/>
            <a:ext cx="9143999" cy="6857836"/>
          </a:xfrm>
          <a:prstGeom prst="rect">
            <a:avLst/>
          </a:prstGeom>
          <a:blipFill>
            <a:blip r:embed="rId2" cstate="print"/>
            <a:srcRect/>
            <a:stretch>
              <a:fillRect l="-33257" r="1" b="-38462"/>
            </a:stretch>
          </a:blipFill>
        </p:spPr>
        <p:txBody>
          <a:bodyPr wrap="square" lIns="0" tIns="0" rIns="0" bIns="0" rtlCol="0"/>
          <a:lstStyle/>
          <a:p>
            <a:endParaRPr>
              <a:solidFill>
                <a:prstClr val="black"/>
              </a:solidFill>
            </a:endParaRPr>
          </a:p>
        </p:txBody>
      </p:sp>
      <p:sp>
        <p:nvSpPr>
          <p:cNvPr id="21" name="Text Placeholder 20"/>
          <p:cNvSpPr>
            <a:spLocks noGrp="1"/>
          </p:cNvSpPr>
          <p:nvPr>
            <p:ph type="body" sz="quarter" idx="14" hasCustomPrompt="1"/>
          </p:nvPr>
        </p:nvSpPr>
        <p:spPr>
          <a:xfrm>
            <a:off x="457200" y="3048000"/>
            <a:ext cx="6858000" cy="1600200"/>
          </a:xfrm>
          <a:effectLst/>
        </p:spPr>
        <p:txBody>
          <a:bodyPr>
            <a:noAutofit/>
          </a:bodyPr>
          <a:lstStyle>
            <a:lvl1pPr marL="0" indent="0">
              <a:buNone/>
              <a:defRPr sz="2000" i="1" baseline="0">
                <a:solidFill>
                  <a:schemeClr val="bg1"/>
                </a:solidFill>
                <a:effectLst/>
              </a:defRPr>
            </a:lvl1pPr>
          </a:lstStyle>
          <a:p>
            <a:pPr lvl="0"/>
            <a:r>
              <a:rPr lang="en-US" dirty="0" smtClean="0"/>
              <a:t>Insert Date</a:t>
            </a:r>
            <a:endParaRPr lang="en-US" dirty="0"/>
          </a:p>
        </p:txBody>
      </p:sp>
      <p:sp>
        <p:nvSpPr>
          <p:cNvPr id="3" name="Text Placeholder 2"/>
          <p:cNvSpPr>
            <a:spLocks noGrp="1"/>
          </p:cNvSpPr>
          <p:nvPr>
            <p:ph type="body" sz="quarter" idx="15"/>
          </p:nvPr>
        </p:nvSpPr>
        <p:spPr>
          <a:xfrm>
            <a:off x="457201" y="990600"/>
            <a:ext cx="6858000" cy="1905000"/>
          </a:xfrm>
          <a:effectLst/>
        </p:spPr>
        <p:txBody>
          <a:bodyPr>
            <a:noAutofit/>
          </a:bodyPr>
          <a:lstStyle>
            <a:lvl1pPr marL="0" indent="0">
              <a:buFontTx/>
              <a:buNone/>
              <a:defRPr sz="4400" b="1">
                <a:solidFill>
                  <a:schemeClr val="bg1"/>
                </a:solidFill>
                <a:effectLst/>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2504434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WRD_Title and Content_gray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bk object 20"/>
          <p:cNvSpPr/>
          <p:nvPr userDrawn="1"/>
        </p:nvSpPr>
        <p:spPr>
          <a:xfrm>
            <a:off x="5943600" y="6315722"/>
            <a:ext cx="1972373" cy="307956"/>
          </a:xfrm>
          <a:prstGeom prst="rect">
            <a:avLst/>
          </a:prstGeom>
          <a:blipFill>
            <a:blip r:embed="rId2" cstate="print"/>
            <a:stretch>
              <a:fillRect/>
            </a:stretch>
          </a:blipFill>
        </p:spPr>
        <p:txBody>
          <a:bodyPr wrap="square" lIns="0" tIns="0" rIns="0" bIns="0" rtlCol="0"/>
          <a:lstStyle/>
          <a:p>
            <a:endParaRPr dirty="0">
              <a:solidFill>
                <a:prstClr val="black"/>
              </a:solidFill>
              <a:latin typeface="Calibri"/>
            </a:endParaRPr>
          </a:p>
        </p:txBody>
      </p:sp>
    </p:spTree>
    <p:extLst>
      <p:ext uri="{BB962C8B-B14F-4D97-AF65-F5344CB8AC3E}">
        <p14:creationId xmlns:p14="http://schemas.microsoft.com/office/powerpoint/2010/main" val="2158277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WRD_Title and Content_blue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56034" y="6248400"/>
            <a:ext cx="2270759" cy="462571"/>
          </a:xfrm>
          <a:prstGeom prst="rect">
            <a:avLst/>
          </a:prstGeom>
        </p:spPr>
      </p:pic>
    </p:spTree>
    <p:extLst>
      <p:ext uri="{BB962C8B-B14F-4D97-AF65-F5344CB8AC3E}">
        <p14:creationId xmlns:p14="http://schemas.microsoft.com/office/powerpoint/2010/main" val="2895100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Pfizer_WRD_grayFoorter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bk object 20"/>
          <p:cNvSpPr/>
          <p:nvPr userDrawn="1"/>
        </p:nvSpPr>
        <p:spPr>
          <a:xfrm>
            <a:off x="6808434" y="6315722"/>
            <a:ext cx="1972373" cy="307956"/>
          </a:xfrm>
          <a:prstGeom prst="rect">
            <a:avLst/>
          </a:prstGeom>
          <a:blipFill>
            <a:blip r:embed="rId2" cstate="print"/>
            <a:stretch>
              <a:fillRect/>
            </a:stretch>
          </a:blipFill>
        </p:spPr>
        <p:txBody>
          <a:bodyPr wrap="square" lIns="0" tIns="0" rIns="0" bIns="0" rtlCol="0"/>
          <a:lstStyle/>
          <a:p>
            <a:endParaRPr dirty="0">
              <a:solidFill>
                <a:prstClr val="black"/>
              </a:solidFill>
              <a:latin typeface="Calibri"/>
            </a:endParaRPr>
          </a:p>
        </p:txBody>
      </p:sp>
    </p:spTree>
    <p:extLst>
      <p:ext uri="{BB962C8B-B14F-4D97-AF65-F5344CB8AC3E}">
        <p14:creationId xmlns:p14="http://schemas.microsoft.com/office/powerpoint/2010/main" val="2225862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Pfizer_WRD_blueFoorter_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56034" y="6248400"/>
            <a:ext cx="2270759" cy="462571"/>
          </a:xfrm>
          <a:prstGeom prst="rect">
            <a:avLst/>
          </a:prstGeom>
        </p:spPr>
      </p:pic>
    </p:spTree>
    <p:extLst>
      <p:ext uri="{BB962C8B-B14F-4D97-AF65-F5344CB8AC3E}">
        <p14:creationId xmlns:p14="http://schemas.microsoft.com/office/powerpoint/2010/main" val="588463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fizer_WRD_whiteFooter">
    <p:bg>
      <p:bgPr>
        <a:solidFill>
          <a:srgbClr val="00567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6656034" y="6248400"/>
            <a:ext cx="2270759" cy="462571"/>
          </a:xfrm>
          <a:prstGeom prst="rect">
            <a:avLst/>
          </a:prstGeom>
        </p:spPr>
      </p:pic>
      <p:pic>
        <p:nvPicPr>
          <p:cNvPr id="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7200" y="6252808"/>
            <a:ext cx="2971800" cy="327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34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D_titleSlide_blueFooter">
    <p:spTree>
      <p:nvGrpSpPr>
        <p:cNvPr id="1" name=""/>
        <p:cNvGrpSpPr/>
        <p:nvPr/>
      </p:nvGrpSpPr>
      <p:grpSpPr>
        <a:xfrm>
          <a:off x="0" y="0"/>
          <a:ext cx="0" cy="0"/>
          <a:chOff x="0" y="0"/>
          <a:chExt cx="0" cy="0"/>
        </a:xfrm>
      </p:grpSpPr>
      <p:sp>
        <p:nvSpPr>
          <p:cNvPr id="7" name="object 2"/>
          <p:cNvSpPr/>
          <p:nvPr userDrawn="1"/>
        </p:nvSpPr>
        <p:spPr>
          <a:xfrm>
            <a:off x="0" y="164"/>
            <a:ext cx="9149281" cy="6857836"/>
          </a:xfrm>
          <a:prstGeom prst="rect">
            <a:avLst/>
          </a:prstGeom>
          <a:blipFill>
            <a:blip r:embed="rId2" cstate="screen">
              <a:extLst>
                <a:ext uri="{28A0092B-C50C-407E-A947-70E740481C1C}">
                  <a14:useLocalDpi xmlns:a14="http://schemas.microsoft.com/office/drawing/2010/main"/>
                </a:ext>
              </a:extLst>
            </a:blip>
            <a:srcRect/>
            <a:stretch>
              <a:fillRect r="1"/>
            </a:stretch>
          </a:blipFill>
        </p:spPr>
        <p:txBody>
          <a:bodyPr wrap="square" lIns="0" tIns="0" rIns="0" bIns="0" rtlCol="0"/>
          <a:lstStyle/>
          <a:p>
            <a:endParaRPr dirty="0">
              <a:solidFill>
                <a:prstClr val="black"/>
              </a:solidFill>
              <a:latin typeface="Calibri"/>
            </a:endParaRPr>
          </a:p>
        </p:txBody>
      </p:sp>
      <p:sp>
        <p:nvSpPr>
          <p:cNvPr id="21" name="Text Placeholder 20"/>
          <p:cNvSpPr>
            <a:spLocks noGrp="1"/>
          </p:cNvSpPr>
          <p:nvPr>
            <p:ph type="body" sz="quarter" idx="14" hasCustomPrompt="1"/>
          </p:nvPr>
        </p:nvSpPr>
        <p:spPr>
          <a:xfrm>
            <a:off x="457200" y="3048000"/>
            <a:ext cx="3048000" cy="381000"/>
          </a:xfrm>
          <a:effectLst>
            <a:outerShdw blurRad="50800" dist="38100" dir="2700000" algn="tl" rotWithShape="0">
              <a:prstClr val="black">
                <a:alpha val="40000"/>
              </a:prstClr>
            </a:outerShdw>
          </a:effectLst>
        </p:spPr>
        <p:txBody>
          <a:bodyPr>
            <a:noAutofit/>
          </a:bodyPr>
          <a:lstStyle>
            <a:lvl1pPr marL="0" indent="0">
              <a:buNone/>
              <a:defRPr sz="2000" i="1" baseline="0">
                <a:solidFill>
                  <a:schemeClr val="bg1"/>
                </a:solidFill>
                <a:latin typeface="Avenir Book"/>
                <a:cs typeface="Avenir Book"/>
              </a:defRPr>
            </a:lvl1pPr>
          </a:lstStyle>
          <a:p>
            <a:pPr lvl="0"/>
            <a:r>
              <a:rPr lang="en-US" dirty="0" smtClean="0"/>
              <a:t>Insert Date</a:t>
            </a:r>
            <a:endParaRPr lang="en-US" dirty="0"/>
          </a:p>
        </p:txBody>
      </p:sp>
      <p:sp>
        <p:nvSpPr>
          <p:cNvPr id="3" name="Text Placeholder 2"/>
          <p:cNvSpPr>
            <a:spLocks noGrp="1"/>
          </p:cNvSpPr>
          <p:nvPr>
            <p:ph type="body" sz="quarter" idx="15"/>
          </p:nvPr>
        </p:nvSpPr>
        <p:spPr>
          <a:xfrm>
            <a:off x="473075" y="914400"/>
            <a:ext cx="4632325" cy="1905000"/>
          </a:xfrm>
          <a:effectLst>
            <a:outerShdw blurRad="50800" dist="38100" dir="2700000" algn="tl" rotWithShape="0">
              <a:prstClr val="black">
                <a:alpha val="40000"/>
              </a:prstClr>
            </a:outerShdw>
          </a:effectLst>
        </p:spPr>
        <p:txBody>
          <a:bodyPr>
            <a:noAutofit/>
          </a:bodyPr>
          <a:lstStyle>
            <a:lvl1pPr marL="0" indent="0">
              <a:buFontTx/>
              <a:buNone/>
              <a:defRPr sz="4000">
                <a:solidFill>
                  <a:schemeClr val="bg1"/>
                </a:solidFill>
                <a:latin typeface="Avenir Book"/>
                <a:cs typeface="Avenir Book"/>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1705461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WRD_Title and Content_grayFoo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3193477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622"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4621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WRD_Title and Content_gray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1780738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Content Placeholder 8"/>
          <p:cNvSpPr>
            <a:spLocks noGrp="1"/>
          </p:cNvSpPr>
          <p:nvPr>
            <p:ph sz="quarter" idx="10"/>
          </p:nvPr>
        </p:nvSpPr>
        <p:spPr>
          <a:xfrm>
            <a:off x="381000" y="990600"/>
            <a:ext cx="41148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8"/>
          <p:cNvSpPr>
            <a:spLocks noGrp="1"/>
          </p:cNvSpPr>
          <p:nvPr>
            <p:ph sz="quarter" idx="11"/>
          </p:nvPr>
        </p:nvSpPr>
        <p:spPr>
          <a:xfrm>
            <a:off x="4724400" y="990600"/>
            <a:ext cx="41148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3663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Content Placeholder 8"/>
          <p:cNvSpPr>
            <a:spLocks noGrp="1"/>
          </p:cNvSpPr>
          <p:nvPr>
            <p:ph sz="quarter" idx="11"/>
          </p:nvPr>
        </p:nvSpPr>
        <p:spPr>
          <a:xfrm>
            <a:off x="381000" y="3657600"/>
            <a:ext cx="8458200" cy="2743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8"/>
          <p:cNvSpPr>
            <a:spLocks noGrp="1"/>
          </p:cNvSpPr>
          <p:nvPr>
            <p:ph sz="quarter" idx="12"/>
          </p:nvPr>
        </p:nvSpPr>
        <p:spPr>
          <a:xfrm>
            <a:off x="381000" y="838200"/>
            <a:ext cx="8458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4898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WRD_Title and Content_gray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12716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fizer_WRD_grayFoorter_blank">
    <p:spTree>
      <p:nvGrpSpPr>
        <p:cNvPr id="1" name=""/>
        <p:cNvGrpSpPr/>
        <p:nvPr/>
      </p:nvGrpSpPr>
      <p:grpSpPr>
        <a:xfrm>
          <a:off x="0" y="0"/>
          <a:ext cx="0" cy="0"/>
          <a:chOff x="0" y="0"/>
          <a:chExt cx="0" cy="0"/>
        </a:xfrm>
      </p:grpSpPr>
      <p:sp>
        <p:nvSpPr>
          <p:cNvPr id="4" name="object 2"/>
          <p:cNvSpPr/>
          <p:nvPr userDrawn="1"/>
        </p:nvSpPr>
        <p:spPr>
          <a:xfrm>
            <a:off x="-152400" y="-4267200"/>
            <a:ext cx="9525000" cy="6858000"/>
          </a:xfrm>
          <a:prstGeom prst="rect">
            <a:avLst/>
          </a:prstGeom>
          <a:blipFill>
            <a:blip r:embed="rId2" cstate="screen">
              <a:extLst>
                <a:ext uri="{28A0092B-C50C-407E-A947-70E740481C1C}">
                  <a14:useLocalDpi xmlns:a14="http://schemas.microsoft.com/office/drawing/2010/main"/>
                </a:ext>
              </a:extLst>
            </a:blip>
            <a:srcRect/>
            <a:stretch>
              <a:fillRect r="1"/>
            </a:stretch>
          </a:blipFill>
          <a:ln>
            <a:solidFill>
              <a:schemeClr val="accent5">
                <a:lumMod val="50000"/>
              </a:schemeClr>
            </a:solidFill>
          </a:ln>
        </p:spPr>
        <p:txBody>
          <a:bodyPr wrap="square" lIns="0" tIns="0" rIns="0" bIns="0" rtlCol="0"/>
          <a:lstStyle/>
          <a:p>
            <a:endParaRPr dirty="0">
              <a:solidFill>
                <a:prstClr val="black"/>
              </a:solidFill>
              <a:latin typeface="Calibri"/>
            </a:endParaRPr>
          </a:p>
        </p:txBody>
      </p:sp>
      <p:sp>
        <p:nvSpPr>
          <p:cNvPr id="5" name="Text Placeholder 2"/>
          <p:cNvSpPr>
            <a:spLocks noGrp="1"/>
          </p:cNvSpPr>
          <p:nvPr>
            <p:ph type="body" sz="quarter" idx="15" hasCustomPrompt="1"/>
          </p:nvPr>
        </p:nvSpPr>
        <p:spPr>
          <a:xfrm>
            <a:off x="-152400" y="762000"/>
            <a:ext cx="9525000" cy="1828800"/>
          </a:xfrm>
          <a:noFill/>
          <a:ln w="38100" cmpd="sng">
            <a:solidFill>
              <a:schemeClr val="accent5">
                <a:lumMod val="50000"/>
              </a:schemeClr>
            </a:solidFill>
          </a:ln>
          <a:effectLst>
            <a:outerShdw blurRad="50800" dist="38100" dir="2700000" algn="tl" rotWithShape="0">
              <a:prstClr val="black">
                <a:alpha val="40000"/>
              </a:prstClr>
            </a:outerShdw>
          </a:effectLst>
        </p:spPr>
        <p:txBody>
          <a:bodyPr>
            <a:noAutofit/>
          </a:bodyPr>
          <a:lstStyle>
            <a:lvl1pPr marL="0" indent="0">
              <a:buFontTx/>
              <a:buNone/>
              <a:defRPr sz="6000" baseline="0">
                <a:solidFill>
                  <a:schemeClr val="bg1"/>
                </a:solidFill>
                <a:latin typeface="Avenir Book"/>
                <a:cs typeface="Avenir Book"/>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sz="6000" dirty="0" smtClean="0"/>
              <a:t>	NEW SECTION</a:t>
            </a:r>
            <a:endParaRPr lang="en-US" dirty="0" smtClean="0"/>
          </a:p>
        </p:txBody>
      </p:sp>
    </p:spTree>
    <p:extLst>
      <p:ext uri="{BB962C8B-B14F-4D97-AF65-F5344CB8AC3E}">
        <p14:creationId xmlns:p14="http://schemas.microsoft.com/office/powerpoint/2010/main" val="4221174927"/>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fizer_WRD_whiteFooter">
    <p:bg>
      <p:bgPr>
        <a:solidFill>
          <a:srgbClr val="005679"/>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473075" y="914400"/>
            <a:ext cx="8137525" cy="1905000"/>
          </a:xfrm>
          <a:solidFill>
            <a:srgbClr val="31859C"/>
          </a:solidFill>
          <a:ln>
            <a:solidFill>
              <a:schemeClr val="accent3">
                <a:lumMod val="50000"/>
              </a:schemeClr>
            </a:solidFill>
          </a:ln>
          <a:effectLst>
            <a:outerShdw blurRad="50800" dist="38100" dir="2700000" algn="tl" rotWithShape="0">
              <a:prstClr val="black">
                <a:alpha val="40000"/>
              </a:prstClr>
            </a:outerShdw>
          </a:effectLst>
        </p:spPr>
        <p:txBody>
          <a:bodyPr>
            <a:noAutofit/>
          </a:bodyPr>
          <a:lstStyle>
            <a:lvl1pPr marL="0" indent="0">
              <a:buFontTx/>
              <a:buNone/>
              <a:defRPr sz="6000" baseline="0">
                <a:solidFill>
                  <a:schemeClr val="bg1"/>
                </a:solidFill>
                <a:latin typeface="Avenir Book"/>
                <a:cs typeface="Avenir Book"/>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sz="6000" dirty="0" smtClean="0"/>
              <a:t>NEW SECTION</a:t>
            </a:r>
            <a:endParaRPr lang="en-US" dirty="0" smtClean="0"/>
          </a:p>
        </p:txBody>
      </p:sp>
    </p:spTree>
    <p:extLst>
      <p:ext uri="{BB962C8B-B14F-4D97-AF65-F5344CB8AC3E}">
        <p14:creationId xmlns:p14="http://schemas.microsoft.com/office/powerpoint/2010/main" val="26118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RD_titleSlide_blueFooter">
    <p:spTree>
      <p:nvGrpSpPr>
        <p:cNvPr id="1" name=""/>
        <p:cNvGrpSpPr/>
        <p:nvPr/>
      </p:nvGrpSpPr>
      <p:grpSpPr>
        <a:xfrm>
          <a:off x="0" y="0"/>
          <a:ext cx="0" cy="0"/>
          <a:chOff x="0" y="0"/>
          <a:chExt cx="0" cy="0"/>
        </a:xfrm>
      </p:grpSpPr>
      <p:sp>
        <p:nvSpPr>
          <p:cNvPr id="7" name="object 2"/>
          <p:cNvSpPr/>
          <p:nvPr userDrawn="1"/>
        </p:nvSpPr>
        <p:spPr>
          <a:xfrm>
            <a:off x="0" y="164"/>
            <a:ext cx="9149281" cy="6857836"/>
          </a:xfrm>
          <a:prstGeom prst="rect">
            <a:avLst/>
          </a:prstGeom>
          <a:blipFill>
            <a:blip r:embed="rId2" cstate="screen">
              <a:extLst>
                <a:ext uri="{28A0092B-C50C-407E-A947-70E740481C1C}">
                  <a14:useLocalDpi xmlns:a14="http://schemas.microsoft.com/office/drawing/2010/main"/>
                </a:ext>
              </a:extLst>
            </a:blip>
            <a:srcRect/>
            <a:stretch>
              <a:fillRect r="1"/>
            </a:stretch>
          </a:blipFill>
        </p:spPr>
        <p:txBody>
          <a:bodyPr wrap="square" lIns="0" tIns="0" rIns="0" bIns="0" rtlCol="0"/>
          <a:lstStyle/>
          <a:p>
            <a:endParaRPr dirty="0">
              <a:solidFill>
                <a:prstClr val="black"/>
              </a:solidFill>
              <a:latin typeface="Calibri"/>
            </a:endParaRPr>
          </a:p>
        </p:txBody>
      </p:sp>
      <p:sp>
        <p:nvSpPr>
          <p:cNvPr id="21" name="Text Placeholder 20"/>
          <p:cNvSpPr>
            <a:spLocks noGrp="1"/>
          </p:cNvSpPr>
          <p:nvPr>
            <p:ph type="body" sz="quarter" idx="14" hasCustomPrompt="1"/>
          </p:nvPr>
        </p:nvSpPr>
        <p:spPr>
          <a:xfrm>
            <a:off x="457200" y="3048000"/>
            <a:ext cx="3048000" cy="381000"/>
          </a:xfrm>
          <a:effectLst>
            <a:outerShdw blurRad="50800" dist="38100" dir="2700000" algn="tl" rotWithShape="0">
              <a:prstClr val="black">
                <a:alpha val="40000"/>
              </a:prstClr>
            </a:outerShdw>
          </a:effectLst>
        </p:spPr>
        <p:txBody>
          <a:bodyPr>
            <a:noAutofit/>
          </a:bodyPr>
          <a:lstStyle>
            <a:lvl1pPr marL="0" indent="0">
              <a:buNone/>
              <a:defRPr sz="2000" i="1" baseline="0">
                <a:solidFill>
                  <a:schemeClr val="bg1"/>
                </a:solidFill>
                <a:latin typeface="Avenir Book"/>
                <a:cs typeface="Avenir Book"/>
              </a:defRPr>
            </a:lvl1pPr>
          </a:lstStyle>
          <a:p>
            <a:pPr lvl="0"/>
            <a:r>
              <a:rPr lang="en-US" dirty="0" smtClean="0"/>
              <a:t>Insert Date</a:t>
            </a:r>
            <a:endParaRPr lang="en-US" dirty="0"/>
          </a:p>
        </p:txBody>
      </p:sp>
      <p:sp>
        <p:nvSpPr>
          <p:cNvPr id="3" name="Text Placeholder 2"/>
          <p:cNvSpPr>
            <a:spLocks noGrp="1"/>
          </p:cNvSpPr>
          <p:nvPr>
            <p:ph type="body" sz="quarter" idx="15"/>
          </p:nvPr>
        </p:nvSpPr>
        <p:spPr>
          <a:xfrm>
            <a:off x="473075" y="914400"/>
            <a:ext cx="4632325" cy="1905000"/>
          </a:xfrm>
          <a:effectLst>
            <a:outerShdw blurRad="50800" dist="38100" dir="2700000" algn="tl" rotWithShape="0">
              <a:prstClr val="black">
                <a:alpha val="40000"/>
              </a:prstClr>
            </a:outerShdw>
          </a:effectLst>
        </p:spPr>
        <p:txBody>
          <a:bodyPr>
            <a:noAutofit/>
          </a:bodyPr>
          <a:lstStyle>
            <a:lvl1pPr marL="0" indent="0">
              <a:buFontTx/>
              <a:buNone/>
              <a:defRPr sz="4000">
                <a:solidFill>
                  <a:schemeClr val="bg1"/>
                </a:solidFill>
                <a:latin typeface="Avenir Book"/>
                <a:cs typeface="Avenir Book"/>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3189787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WRD_Title and Content_grayFoo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91230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670"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1276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WRD_Title and Content_gray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9352837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Content Placeholder 8"/>
          <p:cNvSpPr>
            <a:spLocks noGrp="1"/>
          </p:cNvSpPr>
          <p:nvPr>
            <p:ph sz="quarter" idx="10"/>
          </p:nvPr>
        </p:nvSpPr>
        <p:spPr>
          <a:xfrm>
            <a:off x="381000" y="990600"/>
            <a:ext cx="41148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8"/>
          <p:cNvSpPr>
            <a:spLocks noGrp="1"/>
          </p:cNvSpPr>
          <p:nvPr>
            <p:ph sz="quarter" idx="11"/>
          </p:nvPr>
        </p:nvSpPr>
        <p:spPr>
          <a:xfrm>
            <a:off x="4724400" y="990600"/>
            <a:ext cx="41148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0691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Content Placeholder 8"/>
          <p:cNvSpPr>
            <a:spLocks noGrp="1"/>
          </p:cNvSpPr>
          <p:nvPr>
            <p:ph sz="quarter" idx="11"/>
          </p:nvPr>
        </p:nvSpPr>
        <p:spPr>
          <a:xfrm>
            <a:off x="381000" y="3657600"/>
            <a:ext cx="8458200" cy="2743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8"/>
          <p:cNvSpPr>
            <a:spLocks noGrp="1"/>
          </p:cNvSpPr>
          <p:nvPr>
            <p:ph sz="quarter" idx="12"/>
          </p:nvPr>
        </p:nvSpPr>
        <p:spPr>
          <a:xfrm>
            <a:off x="381000" y="838200"/>
            <a:ext cx="8458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83706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fizer_WRD_grayFoorter_blank">
    <p:spTree>
      <p:nvGrpSpPr>
        <p:cNvPr id="1" name=""/>
        <p:cNvGrpSpPr/>
        <p:nvPr/>
      </p:nvGrpSpPr>
      <p:grpSpPr>
        <a:xfrm>
          <a:off x="0" y="0"/>
          <a:ext cx="0" cy="0"/>
          <a:chOff x="0" y="0"/>
          <a:chExt cx="0" cy="0"/>
        </a:xfrm>
      </p:grpSpPr>
      <p:sp>
        <p:nvSpPr>
          <p:cNvPr id="4" name="object 2"/>
          <p:cNvSpPr/>
          <p:nvPr userDrawn="1"/>
        </p:nvSpPr>
        <p:spPr>
          <a:xfrm>
            <a:off x="-152400" y="-4267200"/>
            <a:ext cx="9525000" cy="6858000"/>
          </a:xfrm>
          <a:prstGeom prst="rect">
            <a:avLst/>
          </a:prstGeom>
          <a:blipFill>
            <a:blip r:embed="rId2" cstate="screen">
              <a:extLst>
                <a:ext uri="{28A0092B-C50C-407E-A947-70E740481C1C}">
                  <a14:useLocalDpi xmlns:a14="http://schemas.microsoft.com/office/drawing/2010/main"/>
                </a:ext>
              </a:extLst>
            </a:blip>
            <a:srcRect/>
            <a:stretch>
              <a:fillRect r="1"/>
            </a:stretch>
          </a:blipFill>
          <a:ln>
            <a:solidFill>
              <a:schemeClr val="accent5">
                <a:lumMod val="50000"/>
              </a:schemeClr>
            </a:solidFill>
          </a:ln>
        </p:spPr>
        <p:txBody>
          <a:bodyPr wrap="square" lIns="0" tIns="0" rIns="0" bIns="0" rtlCol="0"/>
          <a:lstStyle/>
          <a:p>
            <a:endParaRPr dirty="0">
              <a:solidFill>
                <a:prstClr val="black"/>
              </a:solidFill>
              <a:latin typeface="Calibri"/>
            </a:endParaRPr>
          </a:p>
        </p:txBody>
      </p:sp>
      <p:sp>
        <p:nvSpPr>
          <p:cNvPr id="5" name="Text Placeholder 2"/>
          <p:cNvSpPr>
            <a:spLocks noGrp="1"/>
          </p:cNvSpPr>
          <p:nvPr>
            <p:ph type="body" sz="quarter" idx="15" hasCustomPrompt="1"/>
          </p:nvPr>
        </p:nvSpPr>
        <p:spPr>
          <a:xfrm>
            <a:off x="-152400" y="762000"/>
            <a:ext cx="9525000" cy="1828800"/>
          </a:xfrm>
          <a:noFill/>
          <a:ln w="38100" cmpd="sng">
            <a:solidFill>
              <a:schemeClr val="accent5">
                <a:lumMod val="50000"/>
              </a:schemeClr>
            </a:solidFill>
          </a:ln>
          <a:effectLst>
            <a:outerShdw blurRad="50800" dist="38100" dir="2700000" algn="tl" rotWithShape="0">
              <a:prstClr val="black">
                <a:alpha val="40000"/>
              </a:prstClr>
            </a:outerShdw>
          </a:effectLst>
        </p:spPr>
        <p:txBody>
          <a:bodyPr>
            <a:noAutofit/>
          </a:bodyPr>
          <a:lstStyle>
            <a:lvl1pPr marL="0" indent="0">
              <a:buFontTx/>
              <a:buNone/>
              <a:defRPr sz="6000" baseline="0">
                <a:solidFill>
                  <a:schemeClr val="bg1"/>
                </a:solidFill>
                <a:latin typeface="Avenir Book"/>
                <a:cs typeface="Avenir Book"/>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sz="6000" dirty="0" smtClean="0"/>
              <a:t>	NEW SECTION</a:t>
            </a:r>
            <a:endParaRPr lang="en-US" dirty="0" smtClean="0"/>
          </a:p>
        </p:txBody>
      </p:sp>
    </p:spTree>
    <p:extLst>
      <p:ext uri="{BB962C8B-B14F-4D97-AF65-F5344CB8AC3E}">
        <p14:creationId xmlns:p14="http://schemas.microsoft.com/office/powerpoint/2010/main" val="2586017945"/>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fizer_WRD_whiteFooter">
    <p:bg>
      <p:bgPr>
        <a:solidFill>
          <a:srgbClr val="005679"/>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473075" y="914400"/>
            <a:ext cx="8137525" cy="1905000"/>
          </a:xfrm>
          <a:solidFill>
            <a:srgbClr val="31859C"/>
          </a:solidFill>
          <a:ln>
            <a:solidFill>
              <a:schemeClr val="accent3">
                <a:lumMod val="50000"/>
              </a:schemeClr>
            </a:solidFill>
          </a:ln>
          <a:effectLst>
            <a:outerShdw blurRad="50800" dist="38100" dir="2700000" algn="tl" rotWithShape="0">
              <a:prstClr val="black">
                <a:alpha val="40000"/>
              </a:prstClr>
            </a:outerShdw>
          </a:effectLst>
        </p:spPr>
        <p:txBody>
          <a:bodyPr>
            <a:noAutofit/>
          </a:bodyPr>
          <a:lstStyle>
            <a:lvl1pPr marL="0" indent="0">
              <a:buFontTx/>
              <a:buNone/>
              <a:defRPr sz="6000" baseline="0">
                <a:solidFill>
                  <a:schemeClr val="bg1"/>
                </a:solidFill>
                <a:latin typeface="Avenir Book"/>
                <a:cs typeface="Avenir Book"/>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sz="6000" dirty="0" smtClean="0"/>
              <a:t>NEW SECTION</a:t>
            </a:r>
            <a:endParaRPr lang="en-US" dirty="0" smtClean="0"/>
          </a:p>
        </p:txBody>
      </p:sp>
    </p:spTree>
    <p:extLst>
      <p:ext uri="{BB962C8B-B14F-4D97-AF65-F5344CB8AC3E}">
        <p14:creationId xmlns:p14="http://schemas.microsoft.com/office/powerpoint/2010/main" val="68276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RD_titleSlide_blueFooter">
    <p:spTree>
      <p:nvGrpSpPr>
        <p:cNvPr id="1" name=""/>
        <p:cNvGrpSpPr/>
        <p:nvPr/>
      </p:nvGrpSpPr>
      <p:grpSpPr>
        <a:xfrm>
          <a:off x="0" y="0"/>
          <a:ext cx="0" cy="0"/>
          <a:chOff x="0" y="0"/>
          <a:chExt cx="0" cy="0"/>
        </a:xfrm>
      </p:grpSpPr>
      <p:sp>
        <p:nvSpPr>
          <p:cNvPr id="7" name="object 2"/>
          <p:cNvSpPr/>
          <p:nvPr userDrawn="1"/>
        </p:nvSpPr>
        <p:spPr>
          <a:xfrm>
            <a:off x="0" y="164"/>
            <a:ext cx="9149281" cy="6857836"/>
          </a:xfrm>
          <a:prstGeom prst="rect">
            <a:avLst/>
          </a:prstGeom>
          <a:blipFill>
            <a:blip r:embed="rId2" cstate="screen">
              <a:extLst>
                <a:ext uri="{28A0092B-C50C-407E-A947-70E740481C1C}">
                  <a14:useLocalDpi xmlns:a14="http://schemas.microsoft.com/office/drawing/2010/main"/>
                </a:ext>
              </a:extLst>
            </a:blip>
            <a:srcRect/>
            <a:stretch>
              <a:fillRect r="1"/>
            </a:stretch>
          </a:blipFill>
        </p:spPr>
        <p:txBody>
          <a:bodyPr wrap="square" lIns="0" tIns="0" rIns="0" bIns="0" rtlCol="0"/>
          <a:lstStyle/>
          <a:p>
            <a:endParaRPr dirty="0">
              <a:solidFill>
                <a:prstClr val="black"/>
              </a:solidFill>
              <a:latin typeface="Calibri"/>
            </a:endParaRPr>
          </a:p>
        </p:txBody>
      </p:sp>
      <p:sp>
        <p:nvSpPr>
          <p:cNvPr id="21" name="Text Placeholder 20"/>
          <p:cNvSpPr>
            <a:spLocks noGrp="1"/>
          </p:cNvSpPr>
          <p:nvPr>
            <p:ph type="body" sz="quarter" idx="14" hasCustomPrompt="1"/>
          </p:nvPr>
        </p:nvSpPr>
        <p:spPr>
          <a:xfrm>
            <a:off x="457200" y="3048000"/>
            <a:ext cx="3048000" cy="381000"/>
          </a:xfrm>
          <a:effectLst>
            <a:outerShdw blurRad="50800" dist="38100" dir="2700000" algn="tl" rotWithShape="0">
              <a:prstClr val="black">
                <a:alpha val="40000"/>
              </a:prstClr>
            </a:outerShdw>
          </a:effectLst>
        </p:spPr>
        <p:txBody>
          <a:bodyPr>
            <a:noAutofit/>
          </a:bodyPr>
          <a:lstStyle>
            <a:lvl1pPr marL="0" indent="0">
              <a:buNone/>
              <a:defRPr sz="2000" i="1" baseline="0">
                <a:solidFill>
                  <a:schemeClr val="bg1"/>
                </a:solidFill>
                <a:latin typeface="Avenir Book"/>
                <a:cs typeface="Avenir Book"/>
              </a:defRPr>
            </a:lvl1pPr>
          </a:lstStyle>
          <a:p>
            <a:pPr lvl="0"/>
            <a:r>
              <a:rPr lang="en-US" dirty="0" smtClean="0"/>
              <a:t>Insert Date</a:t>
            </a:r>
            <a:endParaRPr lang="en-US" dirty="0"/>
          </a:p>
        </p:txBody>
      </p:sp>
      <p:sp>
        <p:nvSpPr>
          <p:cNvPr id="3" name="Text Placeholder 2"/>
          <p:cNvSpPr>
            <a:spLocks noGrp="1"/>
          </p:cNvSpPr>
          <p:nvPr>
            <p:ph type="body" sz="quarter" idx="15"/>
          </p:nvPr>
        </p:nvSpPr>
        <p:spPr>
          <a:xfrm>
            <a:off x="473075" y="914400"/>
            <a:ext cx="4632325" cy="1905000"/>
          </a:xfrm>
          <a:effectLst>
            <a:outerShdw blurRad="50800" dist="38100" dir="2700000" algn="tl" rotWithShape="0">
              <a:prstClr val="black">
                <a:alpha val="40000"/>
              </a:prstClr>
            </a:outerShdw>
          </a:effectLst>
        </p:spPr>
        <p:txBody>
          <a:bodyPr>
            <a:noAutofit/>
          </a:bodyPr>
          <a:lstStyle>
            <a:lvl1pPr marL="0" indent="0">
              <a:buFontTx/>
              <a:buNone/>
              <a:defRPr sz="4000">
                <a:solidFill>
                  <a:schemeClr val="bg1"/>
                </a:solidFill>
                <a:latin typeface="Avenir Book"/>
                <a:cs typeface="Avenir Book"/>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680717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WRD_Title and Content_blue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8600" y="990600"/>
            <a:ext cx="4191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idx="10"/>
          </p:nvPr>
        </p:nvSpPr>
        <p:spPr>
          <a:xfrm>
            <a:off x="4724400" y="990600"/>
            <a:ext cx="4191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46788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WRD_Title and Content_grayFoo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8138305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42"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29645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1_WRD_Title and Content_grayFoo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5732175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9" name="Content Placeholder 8"/>
          <p:cNvSpPr>
            <a:spLocks noGrp="1"/>
          </p:cNvSpPr>
          <p:nvPr>
            <p:ph sz="quarter" idx="10"/>
          </p:nvPr>
        </p:nvSpPr>
        <p:spPr>
          <a:xfrm>
            <a:off x="381000" y="990600"/>
            <a:ext cx="41148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8"/>
          <p:cNvSpPr>
            <a:spLocks noGrp="1"/>
          </p:cNvSpPr>
          <p:nvPr>
            <p:ph sz="quarter" idx="11"/>
          </p:nvPr>
        </p:nvSpPr>
        <p:spPr>
          <a:xfrm>
            <a:off x="4724400" y="990600"/>
            <a:ext cx="41148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29700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Content Placeholder 8"/>
          <p:cNvSpPr>
            <a:spLocks noGrp="1"/>
          </p:cNvSpPr>
          <p:nvPr>
            <p:ph sz="quarter" idx="11"/>
          </p:nvPr>
        </p:nvSpPr>
        <p:spPr>
          <a:xfrm>
            <a:off x="381000" y="3657600"/>
            <a:ext cx="8458200" cy="2743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8"/>
          <p:cNvSpPr>
            <a:spLocks noGrp="1"/>
          </p:cNvSpPr>
          <p:nvPr>
            <p:ph sz="quarter" idx="12"/>
          </p:nvPr>
        </p:nvSpPr>
        <p:spPr>
          <a:xfrm>
            <a:off x="381000" y="838200"/>
            <a:ext cx="84582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64924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fizer_WRD_grayFoorter_blank">
    <p:spTree>
      <p:nvGrpSpPr>
        <p:cNvPr id="1" name=""/>
        <p:cNvGrpSpPr/>
        <p:nvPr/>
      </p:nvGrpSpPr>
      <p:grpSpPr>
        <a:xfrm>
          <a:off x="0" y="0"/>
          <a:ext cx="0" cy="0"/>
          <a:chOff x="0" y="0"/>
          <a:chExt cx="0" cy="0"/>
        </a:xfrm>
      </p:grpSpPr>
      <p:sp>
        <p:nvSpPr>
          <p:cNvPr id="4" name="object 2"/>
          <p:cNvSpPr/>
          <p:nvPr userDrawn="1"/>
        </p:nvSpPr>
        <p:spPr>
          <a:xfrm>
            <a:off x="-152400" y="-4267200"/>
            <a:ext cx="9525000" cy="6858000"/>
          </a:xfrm>
          <a:prstGeom prst="rect">
            <a:avLst/>
          </a:prstGeom>
          <a:blipFill>
            <a:blip r:embed="rId2" cstate="screen">
              <a:extLst>
                <a:ext uri="{28A0092B-C50C-407E-A947-70E740481C1C}">
                  <a14:useLocalDpi xmlns:a14="http://schemas.microsoft.com/office/drawing/2010/main"/>
                </a:ext>
              </a:extLst>
            </a:blip>
            <a:srcRect/>
            <a:stretch>
              <a:fillRect r="1"/>
            </a:stretch>
          </a:blipFill>
          <a:ln>
            <a:solidFill>
              <a:schemeClr val="accent5">
                <a:lumMod val="50000"/>
              </a:schemeClr>
            </a:solidFill>
          </a:ln>
        </p:spPr>
        <p:txBody>
          <a:bodyPr wrap="square" lIns="0" tIns="0" rIns="0" bIns="0" rtlCol="0"/>
          <a:lstStyle/>
          <a:p>
            <a:endParaRPr dirty="0">
              <a:solidFill>
                <a:prstClr val="black"/>
              </a:solidFill>
              <a:latin typeface="Calibri"/>
            </a:endParaRPr>
          </a:p>
        </p:txBody>
      </p:sp>
      <p:sp>
        <p:nvSpPr>
          <p:cNvPr id="5" name="Text Placeholder 2"/>
          <p:cNvSpPr>
            <a:spLocks noGrp="1"/>
          </p:cNvSpPr>
          <p:nvPr>
            <p:ph type="body" sz="quarter" idx="15" hasCustomPrompt="1"/>
          </p:nvPr>
        </p:nvSpPr>
        <p:spPr>
          <a:xfrm>
            <a:off x="-152400" y="762000"/>
            <a:ext cx="9525000" cy="1828800"/>
          </a:xfrm>
          <a:noFill/>
          <a:ln w="38100" cmpd="sng">
            <a:solidFill>
              <a:schemeClr val="accent5">
                <a:lumMod val="50000"/>
              </a:schemeClr>
            </a:solidFill>
          </a:ln>
          <a:effectLst>
            <a:outerShdw blurRad="50800" dist="38100" dir="2700000" algn="tl" rotWithShape="0">
              <a:prstClr val="black">
                <a:alpha val="40000"/>
              </a:prstClr>
            </a:outerShdw>
          </a:effectLst>
        </p:spPr>
        <p:txBody>
          <a:bodyPr>
            <a:noAutofit/>
          </a:bodyPr>
          <a:lstStyle>
            <a:lvl1pPr marL="0" indent="0">
              <a:buFontTx/>
              <a:buNone/>
              <a:defRPr sz="6000" baseline="0">
                <a:solidFill>
                  <a:schemeClr val="bg1"/>
                </a:solidFill>
                <a:latin typeface="Avenir Book"/>
                <a:cs typeface="Avenir Book"/>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sz="6000" dirty="0" smtClean="0"/>
              <a:t>	NEW SECTION</a:t>
            </a:r>
            <a:endParaRPr lang="en-US" dirty="0" smtClean="0"/>
          </a:p>
        </p:txBody>
      </p:sp>
    </p:spTree>
    <p:extLst>
      <p:ext uri="{BB962C8B-B14F-4D97-AF65-F5344CB8AC3E}">
        <p14:creationId xmlns:p14="http://schemas.microsoft.com/office/powerpoint/2010/main" val="2115624012"/>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fizer_WRD_whiteFooter">
    <p:bg>
      <p:bgPr>
        <a:solidFill>
          <a:srgbClr val="005679"/>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5" hasCustomPrompt="1"/>
          </p:nvPr>
        </p:nvSpPr>
        <p:spPr>
          <a:xfrm>
            <a:off x="473075" y="914400"/>
            <a:ext cx="8137525" cy="1905000"/>
          </a:xfrm>
          <a:solidFill>
            <a:srgbClr val="31859C"/>
          </a:solidFill>
          <a:ln>
            <a:solidFill>
              <a:schemeClr val="accent3">
                <a:lumMod val="50000"/>
              </a:schemeClr>
            </a:solidFill>
          </a:ln>
          <a:effectLst>
            <a:outerShdw blurRad="50800" dist="38100" dir="2700000" algn="tl" rotWithShape="0">
              <a:prstClr val="black">
                <a:alpha val="40000"/>
              </a:prstClr>
            </a:outerShdw>
          </a:effectLst>
        </p:spPr>
        <p:txBody>
          <a:bodyPr>
            <a:noAutofit/>
          </a:bodyPr>
          <a:lstStyle>
            <a:lvl1pPr marL="0" indent="0">
              <a:buFontTx/>
              <a:buNone/>
              <a:defRPr sz="6000" baseline="0">
                <a:solidFill>
                  <a:schemeClr val="bg1"/>
                </a:solidFill>
                <a:latin typeface="Avenir Book"/>
                <a:cs typeface="Avenir Book"/>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sz="6000" dirty="0" smtClean="0"/>
              <a:t>NEW SECTION</a:t>
            </a:r>
            <a:endParaRPr lang="en-US" dirty="0" smtClean="0"/>
          </a:p>
        </p:txBody>
      </p:sp>
    </p:spTree>
    <p:extLst>
      <p:ext uri="{BB962C8B-B14F-4D97-AF65-F5344CB8AC3E}">
        <p14:creationId xmlns:p14="http://schemas.microsoft.com/office/powerpoint/2010/main" val="14713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Pfizer_WRD_grayFoorter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1540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Pfizer_WRD_blueFoorter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690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fizer_WRD_whiteFooter">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600" y="6212504"/>
            <a:ext cx="2971800" cy="327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quarter" idx="10"/>
          </p:nvPr>
        </p:nvSpPr>
        <p:spPr>
          <a:xfrm>
            <a:off x="457200" y="1600200"/>
            <a:ext cx="8253413" cy="3657600"/>
          </a:xfrm>
        </p:spPr>
        <p:txBody>
          <a:bodyPr anchor="ctr">
            <a:normAutofit/>
          </a:bodyPr>
          <a:lstStyle>
            <a:lvl1pPr marL="0" indent="0" algn="ctr">
              <a:buNone/>
              <a:defRPr sz="5400" b="1">
                <a:solidFill>
                  <a:schemeClr val="bg1"/>
                </a:solidFill>
              </a:defRPr>
            </a:lvl1pPr>
          </a:lstStyle>
          <a:p>
            <a:pPr lvl="0"/>
            <a:r>
              <a:rPr lang="en-US" smtClean="0"/>
              <a:t>Click to edit Master text styles</a:t>
            </a:r>
          </a:p>
        </p:txBody>
      </p:sp>
      <p:pic>
        <p:nvPicPr>
          <p:cNvPr id="3074" name="Picture 2" descr="C:\Users\duczya\Desktop\Science_LifeImpact_Small-0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172200" y="6174581"/>
            <a:ext cx="2804519" cy="40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885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3"/>
            <a:ext cx="2133600" cy="365125"/>
          </a:xfrm>
          <a:prstGeom prst="rect">
            <a:avLst/>
          </a:prstGeom>
        </p:spPr>
        <p:txBody>
          <a:bodyPr/>
          <a:lstStyle/>
          <a:p>
            <a:fld id="{4613E042-DBAA-4110-8CD7-C8E0EBF9B1BD}" type="datetimeFigureOut">
              <a:rPr lang="en-US">
                <a:solidFill>
                  <a:prstClr val="black">
                    <a:tint val="75000"/>
                  </a:prstClr>
                </a:solidFill>
              </a:rPr>
              <a:pPr/>
              <a:t>6/7/18</a:t>
            </a:fld>
            <a:endParaRPr lang="en-US" dirty="0">
              <a:solidFill>
                <a:prstClr val="black">
                  <a:tint val="75000"/>
                </a:prstClr>
              </a:solidFill>
            </a:endParaRPr>
          </a:p>
        </p:txBody>
      </p:sp>
      <p:sp>
        <p:nvSpPr>
          <p:cNvPr id="5" name="Footer Placeholder 4"/>
          <p:cNvSpPr>
            <a:spLocks noGrp="1"/>
          </p:cNvSpPr>
          <p:nvPr>
            <p:ph type="ftr" sz="quarter" idx="11"/>
          </p:nvPr>
        </p:nvSpPr>
        <p:spPr>
          <a:xfrm>
            <a:off x="3124200" y="6356353"/>
            <a:ext cx="28956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553200" y="6356353"/>
            <a:ext cx="2133600" cy="365125"/>
          </a:xfrm>
          <a:prstGeom prst="rect">
            <a:avLst/>
          </a:prstGeom>
        </p:spPr>
        <p:txBody>
          <a:bodyPr/>
          <a:lstStyle/>
          <a:p>
            <a:fld id="{EB2D352C-5E63-442D-BE51-864CE1E39356}" type="slidenum">
              <a:rPr lang="en-US">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81618119"/>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xfrm>
            <a:off x="7315200" y="6356351"/>
            <a:ext cx="1371600" cy="365125"/>
          </a:xfrm>
          <a:prstGeom prst="rect">
            <a:avLst/>
          </a:prstGeom>
        </p:spPr>
        <p:txBody>
          <a:bodyPr/>
          <a:lstStyle>
            <a:lvl1pPr>
              <a:defRPr/>
            </a:lvl1pPr>
          </a:lstStyle>
          <a:p>
            <a:pPr>
              <a:defRPr/>
            </a:pPr>
            <a:r>
              <a:rPr lang="en-US" dirty="0"/>
              <a:t>Pfizer Confidential │ </a:t>
            </a:r>
            <a:fld id="{67F7541B-A77C-497D-B4EB-5436688BC867}" type="slidenum">
              <a:rPr lang="en-US"/>
              <a:pPr>
                <a:defRPr/>
              </a:pPr>
              <a:t>‹#›</a:t>
            </a:fld>
            <a:endParaRPr lang="en-US" dirty="0"/>
          </a:p>
        </p:txBody>
      </p:sp>
    </p:spTree>
    <p:extLst>
      <p:ext uri="{BB962C8B-B14F-4D97-AF65-F5344CB8AC3E}">
        <p14:creationId xmlns:p14="http://schemas.microsoft.com/office/powerpoint/2010/main" val="3217586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RD_titleSlide_blueFooter">
    <p:spTree>
      <p:nvGrpSpPr>
        <p:cNvPr id="1" name=""/>
        <p:cNvGrpSpPr/>
        <p:nvPr/>
      </p:nvGrpSpPr>
      <p:grpSpPr>
        <a:xfrm>
          <a:off x="0" y="0"/>
          <a:ext cx="0" cy="0"/>
          <a:chOff x="0" y="0"/>
          <a:chExt cx="0" cy="0"/>
        </a:xfrm>
      </p:grpSpPr>
      <p:sp>
        <p:nvSpPr>
          <p:cNvPr id="7" name="object 2"/>
          <p:cNvSpPr/>
          <p:nvPr userDrawn="1"/>
        </p:nvSpPr>
        <p:spPr>
          <a:xfrm>
            <a:off x="0" y="164"/>
            <a:ext cx="9149281" cy="6857836"/>
          </a:xfrm>
          <a:prstGeom prst="rect">
            <a:avLst/>
          </a:prstGeom>
          <a:blipFill>
            <a:blip r:embed="rId2" cstate="print"/>
            <a:srcRect/>
            <a:stretch>
              <a:fillRect l="-33257" r="1"/>
            </a:stretch>
          </a:blipFill>
        </p:spPr>
        <p:txBody>
          <a:bodyPr wrap="square" lIns="0" tIns="0" rIns="0" bIns="0" rtlCol="0"/>
          <a:lstStyle/>
          <a:p>
            <a:endParaRPr dirty="0">
              <a:solidFill>
                <a:prstClr val="black"/>
              </a:solidFill>
              <a:latin typeface="Calibri"/>
            </a:endParaRPr>
          </a:p>
        </p:txBody>
      </p:sp>
      <p:sp>
        <p:nvSpPr>
          <p:cNvPr id="16" name="object 100"/>
          <p:cNvSpPr/>
          <p:nvPr userDrawn="1"/>
        </p:nvSpPr>
        <p:spPr>
          <a:xfrm>
            <a:off x="5634037" y="5539442"/>
            <a:ext cx="3265486" cy="1113115"/>
          </a:xfrm>
          <a:prstGeom prst="rect">
            <a:avLst/>
          </a:prstGeom>
          <a:blipFill>
            <a:blip r:embed="rId3" cstate="print"/>
            <a:stretch>
              <a:fillRect/>
            </a:stretch>
          </a:blipFill>
        </p:spPr>
        <p:txBody>
          <a:bodyPr wrap="square" lIns="0" tIns="0" rIns="0" bIns="0" rtlCol="0"/>
          <a:lstStyle/>
          <a:p>
            <a:pPr>
              <a:defRPr/>
            </a:pPr>
            <a:endParaRPr kern="0" dirty="0">
              <a:solidFill>
                <a:prstClr val="black"/>
              </a:solidFill>
              <a:latin typeface="Calibri"/>
            </a:endParaRPr>
          </a:p>
        </p:txBody>
      </p:sp>
      <p:pic>
        <p:nvPicPr>
          <p:cNvPr id="17"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7200" y="6181078"/>
            <a:ext cx="3530600"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 Placeholder 20"/>
          <p:cNvSpPr>
            <a:spLocks noGrp="1"/>
          </p:cNvSpPr>
          <p:nvPr>
            <p:ph type="body" sz="quarter" idx="14" hasCustomPrompt="1"/>
          </p:nvPr>
        </p:nvSpPr>
        <p:spPr>
          <a:xfrm>
            <a:off x="457200" y="3048000"/>
            <a:ext cx="3048000" cy="381000"/>
          </a:xfrm>
          <a:effectLst>
            <a:outerShdw blurRad="50800" dist="38100" dir="2700000" algn="tl" rotWithShape="0">
              <a:prstClr val="black">
                <a:alpha val="40000"/>
              </a:prstClr>
            </a:outerShdw>
          </a:effectLst>
        </p:spPr>
        <p:txBody>
          <a:bodyPr>
            <a:noAutofit/>
          </a:bodyPr>
          <a:lstStyle>
            <a:lvl1pPr marL="0" indent="0">
              <a:buNone/>
              <a:defRPr sz="2000" i="1" baseline="0">
                <a:solidFill>
                  <a:schemeClr val="bg1"/>
                </a:solidFill>
              </a:defRPr>
            </a:lvl1pPr>
          </a:lstStyle>
          <a:p>
            <a:pPr lvl="0"/>
            <a:r>
              <a:rPr lang="en-US" dirty="0" smtClean="0"/>
              <a:t>Insert Date</a:t>
            </a:r>
            <a:endParaRPr lang="en-US" dirty="0"/>
          </a:p>
        </p:txBody>
      </p:sp>
      <p:sp>
        <p:nvSpPr>
          <p:cNvPr id="3" name="Text Placeholder 2"/>
          <p:cNvSpPr>
            <a:spLocks noGrp="1"/>
          </p:cNvSpPr>
          <p:nvPr>
            <p:ph type="body" sz="quarter" idx="15"/>
          </p:nvPr>
        </p:nvSpPr>
        <p:spPr>
          <a:xfrm>
            <a:off x="473075" y="914400"/>
            <a:ext cx="4632325" cy="1905000"/>
          </a:xfrm>
          <a:effectLst>
            <a:outerShdw blurRad="50800" dist="38100" dir="2700000" algn="tl" rotWithShape="0">
              <a:prstClr val="black">
                <a:alpha val="40000"/>
              </a:prstClr>
            </a:outerShdw>
          </a:effectLst>
        </p:spPr>
        <p:txBody>
          <a:bodyPr>
            <a:noAutofit/>
          </a:bodyPr>
          <a:lstStyle>
            <a:lvl1pPr marL="0" indent="0">
              <a:buFontTx/>
              <a:buNone/>
              <a:defRPr sz="4000">
                <a:solidFill>
                  <a:schemeClr val="bg1"/>
                </a:solidFill>
              </a:defRPr>
            </a:lvl1pPr>
            <a:lvl2pPr marL="457200" indent="0">
              <a:buFontTx/>
              <a:buNone/>
              <a:defRPr sz="3200">
                <a:solidFill>
                  <a:schemeClr val="bg1"/>
                </a:solidFill>
              </a:defRPr>
            </a:lvl2pPr>
            <a:lvl3pPr marL="914400" indent="0">
              <a:buFontTx/>
              <a:buNone/>
              <a:defRPr sz="2800">
                <a:solidFill>
                  <a:schemeClr val="bg1"/>
                </a:solidFill>
              </a:defRPr>
            </a:lvl3pPr>
            <a:lvl4pPr marL="1371600" indent="0">
              <a:buFontTx/>
              <a:buNone/>
              <a:defRPr sz="2400">
                <a:solidFill>
                  <a:schemeClr val="bg1"/>
                </a:solidFill>
              </a:defRPr>
            </a:lvl4pPr>
            <a:lvl5pPr marL="1828800" indent="0">
              <a:buFontTx/>
              <a:buNone/>
              <a:defRPr sz="24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5292157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theme" Target="../theme/theme2.xml"/><Relationship Id="rId8" Type="http://schemas.openxmlformats.org/officeDocument/2006/relationships/image" Target="../media/image1.jpg"/><Relationship Id="rId9" Type="http://schemas.openxmlformats.org/officeDocument/2006/relationships/image" Target="../media/image5.jpg"/><Relationship Id="rId10" Type="http://schemas.openxmlformats.org/officeDocument/2006/relationships/image" Target="../media/image6.pn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10.emf"/><Relationship Id="rId13" Type="http://schemas.openxmlformats.org/officeDocument/2006/relationships/image" Target="../media/image1.jp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vmlDrawing" Target="../drawings/vmlDrawing1.vml"/><Relationship Id="rId10"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11" Type="http://schemas.openxmlformats.org/officeDocument/2006/relationships/oleObject" Target="../embeddings/oleObject3.bin"/><Relationship Id="rId12" Type="http://schemas.openxmlformats.org/officeDocument/2006/relationships/image" Target="../media/image10.emf"/><Relationship Id="rId13" Type="http://schemas.openxmlformats.org/officeDocument/2006/relationships/image" Target="../media/image1.jpg"/><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vmlDrawing" Target="../drawings/vmlDrawing3.vml"/><Relationship Id="rId10" Type="http://schemas.openxmlformats.org/officeDocument/2006/relationships/tags" Target="../tags/tag3.xml"/></Relationships>
</file>

<file path=ppt/slideMasters/_rels/slideMaster5.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10.emf"/><Relationship Id="rId13" Type="http://schemas.openxmlformats.org/officeDocument/2006/relationships/image" Target="../media/image1.jpg"/><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5.xml"/><Relationship Id="rId9" Type="http://schemas.openxmlformats.org/officeDocument/2006/relationships/vmlDrawing" Target="../drawings/vmlDrawing5.vml"/><Relationship Id="rId10"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990600"/>
            <a:ext cx="8686800" cy="5181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bk object 16"/>
          <p:cNvSpPr/>
          <p:nvPr/>
        </p:nvSpPr>
        <p:spPr>
          <a:xfrm>
            <a:off x="0" y="0"/>
            <a:ext cx="9143999" cy="743707"/>
          </a:xfrm>
          <a:prstGeom prst="rect">
            <a:avLst/>
          </a:prstGeom>
          <a:blipFill>
            <a:blip r:embed="rId10" cstate="print"/>
            <a:stretch>
              <a:fillRect/>
            </a:stretch>
          </a:blipFill>
        </p:spPr>
        <p:txBody>
          <a:bodyPr wrap="square" lIns="0" tIns="0" rIns="0" bIns="0" rtlCol="0"/>
          <a:lstStyle/>
          <a:p>
            <a:endParaRPr/>
          </a:p>
        </p:txBody>
      </p:sp>
      <p:sp>
        <p:nvSpPr>
          <p:cNvPr id="2" name="Title Placeholder 1"/>
          <p:cNvSpPr>
            <a:spLocks noGrp="1"/>
          </p:cNvSpPr>
          <p:nvPr>
            <p:ph type="title"/>
          </p:nvPr>
        </p:nvSpPr>
        <p:spPr>
          <a:xfrm>
            <a:off x="228600" y="-1"/>
            <a:ext cx="8686800" cy="74370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52089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4" r:id="rId4"/>
    <p:sldLayoutId id="2147483655" r:id="rId5"/>
    <p:sldLayoutId id="2147483661" r:id="rId6"/>
    <p:sldLayoutId id="2147483662" r:id="rId7"/>
    <p:sldLayoutId id="2147483670" r:id="rId8"/>
  </p:sldLayoutIdLst>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342900" indent="-342900" algn="l" defTabSz="914400" rtl="0" eaLnBrk="1" latinLnBrk="0" hangingPunct="1">
        <a:spcBef>
          <a:spcPts val="0"/>
        </a:spcBef>
        <a:spcAft>
          <a:spcPts val="1000"/>
        </a:spcAft>
        <a:buClr>
          <a:schemeClr val="accent2"/>
        </a:buClr>
        <a:buFont typeface="Arial" panose="020B0604020202020204" pitchFamily="34" charset="0"/>
        <a:buChar char="•"/>
        <a:defRPr sz="2200" kern="1200">
          <a:solidFill>
            <a:schemeClr val="tx1"/>
          </a:solidFill>
          <a:latin typeface="+mn-lt"/>
          <a:ea typeface="+mn-ea"/>
          <a:cs typeface="+mn-cs"/>
        </a:defRPr>
      </a:lvl1pPr>
      <a:lvl2pPr marL="742950" indent="-285750" algn="l" defTabSz="914400" rtl="0" eaLnBrk="1" latinLnBrk="0" hangingPunct="1">
        <a:spcBef>
          <a:spcPts val="0"/>
        </a:spcBef>
        <a:spcAft>
          <a:spcPts val="1000"/>
        </a:spcAft>
        <a:buClr>
          <a:schemeClr val="accent2"/>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ts val="0"/>
        </a:spcBef>
        <a:spcAft>
          <a:spcPts val="1000"/>
        </a:spcAft>
        <a:buClr>
          <a:schemeClr val="accent2"/>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4pPr>
      <a:lvl5pPr marL="2114550" indent="-285750" algn="l" defTabSz="914400" rtl="0" eaLnBrk="1" latinLnBrk="0" hangingPunct="1">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bk object 16"/>
          <p:cNvSpPr/>
          <p:nvPr/>
        </p:nvSpPr>
        <p:spPr>
          <a:xfrm>
            <a:off x="0" y="0"/>
            <a:ext cx="9143999" cy="743707"/>
          </a:xfrm>
          <a:prstGeom prst="rect">
            <a:avLst/>
          </a:prstGeom>
          <a:blipFill>
            <a:blip r:embed="rId8" cstate="print"/>
            <a:stretch>
              <a:fillRect/>
            </a:stretch>
          </a:blipFill>
        </p:spPr>
        <p:txBody>
          <a:bodyPr wrap="square" lIns="0" tIns="0" rIns="0" bIns="0" rtlCol="0"/>
          <a:lstStyle/>
          <a:p>
            <a:endParaRPr dirty="0">
              <a:solidFill>
                <a:prstClr val="black"/>
              </a:solidFill>
              <a:latin typeface="Calibri"/>
            </a:endParaRPr>
          </a:p>
        </p:txBody>
      </p:sp>
      <p:sp>
        <p:nvSpPr>
          <p:cNvPr id="2" name="Title Placeholder 1"/>
          <p:cNvSpPr>
            <a:spLocks noGrp="1"/>
          </p:cNvSpPr>
          <p:nvPr>
            <p:ph type="title"/>
          </p:nvPr>
        </p:nvSpPr>
        <p:spPr>
          <a:xfrm>
            <a:off x="457199" y="73612"/>
            <a:ext cx="8229600" cy="571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 name="bk object 18"/>
          <p:cNvSpPr/>
          <p:nvPr/>
        </p:nvSpPr>
        <p:spPr>
          <a:xfrm>
            <a:off x="476250" y="6293112"/>
            <a:ext cx="490537" cy="279920"/>
          </a:xfrm>
          <a:prstGeom prst="rect">
            <a:avLst/>
          </a:prstGeom>
          <a:blipFill>
            <a:blip r:embed="rId9" cstate="print"/>
            <a:stretch>
              <a:fillRect/>
            </a:stretch>
          </a:blipFill>
        </p:spPr>
        <p:txBody>
          <a:bodyPr wrap="square" lIns="0" tIns="0" rIns="0" bIns="0" rtlCol="0"/>
          <a:lstStyle/>
          <a:p>
            <a:endParaRPr dirty="0">
              <a:solidFill>
                <a:prstClr val="black"/>
              </a:solidFill>
              <a:latin typeface="Calibri"/>
            </a:endParaRPr>
          </a:p>
        </p:txBody>
      </p:sp>
      <p:sp>
        <p:nvSpPr>
          <p:cNvPr id="11" name="bk object 19"/>
          <p:cNvSpPr/>
          <p:nvPr/>
        </p:nvSpPr>
        <p:spPr>
          <a:xfrm>
            <a:off x="1044333" y="6402413"/>
            <a:ext cx="1997470" cy="79311"/>
          </a:xfrm>
          <a:prstGeom prst="rect">
            <a:avLst/>
          </a:prstGeom>
          <a:blipFill>
            <a:blip r:embed="rId10" cstate="print"/>
            <a:stretch>
              <a:fillRect/>
            </a:stretch>
          </a:blipFill>
        </p:spPr>
        <p:txBody>
          <a:bodyPr wrap="square" lIns="0" tIns="0" rIns="0" bIns="0" rtlCol="0"/>
          <a:lstStyle/>
          <a:p>
            <a:endParaRPr dirty="0">
              <a:solidFill>
                <a:prstClr val="black"/>
              </a:solidFill>
              <a:latin typeface="Calibri"/>
            </a:endParaRPr>
          </a:p>
        </p:txBody>
      </p:sp>
    </p:spTree>
    <p:extLst>
      <p:ext uri="{BB962C8B-B14F-4D97-AF65-F5344CB8AC3E}">
        <p14:creationId xmlns:p14="http://schemas.microsoft.com/office/powerpoint/2010/main" val="181127384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Lst>
  <p:txStyles>
    <p:titleStyle>
      <a:lvl1pPr algn="l"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0"/>
            </p:custDataLst>
            <p:extLst>
              <p:ext uri="{D42A27DB-BD31-4B8C-83A1-F6EECF244321}">
                <p14:modId xmlns:p14="http://schemas.microsoft.com/office/powerpoint/2010/main" val="24907241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62" name="think-cell Slide" r:id="rId11" imgW="470" imgH="469" progId="TCLayout.ActiveDocument.1">
                  <p:embed/>
                </p:oleObj>
              </mc:Choice>
              <mc:Fallback>
                <p:oleObj name="think-cell Slide" r:id="rId11" imgW="470" imgH="469"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bk object 16"/>
          <p:cNvSpPr/>
          <p:nvPr/>
        </p:nvSpPr>
        <p:spPr>
          <a:xfrm>
            <a:off x="0" y="0"/>
            <a:ext cx="9143999" cy="743707"/>
          </a:xfrm>
          <a:prstGeom prst="rect">
            <a:avLst/>
          </a:prstGeom>
          <a:blipFill>
            <a:blip r:embed="rId13" cstate="print"/>
            <a:stretch>
              <a:fillRect/>
            </a:stretch>
          </a:blipFill>
        </p:spPr>
        <p:txBody>
          <a:bodyPr wrap="square" lIns="0" tIns="0" rIns="0" bIns="0" rtlCol="0"/>
          <a:lstStyle/>
          <a:p>
            <a:endParaRPr dirty="0">
              <a:solidFill>
                <a:prstClr val="black"/>
              </a:solidFill>
              <a:latin typeface="Calibri"/>
            </a:endParaRPr>
          </a:p>
        </p:txBody>
      </p:sp>
      <p:sp>
        <p:nvSpPr>
          <p:cNvPr id="2" name="Title Placeholder 1"/>
          <p:cNvSpPr>
            <a:spLocks noGrp="1"/>
          </p:cNvSpPr>
          <p:nvPr>
            <p:ph type="title"/>
          </p:nvPr>
        </p:nvSpPr>
        <p:spPr>
          <a:xfrm>
            <a:off x="457199" y="73612"/>
            <a:ext cx="8229600" cy="5715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09236320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txStyles>
    <p:titleStyle>
      <a:lvl1pPr algn="l" defTabSz="914400" rtl="0" eaLnBrk="1" latinLnBrk="0" hangingPunct="1">
        <a:spcBef>
          <a:spcPct val="0"/>
        </a:spcBef>
        <a:buNone/>
        <a:defRPr sz="4400" kern="1200">
          <a:solidFill>
            <a:schemeClr val="bg1"/>
          </a:solidFill>
          <a:latin typeface="Avenir Book"/>
          <a:ea typeface="+mj-ea"/>
          <a:cs typeface="Avenir Book"/>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venir Book"/>
          <a:ea typeface="+mn-ea"/>
          <a:cs typeface="Avenir Book"/>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venir Book"/>
          <a:ea typeface="+mn-ea"/>
          <a:cs typeface="Avenir Book"/>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Book"/>
          <a:ea typeface="+mn-ea"/>
          <a:cs typeface="Avenir Book"/>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Book"/>
          <a:ea typeface="+mn-ea"/>
          <a:cs typeface="Avenir Book"/>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0"/>
            </p:custDataLst>
            <p:extLst>
              <p:ext uri="{D42A27DB-BD31-4B8C-83A1-F6EECF244321}">
                <p14:modId xmlns:p14="http://schemas.microsoft.com/office/powerpoint/2010/main" val="82947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646" name="think-cell Slide" r:id="rId11" imgW="470" imgH="469" progId="TCLayout.ActiveDocument.1">
                  <p:embed/>
                </p:oleObj>
              </mc:Choice>
              <mc:Fallback>
                <p:oleObj name="think-cell Slide" r:id="rId11" imgW="470" imgH="469"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bk object 16"/>
          <p:cNvSpPr/>
          <p:nvPr/>
        </p:nvSpPr>
        <p:spPr>
          <a:xfrm>
            <a:off x="0" y="0"/>
            <a:ext cx="9143999" cy="743707"/>
          </a:xfrm>
          <a:prstGeom prst="rect">
            <a:avLst/>
          </a:prstGeom>
          <a:blipFill>
            <a:blip r:embed="rId13" cstate="print"/>
            <a:stretch>
              <a:fillRect/>
            </a:stretch>
          </a:blipFill>
        </p:spPr>
        <p:txBody>
          <a:bodyPr wrap="square" lIns="0" tIns="0" rIns="0" bIns="0" rtlCol="0"/>
          <a:lstStyle/>
          <a:p>
            <a:endParaRPr dirty="0">
              <a:solidFill>
                <a:prstClr val="black"/>
              </a:solidFill>
              <a:latin typeface="Calibri"/>
            </a:endParaRPr>
          </a:p>
        </p:txBody>
      </p:sp>
      <p:sp>
        <p:nvSpPr>
          <p:cNvPr id="2" name="Title Placeholder 1"/>
          <p:cNvSpPr>
            <a:spLocks noGrp="1"/>
          </p:cNvSpPr>
          <p:nvPr>
            <p:ph type="title"/>
          </p:nvPr>
        </p:nvSpPr>
        <p:spPr>
          <a:xfrm>
            <a:off x="457199" y="73612"/>
            <a:ext cx="8229600" cy="5715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75274059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xStyles>
    <p:titleStyle>
      <a:lvl1pPr algn="l" defTabSz="914400" rtl="0" eaLnBrk="1" latinLnBrk="0" hangingPunct="1">
        <a:spcBef>
          <a:spcPct val="0"/>
        </a:spcBef>
        <a:buNone/>
        <a:defRPr sz="4400" kern="1200">
          <a:solidFill>
            <a:schemeClr val="bg1"/>
          </a:solidFill>
          <a:latin typeface="Avenir Book"/>
          <a:ea typeface="+mj-ea"/>
          <a:cs typeface="Avenir Book"/>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venir Book"/>
          <a:ea typeface="+mn-ea"/>
          <a:cs typeface="Avenir Book"/>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venir Book"/>
          <a:ea typeface="+mn-ea"/>
          <a:cs typeface="Avenir Book"/>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Book"/>
          <a:ea typeface="+mn-ea"/>
          <a:cs typeface="Avenir Book"/>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Book"/>
          <a:ea typeface="+mn-ea"/>
          <a:cs typeface="Avenir Book"/>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0"/>
            </p:custDataLst>
            <p:extLst>
              <p:ext uri="{D42A27DB-BD31-4B8C-83A1-F6EECF244321}">
                <p14:modId xmlns:p14="http://schemas.microsoft.com/office/powerpoint/2010/main" val="15503714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18" name="think-cell Slide" r:id="rId11" imgW="470" imgH="469" progId="TCLayout.ActiveDocument.1">
                  <p:embed/>
                </p:oleObj>
              </mc:Choice>
              <mc:Fallback>
                <p:oleObj name="think-cell Slide" r:id="rId11" imgW="470" imgH="469"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bk object 16"/>
          <p:cNvSpPr/>
          <p:nvPr/>
        </p:nvSpPr>
        <p:spPr>
          <a:xfrm>
            <a:off x="0" y="0"/>
            <a:ext cx="9143999" cy="743707"/>
          </a:xfrm>
          <a:prstGeom prst="rect">
            <a:avLst/>
          </a:prstGeom>
          <a:blipFill>
            <a:blip r:embed="rId13" cstate="print"/>
            <a:stretch>
              <a:fillRect/>
            </a:stretch>
          </a:blipFill>
        </p:spPr>
        <p:txBody>
          <a:bodyPr wrap="square" lIns="0" tIns="0" rIns="0" bIns="0" rtlCol="0"/>
          <a:lstStyle/>
          <a:p>
            <a:endParaRPr dirty="0">
              <a:solidFill>
                <a:prstClr val="black"/>
              </a:solidFill>
              <a:latin typeface="Calibri"/>
            </a:endParaRPr>
          </a:p>
        </p:txBody>
      </p:sp>
      <p:sp>
        <p:nvSpPr>
          <p:cNvPr id="2" name="Title Placeholder 1"/>
          <p:cNvSpPr>
            <a:spLocks noGrp="1"/>
          </p:cNvSpPr>
          <p:nvPr>
            <p:ph type="title"/>
          </p:nvPr>
        </p:nvSpPr>
        <p:spPr>
          <a:xfrm>
            <a:off x="457199" y="73612"/>
            <a:ext cx="8229600" cy="5715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2518900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Lst>
  <p:txStyles>
    <p:titleStyle>
      <a:lvl1pPr algn="l" defTabSz="914400" rtl="0" eaLnBrk="1" latinLnBrk="0" hangingPunct="1">
        <a:spcBef>
          <a:spcPct val="0"/>
        </a:spcBef>
        <a:buNone/>
        <a:defRPr sz="4400" kern="1200">
          <a:solidFill>
            <a:schemeClr val="bg1"/>
          </a:solidFill>
          <a:latin typeface="Avenir Book"/>
          <a:ea typeface="+mj-ea"/>
          <a:cs typeface="Avenir Book"/>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venir Book"/>
          <a:ea typeface="+mn-ea"/>
          <a:cs typeface="Avenir Book"/>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venir Book"/>
          <a:ea typeface="+mn-ea"/>
          <a:cs typeface="Avenir Book"/>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venir Book"/>
          <a:ea typeface="+mn-ea"/>
          <a:cs typeface="Avenir Book"/>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Book"/>
          <a:ea typeface="+mn-ea"/>
          <a:cs typeface="Avenir Book"/>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venir Book"/>
          <a:ea typeface="+mn-ea"/>
          <a:cs typeface="Avenir Book"/>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1" Type="http://schemas.openxmlformats.org/officeDocument/2006/relationships/image" Target="../media/image48.gif"/><Relationship Id="rId12" Type="http://schemas.openxmlformats.org/officeDocument/2006/relationships/image" Target="../media/image49.png"/><Relationship Id="rId13" Type="http://schemas.openxmlformats.org/officeDocument/2006/relationships/image" Target="../media/image50.jpg"/><Relationship Id="rId14" Type="http://schemas.openxmlformats.org/officeDocument/2006/relationships/image" Target="../media/image51.png"/><Relationship Id="rId15" Type="http://schemas.openxmlformats.org/officeDocument/2006/relationships/image" Target="../media/image52.png"/><Relationship Id="rId16"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emf"/><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0" Type="http://schemas.openxmlformats.org/officeDocument/2006/relationships/image" Target="../media/image60.emf"/><Relationship Id="rId11" Type="http://schemas.openxmlformats.org/officeDocument/2006/relationships/image" Target="../media/image61.em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emf"/><Relationship Id="rId5" Type="http://schemas.openxmlformats.org/officeDocument/2006/relationships/image" Target="../media/image64.emf"/><Relationship Id="rId6" Type="http://schemas.openxmlformats.org/officeDocument/2006/relationships/image" Target="../media/image65.emf"/><Relationship Id="rId7" Type="http://schemas.openxmlformats.org/officeDocument/2006/relationships/image" Target="../media/image66.emf"/><Relationship Id="rId8" Type="http://schemas.openxmlformats.org/officeDocument/2006/relationships/image" Target="../media/image67.emf"/><Relationship Id="rId9" Type="http://schemas.openxmlformats.org/officeDocument/2006/relationships/image" Target="../media/image6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 Id="rId3" Type="http://schemas.openxmlformats.org/officeDocument/2006/relationships/image" Target="../media/image7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6.emf"/><Relationship Id="rId3"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8.jpeg"/><Relationship Id="rId3"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0.jp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1" Type="http://schemas.openxmlformats.org/officeDocument/2006/relationships/slideLayout" Target="../slideLayouts/slideLayout16.xml"/><Relationship Id="rId2"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0.xml"/><Relationship Id="rId4" Type="http://schemas.openxmlformats.org/officeDocument/2006/relationships/image" Target="../media/image109.png"/><Relationship Id="rId5" Type="http://schemas.openxmlformats.org/officeDocument/2006/relationships/oleObject" Target="../embeddings/oleObject7.bin"/><Relationship Id="rId6" Type="http://schemas.openxmlformats.org/officeDocument/2006/relationships/image" Target="../media/image108.emf"/><Relationship Id="rId7" Type="http://schemas.openxmlformats.org/officeDocument/2006/relationships/image" Target="../media/image110.png"/><Relationship Id="rId8" Type="http://schemas.openxmlformats.org/officeDocument/2006/relationships/image" Target="../media/image111.jpeg"/><Relationship Id="rId1" Type="http://schemas.openxmlformats.org/officeDocument/2006/relationships/vmlDrawing" Target="../drawings/vmlDrawing7.vml"/><Relationship Id="rId2" Type="http://schemas.openxmlformats.org/officeDocument/2006/relationships/tags" Target="../tags/tag7.xml"/></Relationships>
</file>

<file path=ppt/slides/_rels/slide33.xml.rels><?xml version="1.0" encoding="UTF-8" standalone="yes"?>
<Relationships xmlns="http://schemas.openxmlformats.org/package/2006/relationships"><Relationship Id="rId3" Type="http://schemas.openxmlformats.org/officeDocument/2006/relationships/image" Target="../media/image113.jpg"/><Relationship Id="rId4" Type="http://schemas.openxmlformats.org/officeDocument/2006/relationships/image" Target="../media/image114.jpg"/><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34.xml.rels><?xml version="1.0" encoding="UTF-8" standalone="yes"?>
<Relationships xmlns="http://schemas.openxmlformats.org/package/2006/relationships"><Relationship Id="rId3" Type="http://schemas.openxmlformats.org/officeDocument/2006/relationships/image" Target="../media/image115.emf"/><Relationship Id="rId4" Type="http://schemas.openxmlformats.org/officeDocument/2006/relationships/image" Target="../media/image116.emf"/><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2.png"/></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jpeg"/><Relationship Id="rId5" Type="http://schemas.openxmlformats.org/officeDocument/2006/relationships/image" Target="../media/image125.jpeg"/><Relationship Id="rId6" Type="http://schemas.openxmlformats.org/officeDocument/2006/relationships/image" Target="../media/image126.jpe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41.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tags" Target="../tags/tag14.xml"/><Relationship Id="rId8" Type="http://schemas.openxmlformats.org/officeDocument/2006/relationships/slideLayout" Target="../slideLayouts/slideLayout30.xml"/><Relationship Id="rId9" Type="http://schemas.openxmlformats.org/officeDocument/2006/relationships/notesSlide" Target="../notesSlides/notesSlide27.xml"/><Relationship Id="rId10" Type="http://schemas.openxmlformats.org/officeDocument/2006/relationships/image" Target="../media/image131.jpeg"/><Relationship Id="rId1" Type="http://schemas.openxmlformats.org/officeDocument/2006/relationships/tags" Target="../tags/tag8.xml"/><Relationship Id="rId2" Type="http://schemas.openxmlformats.org/officeDocument/2006/relationships/tags" Target="../tags/tag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jpe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4" Type="http://schemas.microsoft.com/office/2007/relationships/hdphoto" Target="../media/hdphoto1.wdp"/><Relationship Id="rId5" Type="http://schemas.openxmlformats.org/officeDocument/2006/relationships/image" Target="../media/image26.png"/><Relationship Id="rId6" Type="http://schemas.microsoft.com/office/2007/relationships/hdphoto" Target="../media/hdphoto2.wdp"/><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jp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C-_QTzKW0AEFtKd.jpg"/>
          <p:cNvPicPr>
            <a:picLocks noChangeAspect="1"/>
          </p:cNvPicPr>
          <p:nvPr/>
        </p:nvPicPr>
        <p:blipFill>
          <a:blip r:embed="rId3">
            <a:alphaModFix amt="90000"/>
            <a:extLst>
              <a:ext uri="{28A0092B-C50C-407E-A947-70E740481C1C}">
                <a14:useLocalDpi xmlns:a14="http://schemas.microsoft.com/office/drawing/2010/main" val="0"/>
              </a:ext>
            </a:extLst>
          </a:blip>
          <a:stretch>
            <a:fillRect/>
          </a:stretch>
        </p:blipFill>
        <p:spPr>
          <a:xfrm>
            <a:off x="-1676399" y="45319"/>
            <a:ext cx="12268199" cy="6888881"/>
          </a:xfrm>
          <a:prstGeom prst="rect">
            <a:avLst/>
          </a:prstGeom>
          <a:noFill/>
        </p:spPr>
      </p:pic>
      <p:sp>
        <p:nvSpPr>
          <p:cNvPr id="6" name="Text Placeholder 5"/>
          <p:cNvSpPr>
            <a:spLocks noGrp="1"/>
          </p:cNvSpPr>
          <p:nvPr>
            <p:ph type="body" sz="quarter" idx="15"/>
          </p:nvPr>
        </p:nvSpPr>
        <p:spPr>
          <a:xfrm>
            <a:off x="1676400" y="1524000"/>
            <a:ext cx="5562600" cy="1905000"/>
          </a:xfrm>
        </p:spPr>
        <p:txBody>
          <a:bodyPr/>
          <a:lstStyle/>
          <a:p>
            <a:pPr algn="ctr"/>
            <a:r>
              <a:rPr lang="en-US" sz="3600" dirty="0" smtClean="0">
                <a:solidFill>
                  <a:schemeClr val="tx1"/>
                </a:solidFill>
                <a:latin typeface="Arial Black"/>
                <a:cs typeface="Arial Black"/>
              </a:rPr>
              <a:t>From Big Data to Biological Insights Visually</a:t>
            </a:r>
          </a:p>
          <a:p>
            <a:pPr algn="ctr"/>
            <a:endParaRPr lang="en-US" sz="3600" dirty="0"/>
          </a:p>
        </p:txBody>
      </p:sp>
      <p:sp>
        <p:nvSpPr>
          <p:cNvPr id="4" name="TextBox 3"/>
          <p:cNvSpPr txBox="1"/>
          <p:nvPr/>
        </p:nvSpPr>
        <p:spPr>
          <a:xfrm>
            <a:off x="3352800" y="5650468"/>
            <a:ext cx="2262609" cy="369332"/>
          </a:xfrm>
          <a:prstGeom prst="rect">
            <a:avLst/>
          </a:prstGeom>
          <a:noFill/>
        </p:spPr>
        <p:txBody>
          <a:bodyPr wrap="none" rtlCol="0">
            <a:spAutoFit/>
          </a:bodyPr>
          <a:lstStyle/>
          <a:p>
            <a:r>
              <a:rPr lang="en-US" b="1" dirty="0" smtClean="0">
                <a:solidFill>
                  <a:schemeClr val="bg1"/>
                </a:solidFill>
              </a:rPr>
              <a:t>Data is the new oil.</a:t>
            </a:r>
            <a:endParaRPr lang="en-US" b="1" dirty="0">
              <a:solidFill>
                <a:schemeClr val="bg1"/>
              </a:solidFill>
            </a:endParaRPr>
          </a:p>
        </p:txBody>
      </p:sp>
    </p:spTree>
    <p:extLst>
      <p:ext uri="{BB962C8B-B14F-4D97-AF65-F5344CB8AC3E}">
        <p14:creationId xmlns:p14="http://schemas.microsoft.com/office/powerpoint/2010/main" val="8053560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1"/>
            <a:ext cx="8686800" cy="743707"/>
          </a:xfrm>
        </p:spPr>
        <p:txBody>
          <a:bodyPr>
            <a:normAutofit fontScale="90000"/>
          </a:bodyPr>
          <a:lstStyle/>
          <a:p>
            <a:r>
              <a:rPr lang="en-US" sz="2400" dirty="0" smtClean="0"/>
              <a:t>Expressions of Serpinc1 (</a:t>
            </a:r>
            <a:r>
              <a:rPr lang="en-US" sz="2400" dirty="0"/>
              <a:t>serpin family C member </a:t>
            </a:r>
            <a:r>
              <a:rPr lang="en-US" sz="2400" dirty="0" smtClean="0"/>
              <a:t>1) and its Isoforms</a:t>
            </a:r>
            <a:endParaRPr lang="en-US" sz="2400" dirty="0"/>
          </a:p>
        </p:txBody>
      </p:sp>
      <p:grpSp>
        <p:nvGrpSpPr>
          <p:cNvPr id="6" name="Group 5"/>
          <p:cNvGrpSpPr/>
          <p:nvPr/>
        </p:nvGrpSpPr>
        <p:grpSpPr>
          <a:xfrm>
            <a:off x="228600" y="990600"/>
            <a:ext cx="5486400" cy="4898079"/>
            <a:chOff x="838200" y="742950"/>
            <a:chExt cx="5486400" cy="3673559"/>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89071"/>
              <a:ext cx="5486400" cy="362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m_5829027809403911511Picture 1" descr="image00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8436" t="20071" r="15235" b="74382"/>
            <a:stretch/>
          </p:blipFill>
          <p:spPr bwMode="auto">
            <a:xfrm>
              <a:off x="4572000" y="742950"/>
              <a:ext cx="1299410" cy="220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a:xfrm>
            <a:off x="6019800" y="1701800"/>
            <a:ext cx="2819400" cy="3170099"/>
          </a:xfrm>
          <a:prstGeom prst="rect">
            <a:avLst/>
          </a:prstGeom>
          <a:solidFill>
            <a:schemeClr val="bg1">
              <a:lumMod val="95000"/>
            </a:schemeClr>
          </a:solidFill>
        </p:spPr>
        <p:txBody>
          <a:bodyPr wrap="square" rtlCol="0">
            <a:spAutoFit/>
          </a:bodyPr>
          <a:lstStyle/>
          <a:p>
            <a:pPr>
              <a:spcAft>
                <a:spcPts val="1200"/>
              </a:spcAft>
            </a:pPr>
            <a:r>
              <a:rPr lang="en-US" dirty="0">
                <a:solidFill>
                  <a:prstClr val="black"/>
                </a:solidFill>
              </a:rPr>
              <a:t>At </a:t>
            </a:r>
            <a:r>
              <a:rPr lang="en-US" dirty="0" smtClean="0">
                <a:solidFill>
                  <a:prstClr val="black"/>
                </a:solidFill>
              </a:rPr>
              <a:t>weeks 34 </a:t>
            </a:r>
            <a:r>
              <a:rPr lang="en-US" dirty="0">
                <a:solidFill>
                  <a:prstClr val="black"/>
                </a:solidFill>
              </a:rPr>
              <a:t>and </a:t>
            </a:r>
            <a:r>
              <a:rPr lang="en-US" dirty="0" smtClean="0">
                <a:solidFill>
                  <a:prstClr val="black"/>
                </a:solidFill>
              </a:rPr>
              <a:t>41, </a:t>
            </a:r>
            <a:r>
              <a:rPr lang="en-US" b="1" dirty="0">
                <a:solidFill>
                  <a:prstClr val="black"/>
                </a:solidFill>
              </a:rPr>
              <a:t>obese</a:t>
            </a:r>
            <a:r>
              <a:rPr lang="en-US" dirty="0">
                <a:solidFill>
                  <a:prstClr val="black"/>
                </a:solidFill>
              </a:rPr>
              <a:t> </a:t>
            </a:r>
            <a:r>
              <a:rPr lang="en-US" dirty="0" smtClean="0">
                <a:solidFill>
                  <a:prstClr val="black"/>
                </a:solidFill>
              </a:rPr>
              <a:t>vs lean animals:</a:t>
            </a:r>
          </a:p>
          <a:p>
            <a:pPr marL="285750" indent="-285750">
              <a:spcAft>
                <a:spcPts val="1200"/>
              </a:spcAft>
              <a:buFont typeface="Wingdings" panose="05000000000000000000" pitchFamily="2" charset="2"/>
              <a:buChar char="Ø"/>
            </a:pPr>
            <a:r>
              <a:rPr lang="en-US" b="1" dirty="0" smtClean="0">
                <a:solidFill>
                  <a:prstClr val="black"/>
                </a:solidFill>
              </a:rPr>
              <a:t>ENSRNOT00000003748</a:t>
            </a:r>
            <a:r>
              <a:rPr lang="en-US" dirty="0" smtClean="0">
                <a:solidFill>
                  <a:prstClr val="black"/>
                </a:solidFill>
              </a:rPr>
              <a:t>: higher in obese animals</a:t>
            </a:r>
            <a:endParaRPr lang="en-US" dirty="0">
              <a:solidFill>
                <a:prstClr val="black"/>
              </a:solidFill>
            </a:endParaRPr>
          </a:p>
          <a:p>
            <a:pPr marL="285750" indent="-285750">
              <a:spcAft>
                <a:spcPts val="1200"/>
              </a:spcAft>
              <a:buFont typeface="Wingdings" panose="05000000000000000000" pitchFamily="2" charset="2"/>
              <a:buChar char="Ø"/>
            </a:pPr>
            <a:r>
              <a:rPr lang="en-US" b="1" dirty="0" smtClean="0">
                <a:solidFill>
                  <a:prstClr val="black"/>
                </a:solidFill>
              </a:rPr>
              <a:t>ENSRNOT00000046512/ENSRNOT00000076043</a:t>
            </a:r>
            <a:r>
              <a:rPr lang="en-US" dirty="0" smtClean="0">
                <a:solidFill>
                  <a:prstClr val="black"/>
                </a:solidFill>
              </a:rPr>
              <a:t>: higher in lean animals</a:t>
            </a:r>
          </a:p>
        </p:txBody>
      </p:sp>
    </p:spTree>
    <p:extLst>
      <p:ext uri="{BB962C8B-B14F-4D97-AF65-F5344CB8AC3E}">
        <p14:creationId xmlns:p14="http://schemas.microsoft.com/office/powerpoint/2010/main" val="26856646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834445"/>
            <a:ext cx="5333999" cy="54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37160" y="-1"/>
            <a:ext cx="8686800" cy="743707"/>
          </a:xfrm>
        </p:spPr>
        <p:txBody>
          <a:bodyPr>
            <a:normAutofit fontScale="90000"/>
          </a:bodyPr>
          <a:lstStyle/>
          <a:p>
            <a:r>
              <a:rPr lang="en-US" sz="2800" dirty="0" smtClean="0"/>
              <a:t>Serpinc1 Has </a:t>
            </a:r>
            <a:r>
              <a:rPr lang="en-US" sz="2800" dirty="0"/>
              <a:t>I</a:t>
            </a:r>
            <a:r>
              <a:rPr lang="en-US" sz="2800" dirty="0" smtClean="0"/>
              <a:t>mpact </a:t>
            </a:r>
            <a:r>
              <a:rPr lang="en-US" sz="2800" dirty="0"/>
              <a:t>on </a:t>
            </a:r>
            <a:r>
              <a:rPr lang="en-US" sz="2800" dirty="0" smtClean="0"/>
              <a:t>Kidney </a:t>
            </a:r>
            <a:r>
              <a:rPr lang="en-US" sz="2800" dirty="0"/>
              <a:t>I</a:t>
            </a:r>
            <a:r>
              <a:rPr lang="en-US" sz="2800" dirty="0" smtClean="0"/>
              <a:t>nflammation </a:t>
            </a:r>
            <a:r>
              <a:rPr lang="en-US" sz="2800" dirty="0"/>
              <a:t>and </a:t>
            </a:r>
            <a:r>
              <a:rPr lang="en-US" sz="2800" dirty="0" smtClean="0"/>
              <a:t>Fibrosis</a:t>
            </a:r>
            <a:endParaRPr lang="en-US" sz="2800" dirty="0"/>
          </a:p>
        </p:txBody>
      </p:sp>
      <p:sp>
        <p:nvSpPr>
          <p:cNvPr id="3" name="TextBox 2"/>
          <p:cNvSpPr txBox="1"/>
          <p:nvPr/>
        </p:nvSpPr>
        <p:spPr>
          <a:xfrm>
            <a:off x="457201" y="5562601"/>
            <a:ext cx="4307305" cy="461665"/>
          </a:xfrm>
          <a:prstGeom prst="rect">
            <a:avLst/>
          </a:prstGeom>
          <a:noFill/>
          <a:ln>
            <a:solidFill>
              <a:schemeClr val="bg2">
                <a:lumMod val="40000"/>
                <a:lumOff val="60000"/>
              </a:schemeClr>
            </a:solidFill>
          </a:ln>
        </p:spPr>
        <p:txBody>
          <a:bodyPr wrap="square" rtlCol="0">
            <a:spAutoFit/>
          </a:bodyPr>
          <a:lstStyle/>
          <a:p>
            <a:r>
              <a:rPr lang="en-US" sz="1200" i="1" dirty="0">
                <a:solidFill>
                  <a:prstClr val="black"/>
                </a:solidFill>
              </a:rPr>
              <a:t>Lu, Z., Wang, F. &amp; Liang, M. SerpinC1/</a:t>
            </a:r>
            <a:r>
              <a:rPr lang="en-US" sz="1200" i="1" dirty="0" err="1">
                <a:solidFill>
                  <a:prstClr val="black"/>
                </a:solidFill>
              </a:rPr>
              <a:t>Antithrombin</a:t>
            </a:r>
            <a:r>
              <a:rPr lang="en-US" sz="1200" i="1" dirty="0">
                <a:solidFill>
                  <a:prstClr val="black"/>
                </a:solidFill>
              </a:rPr>
              <a:t> III in kidney-related diseases. </a:t>
            </a:r>
            <a:r>
              <a:rPr lang="en-US" sz="1200" i="1" dirty="0" err="1">
                <a:solidFill>
                  <a:prstClr val="black"/>
                </a:solidFill>
              </a:rPr>
              <a:t>Clin</a:t>
            </a:r>
            <a:r>
              <a:rPr lang="en-US" sz="1200" i="1" dirty="0">
                <a:solidFill>
                  <a:prstClr val="black"/>
                </a:solidFill>
              </a:rPr>
              <a:t> </a:t>
            </a:r>
            <a:r>
              <a:rPr lang="en-US" sz="1200" i="1" dirty="0" err="1" smtClean="0">
                <a:solidFill>
                  <a:prstClr val="black"/>
                </a:solidFill>
              </a:rPr>
              <a:t>Sci</a:t>
            </a:r>
            <a:r>
              <a:rPr lang="en-US" sz="1200" i="1" dirty="0">
                <a:solidFill>
                  <a:prstClr val="black"/>
                </a:solidFill>
              </a:rPr>
              <a:t>,</a:t>
            </a:r>
            <a:r>
              <a:rPr lang="en-US" sz="1200" i="1" dirty="0" smtClean="0">
                <a:solidFill>
                  <a:prstClr val="black"/>
                </a:solidFill>
              </a:rPr>
              <a:t> </a:t>
            </a:r>
            <a:r>
              <a:rPr lang="en-US" sz="1200" i="1" dirty="0">
                <a:solidFill>
                  <a:prstClr val="black"/>
                </a:solidFill>
              </a:rPr>
              <a:t>131, </a:t>
            </a:r>
            <a:r>
              <a:rPr lang="en-US" sz="1200" i="1" dirty="0" smtClean="0">
                <a:solidFill>
                  <a:prstClr val="black"/>
                </a:solidFill>
              </a:rPr>
              <a:t>823-831 </a:t>
            </a:r>
            <a:r>
              <a:rPr lang="en-US" sz="1200" i="1" dirty="0">
                <a:solidFill>
                  <a:prstClr val="black"/>
                </a:solidFill>
              </a:rPr>
              <a:t>(2017)</a:t>
            </a:r>
          </a:p>
        </p:txBody>
      </p:sp>
      <p:sp>
        <p:nvSpPr>
          <p:cNvPr id="5" name="TextBox 4"/>
          <p:cNvSpPr txBox="1"/>
          <p:nvPr/>
        </p:nvSpPr>
        <p:spPr>
          <a:xfrm>
            <a:off x="304800" y="1092201"/>
            <a:ext cx="4038600" cy="355481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400" b="1" dirty="0" err="1">
                <a:solidFill>
                  <a:prstClr val="black"/>
                </a:solidFill>
              </a:rPr>
              <a:t>Antithrombin</a:t>
            </a:r>
            <a:r>
              <a:rPr lang="en-US" sz="2400" b="1" dirty="0">
                <a:solidFill>
                  <a:prstClr val="black"/>
                </a:solidFill>
              </a:rPr>
              <a:t> III</a:t>
            </a:r>
            <a:r>
              <a:rPr lang="en-US" sz="2400" dirty="0">
                <a:solidFill>
                  <a:prstClr val="black"/>
                </a:solidFill>
              </a:rPr>
              <a:t>, encoded by the gene </a:t>
            </a:r>
            <a:r>
              <a:rPr lang="en-US" sz="2400" i="1" dirty="0">
                <a:solidFill>
                  <a:prstClr val="black"/>
                </a:solidFill>
              </a:rPr>
              <a:t>SerpinC1</a:t>
            </a:r>
            <a:r>
              <a:rPr lang="en-US" sz="2400" dirty="0">
                <a:solidFill>
                  <a:prstClr val="black"/>
                </a:solidFill>
              </a:rPr>
              <a:t>, </a:t>
            </a:r>
            <a:r>
              <a:rPr lang="en-US" sz="2400" dirty="0" smtClean="0">
                <a:solidFill>
                  <a:prstClr val="black"/>
                </a:solidFill>
              </a:rPr>
              <a:t>and </a:t>
            </a:r>
            <a:r>
              <a:rPr lang="en-US" sz="2400" b="1" dirty="0" smtClean="0">
                <a:solidFill>
                  <a:prstClr val="black"/>
                </a:solidFill>
              </a:rPr>
              <a:t>ATIII</a:t>
            </a:r>
            <a:r>
              <a:rPr lang="en-US" sz="2400" dirty="0" smtClean="0">
                <a:solidFill>
                  <a:prstClr val="black"/>
                </a:solidFill>
              </a:rPr>
              <a:t> </a:t>
            </a:r>
            <a:r>
              <a:rPr lang="en-US" sz="2400" dirty="0">
                <a:solidFill>
                  <a:prstClr val="black"/>
                </a:solidFill>
              </a:rPr>
              <a:t>deficiency is associated with </a:t>
            </a:r>
            <a:r>
              <a:rPr lang="en-US" sz="2800" b="1" dirty="0">
                <a:solidFill>
                  <a:srgbClr val="FF0000"/>
                </a:solidFill>
              </a:rPr>
              <a:t>kidney injury </a:t>
            </a:r>
            <a:endParaRPr lang="en-US" sz="2400" b="1" dirty="0">
              <a:solidFill>
                <a:srgbClr val="FF0000"/>
              </a:solidFill>
            </a:endParaRPr>
          </a:p>
          <a:p>
            <a:pPr marL="285750" indent="-285750">
              <a:spcBef>
                <a:spcPts val="600"/>
              </a:spcBef>
              <a:buFont typeface="Arial" panose="020B0604020202020204" pitchFamily="34" charset="0"/>
              <a:buChar char="•"/>
            </a:pPr>
            <a:r>
              <a:rPr lang="en-US" sz="2400" dirty="0">
                <a:solidFill>
                  <a:prstClr val="black"/>
                </a:solidFill>
              </a:rPr>
              <a:t>Isoform usage change of Serpinc1 can have an impact on kidney inflammation and </a:t>
            </a:r>
            <a:r>
              <a:rPr lang="en-US" sz="2400" dirty="0" smtClean="0">
                <a:solidFill>
                  <a:prstClr val="black"/>
                </a:solidFill>
              </a:rPr>
              <a:t>fibrosis</a:t>
            </a:r>
            <a:endParaRPr lang="en-US" sz="2400" dirty="0">
              <a:solidFill>
                <a:prstClr val="black"/>
              </a:solidFill>
            </a:endParaRPr>
          </a:p>
        </p:txBody>
      </p:sp>
    </p:spTree>
    <p:extLst>
      <p:ext uri="{BB962C8B-B14F-4D97-AF65-F5344CB8AC3E}">
        <p14:creationId xmlns:p14="http://schemas.microsoft.com/office/powerpoint/2010/main" val="6423577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1"/>
            <a:ext cx="8686800" cy="743707"/>
          </a:xfrm>
        </p:spPr>
        <p:txBody>
          <a:bodyPr>
            <a:noAutofit/>
          </a:bodyPr>
          <a:lstStyle/>
          <a:p>
            <a:r>
              <a:rPr lang="en-US" dirty="0" smtClean="0"/>
              <a:t>Differential Splicing Versus </a:t>
            </a:r>
            <a:r>
              <a:rPr lang="en-US" dirty="0"/>
              <a:t>E</a:t>
            </a:r>
            <a:r>
              <a:rPr lang="en-US" dirty="0" smtClean="0"/>
              <a:t>xpression: Different </a:t>
            </a:r>
            <a:r>
              <a:rPr lang="en-US" dirty="0"/>
              <a:t>P</a:t>
            </a:r>
            <a:r>
              <a:rPr lang="en-US" dirty="0" smtClean="0"/>
              <a:t>athways </a:t>
            </a:r>
            <a:r>
              <a:rPr lang="en-US" dirty="0"/>
              <a:t>E</a:t>
            </a:r>
            <a:r>
              <a:rPr lang="en-US" dirty="0" smtClean="0"/>
              <a:t>nriched</a:t>
            </a:r>
            <a:endParaRPr lang="en-US" dirty="0"/>
          </a:p>
        </p:txBody>
      </p:sp>
      <p:sp>
        <p:nvSpPr>
          <p:cNvPr id="11" name="TextBox 10"/>
          <p:cNvSpPr txBox="1"/>
          <p:nvPr/>
        </p:nvSpPr>
        <p:spPr>
          <a:xfrm>
            <a:off x="1219200" y="1143000"/>
            <a:ext cx="2362200"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1400" dirty="0" smtClean="0"/>
              <a:t>Differential splicing (DS)</a:t>
            </a:r>
            <a:endParaRPr lang="en-US" sz="1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538771"/>
            <a:ext cx="8839200" cy="3860800"/>
          </a:xfrm>
          <a:prstGeom prst="rect">
            <a:avLst/>
          </a:prstGeom>
        </p:spPr>
      </p:pic>
      <p:sp>
        <p:nvSpPr>
          <p:cNvPr id="8" name="TextBox 7"/>
          <p:cNvSpPr txBox="1"/>
          <p:nvPr/>
        </p:nvSpPr>
        <p:spPr>
          <a:xfrm>
            <a:off x="609600" y="5728572"/>
            <a:ext cx="7924800" cy="523220"/>
          </a:xfrm>
          <a:prstGeom prst="rect">
            <a:avLst/>
          </a:prstGeom>
          <a:noFill/>
        </p:spPr>
        <p:txBody>
          <a:bodyPr wrap="square" rtlCol="0">
            <a:spAutoFit/>
          </a:bodyPr>
          <a:lstStyle/>
          <a:p>
            <a:r>
              <a:rPr lang="en-US" sz="1400" dirty="0"/>
              <a:t>T</a:t>
            </a:r>
            <a:r>
              <a:rPr lang="en-US" sz="1400" dirty="0" smtClean="0"/>
              <a:t>op </a:t>
            </a:r>
            <a:r>
              <a:rPr lang="en-US" sz="1400" dirty="0"/>
              <a:t>20 canonical pathways were selected according to the smallest P value reported by IPA across all time points, and colored by their corresponding –log10(P value). </a:t>
            </a:r>
          </a:p>
        </p:txBody>
      </p:sp>
      <p:sp>
        <p:nvSpPr>
          <p:cNvPr id="5" name="TextBox 4"/>
          <p:cNvSpPr txBox="1"/>
          <p:nvPr/>
        </p:nvSpPr>
        <p:spPr>
          <a:xfrm>
            <a:off x="5715000" y="1143000"/>
            <a:ext cx="2514600" cy="30777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smtClean="0"/>
              <a:t>Differential Expression (DE)</a:t>
            </a:r>
            <a:endParaRPr lang="en-US" sz="1400" dirty="0"/>
          </a:p>
        </p:txBody>
      </p:sp>
    </p:spTree>
    <p:extLst>
      <p:ext uri="{BB962C8B-B14F-4D97-AF65-F5344CB8AC3E}">
        <p14:creationId xmlns:p14="http://schemas.microsoft.com/office/powerpoint/2010/main" val="211607689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486400" y="5638800"/>
            <a:ext cx="36576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Prot</a:t>
            </a:r>
            <a:endParaRPr lang="en-US" dirty="0"/>
          </a:p>
        </p:txBody>
      </p:sp>
      <p:graphicFrame>
        <p:nvGraphicFramePr>
          <p:cNvPr id="4" name="Diagram 3"/>
          <p:cNvGraphicFramePr/>
          <p:nvPr>
            <p:extLst>
              <p:ext uri="{D42A27DB-BD31-4B8C-83A1-F6EECF244321}">
                <p14:modId xmlns:p14="http://schemas.microsoft.com/office/powerpoint/2010/main" val="1408326667"/>
              </p:ext>
            </p:extLst>
          </p:nvPr>
        </p:nvGraphicFramePr>
        <p:xfrm>
          <a:off x="-228600" y="1219200"/>
          <a:ext cx="8574667" cy="5000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panurgy-icon-storage-blue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2805" y="1470615"/>
            <a:ext cx="1155700" cy="1089660"/>
          </a:xfrm>
          <a:prstGeom prst="rect">
            <a:avLst/>
          </a:prstGeom>
        </p:spPr>
      </p:pic>
      <p:pic>
        <p:nvPicPr>
          <p:cNvPr id="10" name="Picture 9" descr="watercolor-cloud-3-1024x8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0" y="3276600"/>
            <a:ext cx="1257235" cy="1016593"/>
          </a:xfrm>
          <a:prstGeom prst="rect">
            <a:avLst/>
          </a:prstGeom>
        </p:spPr>
      </p:pic>
      <p:sp>
        <p:nvSpPr>
          <p:cNvPr id="13" name="Title 1"/>
          <p:cNvSpPr txBox="1">
            <a:spLocks/>
          </p:cNvSpPr>
          <p:nvPr/>
        </p:nvSpPr>
        <p:spPr>
          <a:xfrm>
            <a:off x="137160" y="112485"/>
            <a:ext cx="8686800" cy="609600"/>
          </a:xfrm>
          <a:prstGeom prst="rect">
            <a:avLst/>
          </a:prstGeom>
        </p:spPr>
        <p:txBody>
          <a:bodyPr>
            <a:noAutofit/>
          </a:bodyPr>
          <a:lstStyle>
            <a:lvl1pPr algn="l" defTabSz="914400" rtl="0" eaLnBrk="1" latinLnBrk="0" hangingPunct="1">
              <a:spcBef>
                <a:spcPct val="0"/>
              </a:spcBef>
              <a:buNone/>
              <a:defRPr sz="2400" b="1" kern="1200">
                <a:solidFill>
                  <a:schemeClr val="bg1"/>
                </a:solidFill>
                <a:latin typeface="+mj-lt"/>
                <a:ea typeface="+mj-ea"/>
                <a:cs typeface="+mj-cs"/>
              </a:defRPr>
            </a:lvl1pPr>
          </a:lstStyle>
          <a:p>
            <a:r>
              <a:rPr lang="en-US" dirty="0" smtClean="0">
                <a:latin typeface="Arial" charset="0"/>
              </a:rPr>
              <a:t>Understanding Diseases from Genetics in Big Scale</a:t>
            </a:r>
            <a:endParaRPr lang="en-US" dirty="0">
              <a:latin typeface="Arial" charset="0"/>
            </a:endParaRPr>
          </a:p>
        </p:txBody>
      </p:sp>
      <p:grpSp>
        <p:nvGrpSpPr>
          <p:cNvPr id="5" name="Group 4"/>
          <p:cNvGrpSpPr/>
          <p:nvPr/>
        </p:nvGrpSpPr>
        <p:grpSpPr>
          <a:xfrm>
            <a:off x="5181600" y="4648200"/>
            <a:ext cx="2971800" cy="2209800"/>
            <a:chOff x="5181600" y="4648200"/>
            <a:chExt cx="2799417" cy="2104161"/>
          </a:xfrm>
        </p:grpSpPr>
        <p:pic>
          <p:nvPicPr>
            <p:cNvPr id="11" name="Picture 10" descr="Screen Shot 2017-12-12 at 8.34.19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81600" y="4648200"/>
              <a:ext cx="2799417" cy="2104161"/>
            </a:xfrm>
            <a:prstGeom prst="ellipse">
              <a:avLst/>
            </a:prstGeom>
            <a:ln>
              <a:noFill/>
            </a:ln>
            <a:effectLst>
              <a:softEdge rad="112500"/>
            </a:effectLst>
          </p:spPr>
        </p:pic>
        <p:sp>
          <p:nvSpPr>
            <p:cNvPr id="16" name="Rectangle 15"/>
            <p:cNvSpPr/>
            <p:nvPr/>
          </p:nvSpPr>
          <p:spPr>
            <a:xfrm>
              <a:off x="5638800" y="5600475"/>
              <a:ext cx="1997362" cy="461665"/>
            </a:xfrm>
            <a:prstGeom prst="rect">
              <a:avLst/>
            </a:prstGeom>
            <a:noFill/>
          </p:spPr>
          <p:txBody>
            <a:bodyPr wrap="none" lIns="91440" tIns="45720" rIns="91440" bIns="45720">
              <a:spAutoFit/>
            </a:bodyPr>
            <a:lstStyle/>
            <a:p>
              <a:pPr algn="ctr"/>
              <a:r>
                <a:rPr lang="en-US" sz="2400" b="1" cap="none" spc="0" dirty="0" smtClean="0">
                  <a:ln w="12700">
                    <a:solidFill>
                      <a:schemeClr val="tx2">
                        <a:satMod val="155000"/>
                      </a:schemeClr>
                    </a:solidFill>
                    <a:prstDash val="solid"/>
                  </a:ln>
                  <a:solidFill>
                    <a:srgbClr val="F6971F"/>
                  </a:solidFill>
                  <a:effectLst>
                    <a:outerShdw blurRad="60007" dist="200025" dir="15000000" sy="30000" kx="-1800000" algn="bl" rotWithShape="0">
                      <a:prstClr val="black">
                        <a:alpha val="32000"/>
                      </a:prstClr>
                    </a:outerShdw>
                  </a:effectLst>
                </a:rPr>
                <a:t>ProteinPaint</a:t>
              </a:r>
              <a:endParaRPr lang="en-US" sz="2400" b="1" cap="none" spc="0" dirty="0">
                <a:ln w="12700">
                  <a:solidFill>
                    <a:schemeClr val="tx2">
                      <a:satMod val="155000"/>
                    </a:schemeClr>
                  </a:solidFill>
                  <a:prstDash val="solid"/>
                </a:ln>
                <a:solidFill>
                  <a:srgbClr val="F6971F"/>
                </a:solidFill>
                <a:effectLst>
                  <a:outerShdw blurRad="60007" dist="200025" dir="15000000" sy="30000" kx="-1800000" algn="bl" rotWithShape="0">
                    <a:prstClr val="black">
                      <a:alpha val="32000"/>
                    </a:prstClr>
                  </a:outerShdw>
                </a:effectLst>
              </a:endParaRPr>
            </a:p>
          </p:txBody>
        </p:sp>
      </p:grpSp>
      <p:sp>
        <p:nvSpPr>
          <p:cNvPr id="17" name="TextBox 16"/>
          <p:cNvSpPr txBox="1"/>
          <p:nvPr/>
        </p:nvSpPr>
        <p:spPr>
          <a:xfrm>
            <a:off x="7620000" y="5410200"/>
            <a:ext cx="184666" cy="369332"/>
          </a:xfrm>
          <a:prstGeom prst="rect">
            <a:avLst/>
          </a:prstGeom>
          <a:noFill/>
        </p:spPr>
        <p:txBody>
          <a:bodyPr wrap="none" rtlCol="0">
            <a:spAutoFit/>
          </a:bodyPr>
          <a:lstStyle/>
          <a:p>
            <a:endParaRPr lang="en-US" dirty="0"/>
          </a:p>
        </p:txBody>
      </p:sp>
      <p:pic>
        <p:nvPicPr>
          <p:cNvPr id="18" name="Picture 17" descr="210755_2_En_4_Fig3_HTML.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95997" y="5057793"/>
            <a:ext cx="998162" cy="990600"/>
          </a:xfrm>
          <a:prstGeom prst="rect">
            <a:avLst/>
          </a:prstGeom>
        </p:spPr>
      </p:pic>
      <p:pic>
        <p:nvPicPr>
          <p:cNvPr id="3" name="Picture 2" descr="Screen Shot 2018-05-02 at 12.43.45 PM.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8528" y="881995"/>
            <a:ext cx="2971800" cy="1268647"/>
          </a:xfrm>
          <a:prstGeom prst="rect">
            <a:avLst/>
          </a:prstGeom>
          <a:effectLst>
            <a:outerShdw blurRad="50800" dist="38100" dir="2700000" algn="tl" rotWithShape="0">
              <a:srgbClr val="000000">
                <a:alpha val="43000"/>
              </a:srgbClr>
            </a:outerShdw>
          </a:effectLst>
        </p:spPr>
      </p:pic>
      <p:sp>
        <p:nvSpPr>
          <p:cNvPr id="15" name="TextBox 14"/>
          <p:cNvSpPr txBox="1"/>
          <p:nvPr/>
        </p:nvSpPr>
        <p:spPr>
          <a:xfrm>
            <a:off x="5334000" y="3124200"/>
            <a:ext cx="3581400" cy="1169551"/>
          </a:xfrm>
          <a:prstGeom prst="rect">
            <a:avLst/>
          </a:prstGeom>
          <a:solidFill>
            <a:schemeClr val="bg1"/>
          </a:solidFill>
          <a:ln>
            <a:solidFill>
              <a:schemeClr val="bg2">
                <a:lumMod val="60000"/>
                <a:lumOff val="40000"/>
              </a:schemeClr>
            </a:solidFill>
          </a:ln>
          <a:effectLst>
            <a:outerShdw blurRad="50800" dist="38100" dir="2700000" algn="tl" rotWithShape="0">
              <a:srgbClr val="000000">
                <a:alpha val="43000"/>
              </a:srgbClr>
            </a:outerShdw>
          </a:effectLst>
        </p:spPr>
        <p:txBody>
          <a:bodyPr wrap="square" rtlCol="0">
            <a:spAutoFit/>
          </a:bodyPr>
          <a:lstStyle/>
          <a:p>
            <a:pPr marL="137160" indent="-137160">
              <a:buFont typeface="Arial"/>
              <a:buChar char="•"/>
            </a:pPr>
            <a:r>
              <a:rPr lang="en-US" sz="1400" dirty="0" smtClean="0"/>
              <a:t>Does people take any other medicines, such as anti-inflammation have delayed Alzheimer's?</a:t>
            </a:r>
          </a:p>
          <a:p>
            <a:pPr marL="137160" indent="-137160">
              <a:buFont typeface="Arial"/>
              <a:buChar char="•"/>
            </a:pPr>
            <a:r>
              <a:rPr lang="en-US" sz="1400" dirty="0" smtClean="0"/>
              <a:t>Are any loss of function mutations protective from any diseases?</a:t>
            </a:r>
            <a:endParaRPr lang="en-US" sz="1400" dirty="0"/>
          </a:p>
        </p:txBody>
      </p:sp>
      <p:sp>
        <p:nvSpPr>
          <p:cNvPr id="7" name="TextBox 6"/>
          <p:cNvSpPr txBox="1"/>
          <p:nvPr/>
        </p:nvSpPr>
        <p:spPr>
          <a:xfrm>
            <a:off x="1600200" y="2514600"/>
            <a:ext cx="684803" cy="338554"/>
          </a:xfrm>
          <a:prstGeom prst="rect">
            <a:avLst/>
          </a:prstGeom>
          <a:noFill/>
        </p:spPr>
        <p:txBody>
          <a:bodyPr wrap="none" rtlCol="0">
            <a:spAutoFit/>
          </a:bodyPr>
          <a:lstStyle/>
          <a:p>
            <a:r>
              <a:rPr lang="en-US" sz="1600" b="1" dirty="0" smtClean="0">
                <a:solidFill>
                  <a:srgbClr val="59909D"/>
                </a:solidFill>
              </a:rPr>
              <a:t>500K</a:t>
            </a:r>
            <a:endParaRPr lang="en-US" sz="1600" b="1" dirty="0">
              <a:solidFill>
                <a:srgbClr val="59909D"/>
              </a:solidFill>
            </a:endParaRPr>
          </a:p>
        </p:txBody>
      </p:sp>
      <p:pic>
        <p:nvPicPr>
          <p:cNvPr id="8" name="Picture 7" descr="nih-companyupdate-1525264534163.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8600" y="5334000"/>
            <a:ext cx="1905000" cy="1428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1066800" y="6096000"/>
            <a:ext cx="1107996" cy="369332"/>
          </a:xfrm>
          <a:prstGeom prst="rect">
            <a:avLst/>
          </a:prstGeom>
          <a:noFill/>
        </p:spPr>
        <p:txBody>
          <a:bodyPr wrap="none" rtlCol="0">
            <a:spAutoFit/>
          </a:bodyPr>
          <a:lstStyle/>
          <a:p>
            <a:r>
              <a:rPr lang="en-US" b="1" dirty="0" smtClean="0">
                <a:solidFill>
                  <a:schemeClr val="bg1"/>
                </a:solidFill>
              </a:rPr>
              <a:t>1 Million</a:t>
            </a:r>
            <a:endParaRPr lang="en-US" b="1" dirty="0">
              <a:solidFill>
                <a:schemeClr val="bg1"/>
              </a:solidFill>
            </a:endParaRPr>
          </a:p>
        </p:txBody>
      </p:sp>
      <p:pic>
        <p:nvPicPr>
          <p:cNvPr id="14" name="Picture 13" descr="partne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38800" y="762000"/>
            <a:ext cx="2097024" cy="2097024"/>
          </a:xfrm>
          <a:prstGeom prst="rect">
            <a:avLst/>
          </a:prstGeom>
        </p:spPr>
      </p:pic>
      <p:pic>
        <p:nvPicPr>
          <p:cNvPr id="19" name="Picture 18" descr="Screen Shot 2018-05-17 at 12.00.52 A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200000">
            <a:off x="5638667" y="1668928"/>
            <a:ext cx="609450" cy="212824"/>
          </a:xfrm>
          <a:prstGeom prst="rect">
            <a:avLst/>
          </a:prstGeom>
          <a:solidFill>
            <a:schemeClr val="bg1"/>
          </a:solidFill>
        </p:spPr>
      </p:pic>
      <p:pic>
        <p:nvPicPr>
          <p:cNvPr id="20" name="Picture 19" descr="Screen Shot 2018-05-17 at 12.05.56 A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7194204" y="1759221"/>
            <a:ext cx="539635" cy="130032"/>
          </a:xfrm>
          <a:prstGeom prst="rect">
            <a:avLst/>
          </a:prstGeom>
          <a:solidFill>
            <a:schemeClr val="bg1"/>
          </a:solidFill>
        </p:spPr>
      </p:pic>
      <p:sp>
        <p:nvSpPr>
          <p:cNvPr id="22" name="TextBox 21"/>
          <p:cNvSpPr txBox="1"/>
          <p:nvPr/>
        </p:nvSpPr>
        <p:spPr>
          <a:xfrm>
            <a:off x="6118815" y="929910"/>
            <a:ext cx="1117576" cy="369332"/>
          </a:xfrm>
          <a:prstGeom prst="rect">
            <a:avLst/>
          </a:prstGeom>
          <a:noFill/>
        </p:spPr>
        <p:txBody>
          <a:bodyPr wrap="none" rtlCol="0">
            <a:spAutoFit/>
          </a:bodyPr>
          <a:lstStyle/>
          <a:p>
            <a:r>
              <a:rPr lang="en-US" b="1" dirty="0" smtClean="0">
                <a:solidFill>
                  <a:schemeClr val="bg1"/>
                </a:solidFill>
              </a:rPr>
              <a:t>10 Years</a:t>
            </a:r>
            <a:endParaRPr lang="en-US" b="1" dirty="0">
              <a:solidFill>
                <a:schemeClr val="bg1"/>
              </a:solidFill>
            </a:endParaRPr>
          </a:p>
        </p:txBody>
      </p:sp>
      <p:sp>
        <p:nvSpPr>
          <p:cNvPr id="23" name="TextBox 22"/>
          <p:cNvSpPr txBox="1"/>
          <p:nvPr/>
        </p:nvSpPr>
        <p:spPr>
          <a:xfrm>
            <a:off x="6349043" y="2438250"/>
            <a:ext cx="608122" cy="369332"/>
          </a:xfrm>
          <a:prstGeom prst="rect">
            <a:avLst/>
          </a:prstGeom>
          <a:noFill/>
        </p:spPr>
        <p:txBody>
          <a:bodyPr wrap="none" rtlCol="0">
            <a:spAutoFit/>
          </a:bodyPr>
          <a:lstStyle/>
          <a:p>
            <a:r>
              <a:rPr lang="en-US" b="1" dirty="0" smtClean="0">
                <a:solidFill>
                  <a:schemeClr val="bg1"/>
                </a:solidFill>
              </a:rPr>
              <a:t>$1B</a:t>
            </a:r>
            <a:endParaRPr lang="en-US" b="1" dirty="0">
              <a:solidFill>
                <a:schemeClr val="bg1"/>
              </a:solidFill>
            </a:endParaRPr>
          </a:p>
        </p:txBody>
      </p:sp>
    </p:spTree>
    <p:extLst>
      <p:ext uri="{BB962C8B-B14F-4D97-AF65-F5344CB8AC3E}">
        <p14:creationId xmlns:p14="http://schemas.microsoft.com/office/powerpoint/2010/main" val="2695862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00600" y="6108700"/>
            <a:ext cx="3810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4" name="Flowchart: Process 13"/>
          <p:cNvSpPr/>
          <p:nvPr/>
        </p:nvSpPr>
        <p:spPr>
          <a:xfrm>
            <a:off x="0" y="899989"/>
            <a:ext cx="9144000" cy="769661"/>
          </a:xfrm>
          <a:prstGeom prst="flowChartProcess">
            <a:avLst/>
          </a:prstGeom>
          <a:solidFill>
            <a:srgbClr val="4E7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Rectangle 4"/>
          <p:cNvSpPr/>
          <p:nvPr/>
        </p:nvSpPr>
        <p:spPr>
          <a:xfrm>
            <a:off x="0" y="6112577"/>
            <a:ext cx="4953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 name="TextBox 5"/>
          <p:cNvSpPr txBox="1"/>
          <p:nvPr/>
        </p:nvSpPr>
        <p:spPr>
          <a:xfrm>
            <a:off x="2514601" y="914400"/>
            <a:ext cx="2353377" cy="276999"/>
          </a:xfrm>
          <a:prstGeom prst="rect">
            <a:avLst/>
          </a:prstGeom>
          <a:noFill/>
        </p:spPr>
        <p:txBody>
          <a:bodyPr wrap="square" lIns="0" tIns="45720" rIns="0" bIns="45720" rtlCol="0">
            <a:spAutoFit/>
          </a:bodyPr>
          <a:lstStyle/>
          <a:p>
            <a:r>
              <a:rPr lang="en-US" sz="1200" b="1" dirty="0" smtClean="0">
                <a:solidFill>
                  <a:prstClr val="white"/>
                </a:solidFill>
                <a:latin typeface="Arial" panose="020B0604020202020204" pitchFamily="34" charset="0"/>
                <a:cs typeface="Arial" panose="020B0604020202020204" pitchFamily="34" charset="0"/>
              </a:rPr>
              <a:t>Objective</a:t>
            </a:r>
            <a:endParaRPr lang="en-US" sz="1000" i="1" dirty="0" smtClean="0">
              <a:solidFill>
                <a:prstClr val="white"/>
              </a:solidFill>
              <a:latin typeface="Arial" panose="020B0604020202020204" pitchFamily="34" charset="0"/>
              <a:cs typeface="Arial" panose="020B0604020202020204" pitchFamily="34" charset="0"/>
            </a:endParaRPr>
          </a:p>
        </p:txBody>
      </p:sp>
      <p:sp>
        <p:nvSpPr>
          <p:cNvPr id="8" name="Pentagon 7"/>
          <p:cNvSpPr/>
          <p:nvPr/>
        </p:nvSpPr>
        <p:spPr>
          <a:xfrm>
            <a:off x="2502668" y="1905000"/>
            <a:ext cx="1357718" cy="72222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100" dirty="0" smtClean="0">
                <a:solidFill>
                  <a:prstClr val="white"/>
                </a:solidFill>
                <a:latin typeface="Calibri"/>
              </a:rPr>
              <a:t>Drug </a:t>
            </a:r>
            <a:br>
              <a:rPr lang="en-US" sz="1100" dirty="0" smtClean="0">
                <a:solidFill>
                  <a:prstClr val="white"/>
                </a:solidFill>
                <a:latin typeface="Calibri"/>
              </a:rPr>
            </a:br>
            <a:r>
              <a:rPr lang="en-US" sz="1100" dirty="0" smtClean="0">
                <a:solidFill>
                  <a:prstClr val="white"/>
                </a:solidFill>
                <a:latin typeface="Calibri"/>
              </a:rPr>
              <a:t>discovery</a:t>
            </a:r>
            <a:endParaRPr lang="en-US" sz="1100" dirty="0">
              <a:solidFill>
                <a:prstClr val="white"/>
              </a:solidFill>
              <a:latin typeface="Calibri"/>
            </a:endParaRPr>
          </a:p>
        </p:txBody>
      </p:sp>
      <p:sp>
        <p:nvSpPr>
          <p:cNvPr id="9" name="Chevron 8"/>
          <p:cNvSpPr/>
          <p:nvPr/>
        </p:nvSpPr>
        <p:spPr>
          <a:xfrm>
            <a:off x="3328376" y="1907700"/>
            <a:ext cx="1404413" cy="7168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smtClean="0">
                <a:solidFill>
                  <a:prstClr val="white"/>
                </a:solidFill>
                <a:latin typeface="Calibri"/>
              </a:rPr>
              <a:t>Pre-</a:t>
            </a:r>
            <a:br>
              <a:rPr lang="en-US" sz="1100" dirty="0" smtClean="0">
                <a:solidFill>
                  <a:prstClr val="white"/>
                </a:solidFill>
                <a:latin typeface="Calibri"/>
              </a:rPr>
            </a:br>
            <a:r>
              <a:rPr lang="en-US" sz="1100" dirty="0" smtClean="0">
                <a:solidFill>
                  <a:prstClr val="white"/>
                </a:solidFill>
                <a:latin typeface="Calibri"/>
              </a:rPr>
              <a:t>clinical</a:t>
            </a:r>
            <a:endParaRPr lang="en-US" sz="1100" dirty="0">
              <a:solidFill>
                <a:prstClr val="white"/>
              </a:solidFill>
              <a:latin typeface="Calibri"/>
            </a:endParaRPr>
          </a:p>
        </p:txBody>
      </p:sp>
      <p:sp>
        <p:nvSpPr>
          <p:cNvPr id="10" name="Chevron 9"/>
          <p:cNvSpPr/>
          <p:nvPr/>
        </p:nvSpPr>
        <p:spPr>
          <a:xfrm>
            <a:off x="4200779" y="1907700"/>
            <a:ext cx="1361257" cy="7168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smtClean="0">
                <a:solidFill>
                  <a:prstClr val="white"/>
                </a:solidFill>
                <a:latin typeface="Calibri"/>
              </a:rPr>
              <a:t>Phase</a:t>
            </a:r>
            <a:br>
              <a:rPr lang="en-US" sz="1100" dirty="0" smtClean="0">
                <a:solidFill>
                  <a:prstClr val="white"/>
                </a:solidFill>
                <a:latin typeface="Calibri"/>
              </a:rPr>
            </a:br>
            <a:r>
              <a:rPr lang="en-US" sz="1100" dirty="0" smtClean="0">
                <a:solidFill>
                  <a:prstClr val="white"/>
                </a:solidFill>
                <a:latin typeface="Calibri"/>
              </a:rPr>
              <a:t>1</a:t>
            </a:r>
            <a:endParaRPr lang="en-US" sz="1100" dirty="0">
              <a:solidFill>
                <a:prstClr val="white"/>
              </a:solidFill>
              <a:latin typeface="Calibri"/>
            </a:endParaRPr>
          </a:p>
        </p:txBody>
      </p:sp>
      <p:sp>
        <p:nvSpPr>
          <p:cNvPr id="11" name="Chevron 10"/>
          <p:cNvSpPr/>
          <p:nvPr/>
        </p:nvSpPr>
        <p:spPr>
          <a:xfrm>
            <a:off x="5030026" y="1907700"/>
            <a:ext cx="1361257" cy="7168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smtClean="0">
                <a:solidFill>
                  <a:prstClr val="white"/>
                </a:solidFill>
                <a:latin typeface="Calibri"/>
              </a:rPr>
              <a:t>Phase</a:t>
            </a:r>
            <a:br>
              <a:rPr lang="en-US" sz="1100" dirty="0" smtClean="0">
                <a:solidFill>
                  <a:prstClr val="white"/>
                </a:solidFill>
                <a:latin typeface="Calibri"/>
              </a:rPr>
            </a:br>
            <a:r>
              <a:rPr lang="en-US" sz="1100" dirty="0" smtClean="0">
                <a:solidFill>
                  <a:prstClr val="white"/>
                </a:solidFill>
                <a:latin typeface="Calibri"/>
              </a:rPr>
              <a:t>2</a:t>
            </a:r>
            <a:endParaRPr lang="en-US" sz="1100" dirty="0">
              <a:solidFill>
                <a:prstClr val="white"/>
              </a:solidFill>
              <a:latin typeface="Calibri"/>
            </a:endParaRPr>
          </a:p>
        </p:txBody>
      </p:sp>
      <p:sp>
        <p:nvSpPr>
          <p:cNvPr id="12" name="Chevron 11"/>
          <p:cNvSpPr/>
          <p:nvPr/>
        </p:nvSpPr>
        <p:spPr>
          <a:xfrm>
            <a:off x="5859273" y="1907700"/>
            <a:ext cx="1361257" cy="7168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smtClean="0">
                <a:solidFill>
                  <a:prstClr val="white"/>
                </a:solidFill>
                <a:latin typeface="Calibri"/>
              </a:rPr>
              <a:t>Phase</a:t>
            </a:r>
            <a:br>
              <a:rPr lang="en-US" sz="1100" dirty="0" smtClean="0">
                <a:solidFill>
                  <a:prstClr val="white"/>
                </a:solidFill>
                <a:latin typeface="Calibri"/>
              </a:rPr>
            </a:br>
            <a:r>
              <a:rPr lang="en-US" sz="1100" dirty="0" smtClean="0">
                <a:solidFill>
                  <a:prstClr val="white"/>
                </a:solidFill>
                <a:latin typeface="Calibri"/>
              </a:rPr>
              <a:t>3</a:t>
            </a:r>
            <a:endParaRPr lang="en-US" sz="1100" dirty="0">
              <a:solidFill>
                <a:prstClr val="white"/>
              </a:solidFill>
              <a:latin typeface="Calibri"/>
            </a:endParaRPr>
          </a:p>
        </p:txBody>
      </p:sp>
      <p:sp>
        <p:nvSpPr>
          <p:cNvPr id="13" name="Chevron 12"/>
          <p:cNvSpPr/>
          <p:nvPr/>
        </p:nvSpPr>
        <p:spPr>
          <a:xfrm>
            <a:off x="6688520" y="1907700"/>
            <a:ext cx="1361257" cy="7168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a:solidFill>
                  <a:prstClr val="white"/>
                </a:solidFill>
                <a:latin typeface="Calibri"/>
              </a:rPr>
              <a:t>Regulatory </a:t>
            </a:r>
            <a:r>
              <a:rPr lang="en-US" sz="1100" dirty="0" smtClean="0">
                <a:solidFill>
                  <a:prstClr val="white"/>
                </a:solidFill>
                <a:latin typeface="Calibri"/>
              </a:rPr>
              <a:t/>
            </a:r>
            <a:br>
              <a:rPr lang="en-US" sz="1100" dirty="0" smtClean="0">
                <a:solidFill>
                  <a:prstClr val="white"/>
                </a:solidFill>
                <a:latin typeface="Calibri"/>
              </a:rPr>
            </a:br>
            <a:r>
              <a:rPr lang="en-US" sz="1100" dirty="0" smtClean="0">
                <a:solidFill>
                  <a:prstClr val="white"/>
                </a:solidFill>
                <a:latin typeface="Calibri"/>
              </a:rPr>
              <a:t>approval</a:t>
            </a:r>
            <a:endParaRPr lang="en-US" sz="1100" dirty="0">
              <a:solidFill>
                <a:prstClr val="white"/>
              </a:solidFill>
              <a:latin typeface="Calibri"/>
            </a:endParaRPr>
          </a:p>
        </p:txBody>
      </p:sp>
      <p:sp>
        <p:nvSpPr>
          <p:cNvPr id="14" name="Chevron 13"/>
          <p:cNvSpPr/>
          <p:nvPr/>
        </p:nvSpPr>
        <p:spPr>
          <a:xfrm>
            <a:off x="7517769" y="1907700"/>
            <a:ext cx="1361257" cy="71682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dirty="0" smtClean="0">
                <a:solidFill>
                  <a:prstClr val="white"/>
                </a:solidFill>
                <a:latin typeface="Calibri"/>
              </a:rPr>
              <a:t>Post-</a:t>
            </a:r>
            <a:br>
              <a:rPr lang="en-US" sz="1100" dirty="0" smtClean="0">
                <a:solidFill>
                  <a:prstClr val="white"/>
                </a:solidFill>
                <a:latin typeface="Calibri"/>
              </a:rPr>
            </a:br>
            <a:r>
              <a:rPr lang="en-US" sz="1100" dirty="0" smtClean="0">
                <a:solidFill>
                  <a:prstClr val="white"/>
                </a:solidFill>
                <a:latin typeface="Calibri"/>
              </a:rPr>
              <a:t>approval</a:t>
            </a:r>
            <a:endParaRPr lang="en-US" sz="1100" dirty="0">
              <a:solidFill>
                <a:prstClr val="white"/>
              </a:solidFill>
              <a:latin typeface="Calibri"/>
            </a:endParaRPr>
          </a:p>
        </p:txBody>
      </p:sp>
      <p:sp>
        <p:nvSpPr>
          <p:cNvPr id="15" name="Right Brace 14"/>
          <p:cNvSpPr/>
          <p:nvPr/>
        </p:nvSpPr>
        <p:spPr>
          <a:xfrm rot="5400000">
            <a:off x="4467789" y="701879"/>
            <a:ext cx="255609" cy="4185851"/>
          </a:xfrm>
          <a:prstGeom prst="rightBrace">
            <a:avLst>
              <a:gd name="adj1" fmla="val 8333"/>
              <a:gd name="adj2" fmla="val 7392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17" name="TextBox 16"/>
          <p:cNvSpPr txBox="1"/>
          <p:nvPr/>
        </p:nvSpPr>
        <p:spPr>
          <a:xfrm>
            <a:off x="183476" y="916573"/>
            <a:ext cx="1968210" cy="446276"/>
          </a:xfrm>
          <a:prstGeom prst="rect">
            <a:avLst/>
          </a:prstGeom>
          <a:noFill/>
        </p:spPr>
        <p:txBody>
          <a:bodyPr wrap="square" lIns="0" tIns="45720" rIns="0" bIns="45720" rtlCol="0">
            <a:spAutoFit/>
          </a:bodyPr>
          <a:lstStyle/>
          <a:p>
            <a:r>
              <a:rPr lang="en-US" sz="1200" b="1" dirty="0" smtClean="0">
                <a:solidFill>
                  <a:prstClr val="white"/>
                </a:solidFill>
                <a:latin typeface="Arial" panose="020B0604020202020204" pitchFamily="34" charset="0"/>
                <a:cs typeface="Arial" panose="020B0604020202020204" pitchFamily="34" charset="0"/>
              </a:rPr>
              <a:t>Baohong Zhang, </a:t>
            </a:r>
            <a:r>
              <a:rPr lang="en-US" sz="1200" dirty="0" smtClean="0">
                <a:solidFill>
                  <a:prstClr val="white"/>
                </a:solidFill>
                <a:latin typeface="Arial" panose="020B0604020202020204" pitchFamily="34" charset="0"/>
                <a:cs typeface="Arial" panose="020B0604020202020204" pitchFamily="34" charset="0"/>
              </a:rPr>
              <a:t>Head</a:t>
            </a:r>
          </a:p>
          <a:p>
            <a:r>
              <a:rPr lang="en-US" sz="1100" i="1" dirty="0">
                <a:solidFill>
                  <a:prstClr val="white"/>
                </a:solidFill>
                <a:latin typeface="Arial" panose="020B0604020202020204" pitchFamily="34" charset="0"/>
                <a:cs typeface="Arial" panose="020B0604020202020204" pitchFamily="34" charset="0"/>
              </a:rPr>
              <a:t>5</a:t>
            </a:r>
            <a:r>
              <a:rPr lang="en-US" sz="1100" i="1" dirty="0" smtClean="0">
                <a:solidFill>
                  <a:prstClr val="white"/>
                </a:solidFill>
                <a:latin typeface="Arial" panose="020B0604020202020204" pitchFamily="34" charset="0"/>
                <a:cs typeface="Arial" panose="020B0604020202020204" pitchFamily="34" charset="0"/>
              </a:rPr>
              <a:t> team members</a:t>
            </a:r>
          </a:p>
        </p:txBody>
      </p:sp>
      <p:grpSp>
        <p:nvGrpSpPr>
          <p:cNvPr id="34" name="Group 33"/>
          <p:cNvGrpSpPr/>
          <p:nvPr/>
        </p:nvGrpSpPr>
        <p:grpSpPr>
          <a:xfrm>
            <a:off x="29229" y="2667000"/>
            <a:ext cx="2559724" cy="2243792"/>
            <a:chOff x="33867" y="2029361"/>
            <a:chExt cx="2559724" cy="2243792"/>
          </a:xfrm>
        </p:grpSpPr>
        <p:sp>
          <p:nvSpPr>
            <p:cNvPr id="19" name="Rectangle 18"/>
            <p:cNvSpPr/>
            <p:nvPr/>
          </p:nvSpPr>
          <p:spPr>
            <a:xfrm>
              <a:off x="33867" y="2334161"/>
              <a:ext cx="2559724" cy="1938992"/>
            </a:xfrm>
            <a:prstGeom prst="rect">
              <a:avLst/>
            </a:prstGeom>
          </p:spPr>
          <p:txBody>
            <a:bodyPr wrap="square">
              <a:spAutoFit/>
            </a:bodyPr>
            <a:lstStyle/>
            <a:p>
              <a:pPr marL="171450" indent="-171450">
                <a:buFont typeface="Arial" panose="020B0604020202020204" pitchFamily="34" charset="0"/>
                <a:buChar char="•"/>
              </a:pPr>
              <a:r>
                <a:rPr lang="en-US" sz="1200" dirty="0" smtClean="0">
                  <a:solidFill>
                    <a:prstClr val="black"/>
                  </a:solidFill>
                  <a:latin typeface="Calibri"/>
                </a:rPr>
                <a:t>AMP, Broad Institute, BWH, Harvard, HSS, Washington University, St. Jude Children’s Hospital, Rutgers University, University of Florida</a:t>
              </a:r>
              <a:endParaRPr lang="en-US" sz="1200" dirty="0">
                <a:solidFill>
                  <a:prstClr val="black"/>
                </a:solidFill>
                <a:latin typeface="Calibri"/>
              </a:endParaRPr>
            </a:p>
            <a:p>
              <a:pPr marL="171450" indent="-171450">
                <a:buFont typeface="Arial" panose="020B0604020202020204" pitchFamily="34" charset="0"/>
                <a:buChar char="•"/>
              </a:pPr>
              <a:r>
                <a:rPr lang="en-US" sz="1200" dirty="0" err="1" smtClean="0">
                  <a:solidFill>
                    <a:prstClr val="black"/>
                  </a:solidFill>
                  <a:latin typeface="Calibri"/>
                </a:rPr>
                <a:t>Evotec</a:t>
              </a:r>
              <a:r>
                <a:rPr lang="en-US" sz="1200" dirty="0" smtClean="0">
                  <a:solidFill>
                    <a:prstClr val="black"/>
                  </a:solidFill>
                  <a:latin typeface="Calibri"/>
                </a:rPr>
                <a:t>, Spark, </a:t>
              </a:r>
              <a:r>
                <a:rPr lang="en-US" sz="1200" dirty="0" err="1" smtClean="0">
                  <a:solidFill>
                    <a:prstClr val="black"/>
                  </a:solidFill>
                  <a:latin typeface="Calibri"/>
                </a:rPr>
                <a:t>Biognosys</a:t>
              </a:r>
              <a:endParaRPr lang="en-US" sz="1200" dirty="0" smtClean="0">
                <a:solidFill>
                  <a:prstClr val="black"/>
                </a:solidFill>
                <a:latin typeface="Calibri"/>
              </a:endParaRPr>
            </a:p>
            <a:p>
              <a:pPr marL="171450" indent="-171450">
                <a:buFont typeface="Arial" panose="020B0604020202020204" pitchFamily="34" charset="0"/>
                <a:buChar char="•"/>
              </a:pPr>
              <a:r>
                <a:rPr lang="en-US" sz="1200" dirty="0" err="1" smtClean="0">
                  <a:solidFill>
                    <a:prstClr val="black"/>
                  </a:solidFill>
                  <a:latin typeface="Calibri"/>
                </a:rPr>
                <a:t>Illumina</a:t>
              </a:r>
              <a:r>
                <a:rPr lang="en-US" sz="1200" dirty="0" smtClean="0">
                  <a:solidFill>
                    <a:prstClr val="black"/>
                  </a:solidFill>
                  <a:latin typeface="Calibri"/>
                </a:rPr>
                <a:t>, BGI, </a:t>
              </a:r>
              <a:r>
                <a:rPr lang="en-US" sz="1200" dirty="0" err="1" smtClean="0">
                  <a:solidFill>
                    <a:prstClr val="black"/>
                  </a:solidFill>
                  <a:latin typeface="Calibri"/>
                </a:rPr>
                <a:t>Novogene</a:t>
              </a:r>
              <a:r>
                <a:rPr lang="en-US" sz="1200" dirty="0" smtClean="0">
                  <a:solidFill>
                    <a:prstClr val="black"/>
                  </a:solidFill>
                  <a:latin typeface="Calibri"/>
                </a:rPr>
                <a:t>, </a:t>
              </a:r>
              <a:r>
                <a:rPr lang="en-US" sz="1200" dirty="0" err="1" smtClean="0">
                  <a:solidFill>
                    <a:prstClr val="black"/>
                  </a:solidFill>
                  <a:latin typeface="Calibri"/>
                </a:rPr>
                <a:t>PacBio</a:t>
              </a:r>
              <a:endParaRPr lang="en-US" sz="1200" dirty="0" smtClean="0">
                <a:solidFill>
                  <a:prstClr val="black"/>
                </a:solidFill>
                <a:latin typeface="Calibri"/>
              </a:endParaRPr>
            </a:p>
            <a:p>
              <a:pPr marL="171450" indent="-171450">
                <a:buFont typeface="Arial" panose="020B0604020202020204" pitchFamily="34" charset="0"/>
                <a:buChar char="•"/>
              </a:pPr>
              <a:r>
                <a:rPr lang="en-US" sz="1200" dirty="0" err="1" smtClean="0">
                  <a:solidFill>
                    <a:prstClr val="black"/>
                  </a:solidFill>
                  <a:latin typeface="Calibri"/>
                </a:rPr>
                <a:t>OmicSoft</a:t>
              </a:r>
              <a:r>
                <a:rPr lang="en-US" sz="1200" dirty="0" smtClean="0">
                  <a:solidFill>
                    <a:prstClr val="black"/>
                  </a:solidFill>
                  <a:latin typeface="Calibri"/>
                </a:rPr>
                <a:t> (now </a:t>
              </a:r>
              <a:r>
                <a:rPr lang="en-US" sz="1200" dirty="0" err="1" smtClean="0">
                  <a:solidFill>
                    <a:prstClr val="black"/>
                  </a:solidFill>
                  <a:latin typeface="Calibri"/>
                </a:rPr>
                <a:t>Qiagen</a:t>
              </a:r>
              <a:r>
                <a:rPr lang="en-US" sz="1200" dirty="0" smtClean="0">
                  <a:solidFill>
                    <a:prstClr val="black"/>
                  </a:solidFill>
                  <a:latin typeface="Calibri"/>
                </a:rPr>
                <a:t>), </a:t>
              </a:r>
              <a:r>
                <a:rPr lang="en-US" sz="1200" dirty="0" err="1" smtClean="0">
                  <a:solidFill>
                    <a:prstClr val="black"/>
                  </a:solidFill>
                  <a:latin typeface="Calibri"/>
                </a:rPr>
                <a:t>BioinfoRx</a:t>
              </a:r>
              <a:endParaRPr lang="en-US" sz="1200" dirty="0" smtClean="0">
                <a:solidFill>
                  <a:prstClr val="black"/>
                </a:solidFill>
                <a:latin typeface="Calibri"/>
              </a:endParaRPr>
            </a:p>
            <a:p>
              <a:pPr marL="171450" indent="-171450">
                <a:buFont typeface="Arial" panose="020B0604020202020204" pitchFamily="34" charset="0"/>
                <a:buChar char="•"/>
              </a:pPr>
              <a:r>
                <a:rPr lang="en-US" sz="1200" dirty="0" smtClean="0">
                  <a:solidFill>
                    <a:prstClr val="black"/>
                  </a:solidFill>
                  <a:latin typeface="Calibri"/>
                </a:rPr>
                <a:t>Novartis, Thermo Fisher, Merck, </a:t>
              </a:r>
              <a:r>
                <a:rPr lang="en-US" sz="1200" dirty="0" err="1" smtClean="0">
                  <a:solidFill>
                    <a:prstClr val="black"/>
                  </a:solidFill>
                  <a:latin typeface="Calibri"/>
                </a:rPr>
                <a:t>Abbvie</a:t>
              </a:r>
              <a:r>
                <a:rPr lang="en-US" sz="1200" dirty="0" smtClean="0">
                  <a:solidFill>
                    <a:prstClr val="black"/>
                  </a:solidFill>
                  <a:latin typeface="Calibri"/>
                </a:rPr>
                <a:t>, German Merck</a:t>
              </a:r>
              <a:endParaRPr lang="en-US" sz="1200" dirty="0">
                <a:solidFill>
                  <a:prstClr val="black"/>
                </a:solidFill>
                <a:latin typeface="Calibri"/>
              </a:endParaRPr>
            </a:p>
          </p:txBody>
        </p:sp>
        <p:sp>
          <p:nvSpPr>
            <p:cNvPr id="20" name="TextBox 19"/>
            <p:cNvSpPr txBox="1"/>
            <p:nvPr/>
          </p:nvSpPr>
          <p:spPr>
            <a:xfrm>
              <a:off x="110067" y="2029361"/>
              <a:ext cx="2201992" cy="307777"/>
            </a:xfrm>
            <a:prstGeom prst="rect">
              <a:avLst/>
            </a:prstGeom>
            <a:noFill/>
          </p:spPr>
          <p:txBody>
            <a:bodyPr wrap="square" lIns="0" tIns="45720" rIns="0" bIns="45720" rtlCol="0">
              <a:spAutoFit/>
            </a:bodyPr>
            <a:lstStyle/>
            <a:p>
              <a:pPr algn="ctr"/>
              <a:r>
                <a:rPr lang="en-US" sz="1400" b="1" dirty="0" smtClean="0">
                  <a:solidFill>
                    <a:srgbClr val="4F81BD">
                      <a:lumMod val="50000"/>
                    </a:srgbClr>
                  </a:solidFill>
                  <a:latin typeface="Arial" panose="020B0604020202020204" pitchFamily="34" charset="0"/>
                  <a:cs typeface="Arial" panose="020B0604020202020204" pitchFamily="34" charset="0"/>
                </a:rPr>
                <a:t>External Collaborations</a:t>
              </a:r>
              <a:endParaRPr lang="en-US" sz="1400" i="1" dirty="0" smtClean="0">
                <a:solidFill>
                  <a:srgbClr val="4F81BD">
                    <a:lumMod val="50000"/>
                  </a:srgbClr>
                </a:solidFill>
                <a:latin typeface="Arial" panose="020B0604020202020204" pitchFamily="34" charset="0"/>
                <a:cs typeface="Arial" panose="020B0604020202020204" pitchFamily="34" charset="0"/>
              </a:endParaRPr>
            </a:p>
          </p:txBody>
        </p:sp>
      </p:grpSp>
      <p:sp>
        <p:nvSpPr>
          <p:cNvPr id="21" name="Rectangle 20"/>
          <p:cNvSpPr/>
          <p:nvPr/>
        </p:nvSpPr>
        <p:spPr>
          <a:xfrm>
            <a:off x="2514602" y="1138535"/>
            <a:ext cx="6024209" cy="461665"/>
          </a:xfrm>
          <a:prstGeom prst="rect">
            <a:avLst/>
          </a:prstGeom>
        </p:spPr>
        <p:txBody>
          <a:bodyPr wrap="square">
            <a:spAutoFit/>
          </a:bodyPr>
          <a:lstStyle/>
          <a:p>
            <a:r>
              <a:rPr lang="en-US" sz="1200" dirty="0">
                <a:solidFill>
                  <a:prstClr val="white"/>
                </a:solidFill>
                <a:latin typeface="Calibri"/>
              </a:rPr>
              <a:t>A core team managing ECD omics efforts with industrial leading expertise on next generation sequencing, </a:t>
            </a:r>
            <a:r>
              <a:rPr lang="en-US" sz="1200" dirty="0" smtClean="0">
                <a:solidFill>
                  <a:prstClr val="white"/>
                </a:solidFill>
                <a:latin typeface="Calibri"/>
              </a:rPr>
              <a:t>big data </a:t>
            </a:r>
            <a:r>
              <a:rPr lang="en-US" sz="1200" dirty="0">
                <a:solidFill>
                  <a:prstClr val="white"/>
                </a:solidFill>
                <a:latin typeface="Calibri"/>
              </a:rPr>
              <a:t>analytics and visualization across </a:t>
            </a:r>
            <a:r>
              <a:rPr lang="en-US" sz="1200" dirty="0" smtClean="0">
                <a:solidFill>
                  <a:prstClr val="white"/>
                </a:solidFill>
                <a:latin typeface="Calibri"/>
              </a:rPr>
              <a:t>WRD</a:t>
            </a:r>
            <a:endParaRPr lang="en-US" sz="1200" dirty="0">
              <a:solidFill>
                <a:prstClr val="white"/>
              </a:solidFill>
              <a:latin typeface="Calibri"/>
            </a:endParaRPr>
          </a:p>
        </p:txBody>
      </p:sp>
      <p:grpSp>
        <p:nvGrpSpPr>
          <p:cNvPr id="33" name="Group 32"/>
          <p:cNvGrpSpPr/>
          <p:nvPr/>
        </p:nvGrpSpPr>
        <p:grpSpPr>
          <a:xfrm>
            <a:off x="26975" y="1752600"/>
            <a:ext cx="2362200" cy="874931"/>
            <a:chOff x="26485" y="3810000"/>
            <a:chExt cx="2362200" cy="874931"/>
          </a:xfrm>
        </p:grpSpPr>
        <p:sp>
          <p:nvSpPr>
            <p:cNvPr id="22" name="Rectangle 21"/>
            <p:cNvSpPr/>
            <p:nvPr/>
          </p:nvSpPr>
          <p:spPr>
            <a:xfrm>
              <a:off x="26485" y="4038600"/>
              <a:ext cx="2362200" cy="646331"/>
            </a:xfrm>
            <a:prstGeom prst="rect">
              <a:avLst/>
            </a:prstGeom>
          </p:spPr>
          <p:txBody>
            <a:bodyPr wrap="square">
              <a:spAutoFit/>
            </a:bodyPr>
            <a:lstStyle/>
            <a:p>
              <a:pPr marL="171450" indent="-171450">
                <a:buFont typeface="Arial" panose="020B0604020202020204" pitchFamily="34" charset="0"/>
                <a:buChar char="•"/>
              </a:pPr>
              <a:r>
                <a:rPr lang="en-US" sz="1200" dirty="0" smtClean="0">
                  <a:solidFill>
                    <a:prstClr val="black"/>
                  </a:solidFill>
                  <a:latin typeface="Calibri"/>
                </a:rPr>
                <a:t>I&amp;I, TGT, IMRU</a:t>
              </a:r>
              <a:r>
                <a:rPr lang="en-US" sz="1200" dirty="0">
                  <a:solidFill>
                    <a:prstClr val="black"/>
                  </a:solidFill>
                  <a:latin typeface="Calibri"/>
                </a:rPr>
                <a:t>, RDRU, </a:t>
              </a:r>
              <a:r>
                <a:rPr lang="en-US" sz="1200" dirty="0" smtClean="0">
                  <a:solidFill>
                    <a:prstClr val="black"/>
                  </a:solidFill>
                  <a:latin typeface="Calibri"/>
                </a:rPr>
                <a:t>CTI, ORU, Vaccine, DSRD, </a:t>
              </a:r>
              <a:r>
                <a:rPr lang="en-US" sz="1200" dirty="0" err="1" smtClean="0">
                  <a:solidFill>
                    <a:prstClr val="black"/>
                  </a:solidFill>
                  <a:latin typeface="Calibri"/>
                </a:rPr>
                <a:t>PharmSci</a:t>
              </a:r>
              <a:r>
                <a:rPr lang="en-US" sz="1200" dirty="0" smtClean="0">
                  <a:solidFill>
                    <a:prstClr val="black"/>
                  </a:solidFill>
                  <a:latin typeface="Calibri"/>
                </a:rPr>
                <a:t>, RBT, BMD </a:t>
              </a:r>
              <a:endParaRPr lang="en-US" sz="1200" dirty="0">
                <a:solidFill>
                  <a:prstClr val="black"/>
                </a:solidFill>
                <a:latin typeface="Calibri"/>
              </a:endParaRPr>
            </a:p>
          </p:txBody>
        </p:sp>
        <p:sp>
          <p:nvSpPr>
            <p:cNvPr id="23" name="TextBox 22"/>
            <p:cNvSpPr txBox="1"/>
            <p:nvPr/>
          </p:nvSpPr>
          <p:spPr>
            <a:xfrm>
              <a:off x="33867" y="3810000"/>
              <a:ext cx="2201992" cy="307777"/>
            </a:xfrm>
            <a:prstGeom prst="rect">
              <a:avLst/>
            </a:prstGeom>
            <a:noFill/>
          </p:spPr>
          <p:txBody>
            <a:bodyPr wrap="square" lIns="0" tIns="45720" rIns="0" bIns="45720" rtlCol="0">
              <a:spAutoFit/>
            </a:bodyPr>
            <a:lstStyle/>
            <a:p>
              <a:pPr algn="ctr"/>
              <a:r>
                <a:rPr lang="en-US" sz="1400" b="1" dirty="0" smtClean="0">
                  <a:solidFill>
                    <a:srgbClr val="4F81BD">
                      <a:lumMod val="50000"/>
                    </a:srgbClr>
                  </a:solidFill>
                  <a:latin typeface="Arial" panose="020B0604020202020204" pitchFamily="34" charset="0"/>
                  <a:cs typeface="Arial" panose="020B0604020202020204" pitchFamily="34" charset="0"/>
                </a:rPr>
                <a:t>Internal Partners</a:t>
              </a:r>
              <a:endParaRPr lang="en-US" sz="1400" i="1" dirty="0" smtClean="0">
                <a:solidFill>
                  <a:srgbClr val="4F81BD">
                    <a:lumMod val="50000"/>
                  </a:srgbClr>
                </a:solidFill>
                <a:latin typeface="Arial" panose="020B0604020202020204" pitchFamily="34" charset="0"/>
                <a:cs typeface="Arial" panose="020B0604020202020204" pitchFamily="34" charset="0"/>
              </a:endParaRPr>
            </a:p>
          </p:txBody>
        </p:sp>
      </p:grpSp>
      <p:sp>
        <p:nvSpPr>
          <p:cNvPr id="24" name="Rectangle 23"/>
          <p:cNvSpPr/>
          <p:nvPr/>
        </p:nvSpPr>
        <p:spPr>
          <a:xfrm>
            <a:off x="2590800" y="3276600"/>
            <a:ext cx="2443416" cy="1938992"/>
          </a:xfrm>
          <a:prstGeom prst="rect">
            <a:avLst/>
          </a:prstGeom>
        </p:spPr>
        <p:txBody>
          <a:bodyPr wrap="square">
            <a:spAutoFit/>
          </a:bodyPr>
          <a:lstStyle/>
          <a:p>
            <a:pPr marL="171450" indent="-171450">
              <a:buFont typeface="Arial" panose="020B0604020202020204" pitchFamily="34" charset="0"/>
              <a:buChar char="•"/>
            </a:pPr>
            <a:r>
              <a:rPr lang="en-US" sz="1200" dirty="0" smtClean="0">
                <a:solidFill>
                  <a:prstClr val="black"/>
                </a:solidFill>
                <a:latin typeface="Calibri"/>
              </a:rPr>
              <a:t>Leading technologies </a:t>
            </a:r>
            <a:endParaRPr lang="en-US" sz="1200" dirty="0">
              <a:solidFill>
                <a:prstClr val="black"/>
              </a:solidFill>
              <a:latin typeface="Calibri"/>
            </a:endParaRPr>
          </a:p>
          <a:p>
            <a:pPr marL="344488" lvl="1" indent="-177800">
              <a:buFont typeface="Courier New" panose="02070309020205020404" pitchFamily="49" charset="0"/>
              <a:buChar char="o"/>
            </a:pPr>
            <a:r>
              <a:rPr lang="en-US" sz="1200" dirty="0" smtClean="0">
                <a:solidFill>
                  <a:prstClr val="black"/>
                </a:solidFill>
                <a:latin typeface="Calibri"/>
              </a:rPr>
              <a:t>WGS, exome</a:t>
            </a:r>
            <a:r>
              <a:rPr lang="en-US" sz="1200" dirty="0">
                <a:solidFill>
                  <a:prstClr val="black"/>
                </a:solidFill>
                <a:latin typeface="Calibri"/>
              </a:rPr>
              <a:t>-</a:t>
            </a:r>
            <a:r>
              <a:rPr lang="en-US" sz="1200" dirty="0" err="1">
                <a:solidFill>
                  <a:prstClr val="black"/>
                </a:solidFill>
                <a:latin typeface="Calibri"/>
              </a:rPr>
              <a:t>seq</a:t>
            </a:r>
            <a:endParaRPr lang="en-US" sz="1200" dirty="0">
              <a:solidFill>
                <a:prstClr val="black"/>
              </a:solidFill>
              <a:latin typeface="Calibri"/>
            </a:endParaRPr>
          </a:p>
          <a:p>
            <a:pPr marL="344488" lvl="1" indent="-177800">
              <a:buFont typeface="Courier New" panose="02070309020205020404" pitchFamily="49" charset="0"/>
              <a:buChar char="o"/>
            </a:pPr>
            <a:r>
              <a:rPr lang="en-US" sz="1200" dirty="0">
                <a:solidFill>
                  <a:prstClr val="black"/>
                </a:solidFill>
                <a:latin typeface="Calibri"/>
              </a:rPr>
              <a:t>RNA-</a:t>
            </a:r>
            <a:r>
              <a:rPr lang="en-US" sz="1200" dirty="0" err="1" smtClean="0">
                <a:solidFill>
                  <a:prstClr val="black"/>
                </a:solidFill>
                <a:latin typeface="Calibri"/>
              </a:rPr>
              <a:t>seq</a:t>
            </a:r>
            <a:r>
              <a:rPr lang="en-US" sz="1200" dirty="0" smtClean="0">
                <a:solidFill>
                  <a:prstClr val="black"/>
                </a:solidFill>
                <a:latin typeface="Calibri"/>
              </a:rPr>
              <a:t>, single-cell RNAseq</a:t>
            </a:r>
          </a:p>
          <a:p>
            <a:pPr marL="344488" lvl="1" indent="-177800">
              <a:buFont typeface="Courier New" panose="02070309020205020404" pitchFamily="49" charset="0"/>
              <a:buChar char="o"/>
            </a:pPr>
            <a:r>
              <a:rPr lang="en-US" sz="1200" dirty="0" smtClean="0">
                <a:solidFill>
                  <a:prstClr val="black"/>
                </a:solidFill>
                <a:latin typeface="Calibri"/>
              </a:rPr>
              <a:t>TCR-</a:t>
            </a:r>
            <a:r>
              <a:rPr lang="en-US" sz="1200" dirty="0" err="1" smtClean="0">
                <a:solidFill>
                  <a:prstClr val="black"/>
                </a:solidFill>
                <a:latin typeface="Calibri"/>
              </a:rPr>
              <a:t>seq</a:t>
            </a:r>
            <a:r>
              <a:rPr lang="en-US" sz="1200" dirty="0">
                <a:solidFill>
                  <a:prstClr val="black"/>
                </a:solidFill>
                <a:latin typeface="Calibri"/>
              </a:rPr>
              <a:t>, microRNA-</a:t>
            </a:r>
            <a:r>
              <a:rPr lang="en-US" sz="1200" dirty="0" err="1" smtClean="0">
                <a:solidFill>
                  <a:prstClr val="black"/>
                </a:solidFill>
                <a:latin typeface="Calibri"/>
              </a:rPr>
              <a:t>seq</a:t>
            </a:r>
            <a:endParaRPr lang="en-US" sz="1200" dirty="0">
              <a:solidFill>
                <a:prstClr val="black"/>
              </a:solidFill>
              <a:latin typeface="Calibri"/>
            </a:endParaRPr>
          </a:p>
          <a:p>
            <a:pPr marL="344488" lvl="1" indent="-177800">
              <a:buFont typeface="Courier New" panose="02070309020205020404" pitchFamily="49" charset="0"/>
              <a:buChar char="o"/>
            </a:pPr>
            <a:r>
              <a:rPr lang="en-US" sz="1200" dirty="0" err="1" smtClean="0">
                <a:solidFill>
                  <a:prstClr val="black"/>
                </a:solidFill>
                <a:latin typeface="Calibri"/>
              </a:rPr>
              <a:t>virome</a:t>
            </a:r>
            <a:r>
              <a:rPr lang="en-US" sz="1200" dirty="0" err="1">
                <a:solidFill>
                  <a:prstClr val="black"/>
                </a:solidFill>
                <a:latin typeface="Calibri"/>
              </a:rPr>
              <a:t>-</a:t>
            </a:r>
            <a:r>
              <a:rPr lang="en-US" sz="1200" dirty="0" err="1" smtClean="0">
                <a:solidFill>
                  <a:prstClr val="black"/>
                </a:solidFill>
                <a:latin typeface="Calibri"/>
              </a:rPr>
              <a:t>seq</a:t>
            </a:r>
            <a:r>
              <a:rPr lang="en-US" sz="1200" dirty="0" smtClean="0">
                <a:solidFill>
                  <a:prstClr val="black"/>
                </a:solidFill>
                <a:latin typeface="Calibri"/>
              </a:rPr>
              <a:t>, </a:t>
            </a:r>
            <a:r>
              <a:rPr lang="en-US" sz="1200" dirty="0" err="1" smtClean="0">
                <a:solidFill>
                  <a:prstClr val="black"/>
                </a:solidFill>
                <a:latin typeface="Calibri"/>
              </a:rPr>
              <a:t>microbiome</a:t>
            </a:r>
            <a:endParaRPr lang="en-US" sz="1200" dirty="0">
              <a:solidFill>
                <a:prstClr val="black"/>
              </a:solidFill>
              <a:latin typeface="Calibri"/>
            </a:endParaRPr>
          </a:p>
          <a:p>
            <a:pPr marL="344488" lvl="1" indent="-177800">
              <a:buFont typeface="Courier New" panose="02070309020205020404" pitchFamily="49" charset="0"/>
              <a:buChar char="o"/>
            </a:pPr>
            <a:r>
              <a:rPr lang="en-US" sz="1200" dirty="0" err="1" smtClean="0">
                <a:solidFill>
                  <a:prstClr val="black"/>
                </a:solidFill>
                <a:latin typeface="Calibri"/>
              </a:rPr>
              <a:t>PacBio</a:t>
            </a:r>
            <a:r>
              <a:rPr lang="en-US" sz="1200" dirty="0" smtClean="0">
                <a:solidFill>
                  <a:prstClr val="black"/>
                </a:solidFill>
                <a:latin typeface="Calibri"/>
              </a:rPr>
              <a:t>, 10X</a:t>
            </a:r>
          </a:p>
          <a:p>
            <a:pPr marL="344488" lvl="1" indent="-177800">
              <a:buFont typeface="Courier New" panose="02070309020205020404" pitchFamily="49" charset="0"/>
              <a:buChar char="o"/>
            </a:pPr>
            <a:r>
              <a:rPr lang="en-US" sz="1200" dirty="0" smtClean="0">
                <a:solidFill>
                  <a:prstClr val="black"/>
                </a:solidFill>
                <a:latin typeface="Calibri"/>
              </a:rPr>
              <a:t>TLDA, microarray</a:t>
            </a:r>
            <a:endParaRPr lang="en-US" sz="1200" dirty="0">
              <a:solidFill>
                <a:prstClr val="black"/>
              </a:solidFill>
              <a:latin typeface="Calibri"/>
            </a:endParaRPr>
          </a:p>
          <a:p>
            <a:pPr marL="344488" lvl="1" indent="-177800">
              <a:buFont typeface="Courier New" panose="02070309020205020404" pitchFamily="49" charset="0"/>
              <a:buChar char="o"/>
            </a:pPr>
            <a:r>
              <a:rPr lang="en-US" sz="1200" dirty="0" err="1" smtClean="0">
                <a:solidFill>
                  <a:prstClr val="black"/>
                </a:solidFill>
                <a:latin typeface="Calibri"/>
              </a:rPr>
              <a:t>Olink</a:t>
            </a:r>
            <a:r>
              <a:rPr lang="en-US" sz="1200" dirty="0" smtClean="0">
                <a:solidFill>
                  <a:prstClr val="black"/>
                </a:solidFill>
                <a:latin typeface="Calibri"/>
              </a:rPr>
              <a:t>, SWATH</a:t>
            </a:r>
            <a:r>
              <a:rPr lang="en-US" sz="1200" dirty="0">
                <a:solidFill>
                  <a:prstClr val="black"/>
                </a:solidFill>
                <a:latin typeface="Calibri"/>
              </a:rPr>
              <a:t/>
            </a:r>
            <a:br>
              <a:rPr lang="en-US" sz="1200" dirty="0">
                <a:solidFill>
                  <a:prstClr val="black"/>
                </a:solidFill>
                <a:latin typeface="Calibri"/>
              </a:rPr>
            </a:br>
            <a:endParaRPr lang="en-US" sz="1200" dirty="0" smtClean="0">
              <a:solidFill>
                <a:prstClr val="black"/>
              </a:solidFill>
              <a:latin typeface="Calibri"/>
            </a:endParaRPr>
          </a:p>
          <a:p>
            <a:pPr marL="166688" lvl="1"/>
            <a:endParaRPr lang="en-US" sz="1200" dirty="0">
              <a:solidFill>
                <a:prstClr val="black"/>
              </a:solidFill>
              <a:latin typeface="Calibri"/>
            </a:endParaRPr>
          </a:p>
        </p:txBody>
      </p:sp>
      <p:sp>
        <p:nvSpPr>
          <p:cNvPr id="25" name="Rectangle 24"/>
          <p:cNvSpPr/>
          <p:nvPr/>
        </p:nvSpPr>
        <p:spPr>
          <a:xfrm>
            <a:off x="5181600" y="3276600"/>
            <a:ext cx="3276600" cy="1569660"/>
          </a:xfrm>
          <a:prstGeom prst="rect">
            <a:avLst/>
          </a:prstGeom>
        </p:spPr>
        <p:txBody>
          <a:bodyPr wrap="square">
            <a:spAutoFit/>
          </a:bodyPr>
          <a:lstStyle/>
          <a:p>
            <a:pPr marL="171450" indent="-171450">
              <a:buFont typeface="Arial" panose="020B0604020202020204" pitchFamily="34" charset="0"/>
              <a:buChar char="•"/>
            </a:pPr>
            <a:r>
              <a:rPr lang="en-US" sz="1200" dirty="0">
                <a:solidFill>
                  <a:prstClr val="black"/>
                </a:solidFill>
                <a:latin typeface="Calibri"/>
              </a:rPr>
              <a:t>End to end </a:t>
            </a:r>
            <a:r>
              <a:rPr lang="en-US" sz="1200" dirty="0" err="1" smtClean="0">
                <a:solidFill>
                  <a:prstClr val="black"/>
                </a:solidFill>
                <a:latin typeface="Calibri"/>
              </a:rPr>
              <a:t>omics</a:t>
            </a:r>
            <a:r>
              <a:rPr lang="en-US" sz="1200" dirty="0" smtClean="0">
                <a:solidFill>
                  <a:prstClr val="black"/>
                </a:solidFill>
                <a:latin typeface="Calibri"/>
              </a:rPr>
              <a:t> data analysis of Pfizer </a:t>
            </a:r>
            <a:r>
              <a:rPr lang="en-US" sz="1200" dirty="0">
                <a:solidFill>
                  <a:prstClr val="black"/>
                </a:solidFill>
                <a:latin typeface="Calibri"/>
              </a:rPr>
              <a:t>clinical samples – </a:t>
            </a:r>
            <a:r>
              <a:rPr lang="en-US" sz="1200" dirty="0" smtClean="0">
                <a:solidFill>
                  <a:prstClr val="black"/>
                </a:solidFill>
                <a:latin typeface="Calibri"/>
              </a:rPr>
              <a:t>automated </a:t>
            </a:r>
            <a:r>
              <a:rPr lang="en-US" sz="1200" dirty="0">
                <a:solidFill>
                  <a:prstClr val="black"/>
                </a:solidFill>
                <a:latin typeface="Calibri"/>
              </a:rPr>
              <a:t>data processing, </a:t>
            </a:r>
            <a:r>
              <a:rPr lang="en-US" sz="1200" dirty="0" smtClean="0">
                <a:solidFill>
                  <a:prstClr val="black"/>
                </a:solidFill>
                <a:latin typeface="Calibri"/>
              </a:rPr>
              <a:t>QC,  visualization and pathway analysis</a:t>
            </a:r>
          </a:p>
          <a:p>
            <a:pPr marL="171450" indent="-171450">
              <a:buFont typeface="Arial" panose="020B0604020202020204" pitchFamily="34" charset="0"/>
              <a:buChar char="•"/>
            </a:pPr>
            <a:r>
              <a:rPr lang="en-US" sz="1200" dirty="0" smtClean="0">
                <a:solidFill>
                  <a:prstClr val="black"/>
                </a:solidFill>
                <a:latin typeface="Calibri"/>
              </a:rPr>
              <a:t>Patient selection for </a:t>
            </a:r>
            <a:r>
              <a:rPr lang="en-US" sz="1200" dirty="0" err="1" smtClean="0">
                <a:solidFill>
                  <a:prstClr val="black"/>
                </a:solidFill>
                <a:latin typeface="Calibri"/>
              </a:rPr>
              <a:t>Ibrance</a:t>
            </a:r>
            <a:r>
              <a:rPr lang="en-US" sz="1200" dirty="0" smtClean="0">
                <a:solidFill>
                  <a:prstClr val="black"/>
                </a:solidFill>
                <a:latin typeface="Calibri"/>
              </a:rPr>
              <a:t> based on genetics mutations and gene fusion</a:t>
            </a:r>
          </a:p>
          <a:p>
            <a:pPr marL="171450" indent="-171450">
              <a:buFont typeface="Arial" panose="020B0604020202020204" pitchFamily="34" charset="0"/>
              <a:buChar char="•"/>
            </a:pPr>
            <a:r>
              <a:rPr lang="en-US" sz="1200" dirty="0" err="1" smtClean="0">
                <a:solidFill>
                  <a:prstClr val="black"/>
                </a:solidFill>
                <a:latin typeface="Calibri"/>
              </a:rPr>
              <a:t>Oncomine</a:t>
            </a:r>
            <a:r>
              <a:rPr lang="en-US" sz="1200" dirty="0" smtClean="0">
                <a:solidFill>
                  <a:prstClr val="black"/>
                </a:solidFill>
                <a:latin typeface="Calibri"/>
              </a:rPr>
              <a:t> panel is certified by FDA</a:t>
            </a:r>
          </a:p>
          <a:p>
            <a:pPr marL="171450" indent="-171450">
              <a:buFont typeface="Arial" panose="020B0604020202020204" pitchFamily="34" charset="0"/>
              <a:buChar char="•"/>
            </a:pPr>
            <a:r>
              <a:rPr lang="en-US" sz="1200" dirty="0" smtClean="0">
                <a:solidFill>
                  <a:prstClr val="black"/>
                </a:solidFill>
                <a:latin typeface="Calibri"/>
              </a:rPr>
              <a:t>JAK franchise, IBD (</a:t>
            </a:r>
            <a:r>
              <a:rPr lang="en-US" sz="1200" dirty="0" err="1" smtClean="0">
                <a:solidFill>
                  <a:prstClr val="black"/>
                </a:solidFill>
                <a:latin typeface="Calibri"/>
              </a:rPr>
              <a:t>MAdCAM</a:t>
            </a:r>
            <a:r>
              <a:rPr lang="en-US" sz="1200" dirty="0" smtClean="0">
                <a:solidFill>
                  <a:prstClr val="black"/>
                </a:solidFill>
                <a:latin typeface="Calibri"/>
              </a:rPr>
              <a:t>, </a:t>
            </a:r>
            <a:r>
              <a:rPr lang="en-US" sz="1200" dirty="0" err="1" smtClean="0">
                <a:solidFill>
                  <a:prstClr val="black"/>
                </a:solidFill>
                <a:latin typeface="Calibri"/>
              </a:rPr>
              <a:t>Umass</a:t>
            </a:r>
            <a:r>
              <a:rPr lang="en-US" sz="1200" dirty="0" smtClean="0">
                <a:solidFill>
                  <a:prstClr val="black"/>
                </a:solidFill>
                <a:latin typeface="Calibri"/>
              </a:rPr>
              <a:t>), Stop Lupus, NASH</a:t>
            </a:r>
            <a:endParaRPr lang="en-US" sz="1200" dirty="0">
              <a:solidFill>
                <a:prstClr val="black"/>
              </a:solidFill>
              <a:latin typeface="Calibri"/>
            </a:endParaRPr>
          </a:p>
        </p:txBody>
      </p:sp>
      <p:sp>
        <p:nvSpPr>
          <p:cNvPr id="26" name="Right Brace 25"/>
          <p:cNvSpPr/>
          <p:nvPr/>
        </p:nvSpPr>
        <p:spPr>
          <a:xfrm rot="5400000">
            <a:off x="6401574" y="837426"/>
            <a:ext cx="303249" cy="4419601"/>
          </a:xfrm>
          <a:prstGeom prst="rightBrace">
            <a:avLst>
              <a:gd name="adj1" fmla="val 8333"/>
              <a:gd name="adj2" fmla="val 50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29" name="Title 3"/>
          <p:cNvSpPr>
            <a:spLocks noGrp="1"/>
          </p:cNvSpPr>
          <p:nvPr>
            <p:ph type="title"/>
          </p:nvPr>
        </p:nvSpPr>
        <p:spPr>
          <a:xfrm>
            <a:off x="137160" y="76200"/>
            <a:ext cx="9677402" cy="571500"/>
          </a:xfrm>
        </p:spPr>
        <p:txBody>
          <a:bodyPr>
            <a:noAutofit/>
          </a:bodyPr>
          <a:lstStyle/>
          <a:p>
            <a:r>
              <a:rPr lang="en-US" sz="2400" b="1" dirty="0" smtClean="0">
                <a:solidFill>
                  <a:schemeClr val="bg1"/>
                </a:solidFill>
                <a:latin typeface="Arial"/>
                <a:cs typeface="Arial"/>
              </a:rPr>
              <a:t>Precision Medicine: Quantitative Bioinformatics  </a:t>
            </a:r>
            <a:endParaRPr lang="en-US" sz="2400" b="1" dirty="0">
              <a:solidFill>
                <a:schemeClr val="bg1"/>
              </a:solidFill>
              <a:latin typeface="Arial"/>
              <a:cs typeface="Arial"/>
            </a:endParaRPr>
          </a:p>
        </p:txBody>
      </p:sp>
      <p:pic>
        <p:nvPicPr>
          <p:cNvPr id="3" name="Picture 2" descr="Screen Shot 2018-03-02 at 2.35.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4953000"/>
            <a:ext cx="1676400" cy="1415740"/>
          </a:xfrm>
          <a:prstGeom prst="rect">
            <a:avLst/>
          </a:prstGeom>
          <a:effectLst>
            <a:outerShdw blurRad="50800" dist="38100" dir="2700000" algn="tl" rotWithShape="0">
              <a:srgbClr val="000000">
                <a:alpha val="43000"/>
              </a:srgbClr>
            </a:outerShdw>
          </a:effectLst>
        </p:spPr>
      </p:pic>
      <p:pic>
        <p:nvPicPr>
          <p:cNvPr id="28" name="Picture 27" descr="ProteinPaint[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4983480"/>
            <a:ext cx="1808743" cy="1417320"/>
          </a:xfrm>
          <a:prstGeom prst="rect">
            <a:avLst/>
          </a:prstGeom>
          <a:effectLst>
            <a:outerShdw blurRad="50800" dist="38100" dir="2700000" algn="tl" rotWithShape="0">
              <a:srgbClr val="000000">
                <a:alpha val="43000"/>
              </a:srgbClr>
            </a:outerShdw>
          </a:effectLst>
        </p:spPr>
      </p:pic>
      <p:pic>
        <p:nvPicPr>
          <p:cNvPr id="31" name="Picture 30" descr="Screen Shot 2018-03-02 at 2.42.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854" y="4953000"/>
            <a:ext cx="1481346" cy="1417320"/>
          </a:xfrm>
          <a:prstGeom prst="rect">
            <a:avLst/>
          </a:prstGeom>
          <a:effectLst>
            <a:outerShdw blurRad="50800" dist="38100" dir="2700000" algn="tl" rotWithShape="0">
              <a:srgbClr val="000000">
                <a:alpha val="43000"/>
              </a:srgbClr>
            </a:outerShdw>
          </a:effectLst>
        </p:spPr>
      </p:pic>
      <p:pic>
        <p:nvPicPr>
          <p:cNvPr id="32" name="Picture 31" descr="Screen Shot 2018-03-02 at 2.49.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4953000"/>
            <a:ext cx="2590800" cy="1747892"/>
          </a:xfrm>
          <a:prstGeom prst="rect">
            <a:avLst/>
          </a:prstGeom>
        </p:spPr>
      </p:pic>
      <p:sp>
        <p:nvSpPr>
          <p:cNvPr id="35" name="TextBox 34"/>
          <p:cNvSpPr txBox="1"/>
          <p:nvPr/>
        </p:nvSpPr>
        <p:spPr>
          <a:xfrm>
            <a:off x="3048000" y="6400800"/>
            <a:ext cx="1454244" cy="338554"/>
          </a:xfrm>
          <a:prstGeom prst="rect">
            <a:avLst/>
          </a:prstGeom>
          <a:noFill/>
        </p:spPr>
        <p:txBody>
          <a:bodyPr wrap="none" rtlCol="0">
            <a:spAutoFit/>
          </a:bodyPr>
          <a:lstStyle/>
          <a:p>
            <a:r>
              <a:rPr lang="en-US" sz="1600" dirty="0" err="1" smtClean="0">
                <a:solidFill>
                  <a:prstClr val="black"/>
                </a:solidFill>
                <a:latin typeface="Calibri"/>
              </a:rPr>
              <a:t>DiseaseExpress</a:t>
            </a:r>
            <a:endParaRPr lang="en-US" sz="1600" dirty="0">
              <a:solidFill>
                <a:prstClr val="black"/>
              </a:solidFill>
              <a:latin typeface="Calibri"/>
            </a:endParaRPr>
          </a:p>
        </p:txBody>
      </p:sp>
      <p:sp>
        <p:nvSpPr>
          <p:cNvPr id="36" name="TextBox 35"/>
          <p:cNvSpPr txBox="1"/>
          <p:nvPr/>
        </p:nvSpPr>
        <p:spPr>
          <a:xfrm>
            <a:off x="5410200" y="6400800"/>
            <a:ext cx="1224013" cy="338554"/>
          </a:xfrm>
          <a:prstGeom prst="rect">
            <a:avLst/>
          </a:prstGeom>
          <a:noFill/>
        </p:spPr>
        <p:txBody>
          <a:bodyPr wrap="none" rtlCol="0">
            <a:spAutoFit/>
          </a:bodyPr>
          <a:lstStyle/>
          <a:p>
            <a:r>
              <a:rPr lang="en-US" sz="1600" dirty="0" err="1" smtClean="0">
                <a:solidFill>
                  <a:prstClr val="black"/>
                </a:solidFill>
                <a:latin typeface="Calibri"/>
              </a:rPr>
              <a:t>ProteinPaint</a:t>
            </a:r>
            <a:endParaRPr lang="en-US" sz="1600" dirty="0">
              <a:solidFill>
                <a:prstClr val="black"/>
              </a:solidFill>
              <a:latin typeface="Calibri"/>
            </a:endParaRPr>
          </a:p>
        </p:txBody>
      </p:sp>
      <p:sp>
        <p:nvSpPr>
          <p:cNvPr id="37" name="TextBox 36"/>
          <p:cNvSpPr txBox="1"/>
          <p:nvPr/>
        </p:nvSpPr>
        <p:spPr>
          <a:xfrm>
            <a:off x="7772400" y="6400800"/>
            <a:ext cx="754183" cy="338554"/>
          </a:xfrm>
          <a:prstGeom prst="rect">
            <a:avLst/>
          </a:prstGeom>
          <a:noFill/>
        </p:spPr>
        <p:txBody>
          <a:bodyPr wrap="none" rtlCol="0">
            <a:spAutoFit/>
          </a:bodyPr>
          <a:lstStyle/>
          <a:p>
            <a:r>
              <a:rPr lang="en-US" sz="1600" i="1" dirty="0" err="1" smtClean="0">
                <a:solidFill>
                  <a:prstClr val="black"/>
                </a:solidFill>
                <a:latin typeface="Calibri"/>
              </a:rPr>
              <a:t>i</a:t>
            </a:r>
            <a:r>
              <a:rPr lang="en-US" sz="1600" dirty="0" err="1" smtClean="0">
                <a:solidFill>
                  <a:prstClr val="black"/>
                </a:solidFill>
                <a:latin typeface="Calibri"/>
              </a:rPr>
              <a:t>MARK</a:t>
            </a:r>
            <a:endParaRPr lang="en-US" sz="1600" dirty="0">
              <a:solidFill>
                <a:prstClr val="black"/>
              </a:solidFill>
              <a:latin typeface="Calibri"/>
            </a:endParaRPr>
          </a:p>
        </p:txBody>
      </p:sp>
      <p:sp>
        <p:nvSpPr>
          <p:cNvPr id="38" name="TextBox 37"/>
          <p:cNvSpPr txBox="1"/>
          <p:nvPr/>
        </p:nvSpPr>
        <p:spPr>
          <a:xfrm>
            <a:off x="76200" y="1295400"/>
            <a:ext cx="1920192" cy="276999"/>
          </a:xfrm>
          <a:prstGeom prst="rect">
            <a:avLst/>
          </a:prstGeom>
          <a:noFill/>
        </p:spPr>
        <p:txBody>
          <a:bodyPr wrap="none" rtlCol="0">
            <a:spAutoFit/>
          </a:bodyPr>
          <a:lstStyle/>
          <a:p>
            <a:r>
              <a:rPr lang="en-US" sz="1200" dirty="0" smtClean="0">
                <a:solidFill>
                  <a:prstClr val="white"/>
                </a:solidFill>
                <a:latin typeface="Calibri"/>
              </a:rPr>
              <a:t>@ http://</a:t>
            </a:r>
            <a:r>
              <a:rPr lang="en-US" sz="1200" dirty="0" err="1" smtClean="0">
                <a:solidFill>
                  <a:prstClr val="white"/>
                </a:solidFill>
                <a:latin typeface="Calibri"/>
              </a:rPr>
              <a:t>ecd.pfizer.com</a:t>
            </a:r>
            <a:r>
              <a:rPr lang="en-US" sz="1200" dirty="0" smtClean="0">
                <a:solidFill>
                  <a:prstClr val="white"/>
                </a:solidFill>
                <a:latin typeface="Calibri"/>
              </a:rPr>
              <a:t>/</a:t>
            </a:r>
            <a:r>
              <a:rPr lang="en-US" sz="1200" dirty="0" err="1" smtClean="0">
                <a:solidFill>
                  <a:prstClr val="white"/>
                </a:solidFill>
                <a:latin typeface="Calibri"/>
              </a:rPr>
              <a:t>qb</a:t>
            </a:r>
            <a:endParaRPr lang="en-US" sz="1200" dirty="0">
              <a:solidFill>
                <a:prstClr val="white"/>
              </a:solidFill>
              <a:latin typeface="Calibri"/>
            </a:endParaRPr>
          </a:p>
        </p:txBody>
      </p:sp>
      <p:sp>
        <p:nvSpPr>
          <p:cNvPr id="39" name="TextBox 38"/>
          <p:cNvSpPr txBox="1"/>
          <p:nvPr/>
        </p:nvSpPr>
        <p:spPr>
          <a:xfrm>
            <a:off x="7370912" y="5750123"/>
            <a:ext cx="1417488" cy="307777"/>
          </a:xfrm>
          <a:prstGeom prst="rect">
            <a:avLst/>
          </a:prstGeom>
          <a:noFill/>
        </p:spPr>
        <p:txBody>
          <a:bodyPr wrap="none" rtlCol="0">
            <a:spAutoFit/>
          </a:bodyPr>
          <a:lstStyle/>
          <a:p>
            <a:r>
              <a:rPr lang="en-US" sz="1400" dirty="0" smtClean="0">
                <a:solidFill>
                  <a:prstClr val="black"/>
                </a:solidFill>
                <a:latin typeface="Calibri"/>
              </a:rPr>
              <a:t>120K biomarkers</a:t>
            </a:r>
            <a:endParaRPr lang="en-US" sz="1400" dirty="0">
              <a:solidFill>
                <a:prstClr val="black"/>
              </a:solidFill>
              <a:latin typeface="Calibri"/>
            </a:endParaRPr>
          </a:p>
        </p:txBody>
      </p:sp>
    </p:spTree>
    <p:extLst>
      <p:ext uri="{BB962C8B-B14F-4D97-AF65-F5344CB8AC3E}">
        <p14:creationId xmlns:p14="http://schemas.microsoft.com/office/powerpoint/2010/main" val="13434782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7-12-11 at 8.06.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3319593"/>
            <a:ext cx="2275274" cy="1633407"/>
          </a:xfrm>
          <a:prstGeom prst="rect">
            <a:avLst/>
          </a:prstGeom>
          <a:effectLst>
            <a:outerShdw blurRad="50800" dist="38100" dir="2700000" algn="tl" rotWithShape="0">
              <a:srgbClr val="000000">
                <a:alpha val="43000"/>
              </a:srgbClr>
            </a:outerShdw>
          </a:effectLst>
        </p:spPr>
      </p:pic>
      <p:pic>
        <p:nvPicPr>
          <p:cNvPr id="6" name="Picture 5" descr="bubblePlot.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62200"/>
            <a:ext cx="2743200" cy="1754519"/>
          </a:xfrm>
          <a:prstGeom prst="rect">
            <a:avLst/>
          </a:prstGeom>
          <a:effectLst>
            <a:outerShdw blurRad="50800" dist="38100" dir="2700000" algn="tl" rotWithShape="0">
              <a:srgbClr val="000000">
                <a:alpha val="43000"/>
              </a:srgbClr>
            </a:outerShdw>
          </a:effectLst>
        </p:spPr>
      </p:pic>
      <p:graphicFrame>
        <p:nvGraphicFramePr>
          <p:cNvPr id="3" name="Diagram 2"/>
          <p:cNvGraphicFramePr/>
          <p:nvPr>
            <p:extLst>
              <p:ext uri="{D42A27DB-BD31-4B8C-83A1-F6EECF244321}">
                <p14:modId xmlns:p14="http://schemas.microsoft.com/office/powerpoint/2010/main" val="2410601276"/>
              </p:ext>
            </p:extLst>
          </p:nvPr>
        </p:nvGraphicFramePr>
        <p:xfrm>
          <a:off x="838200" y="990600"/>
          <a:ext cx="7467600" cy="51467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1"/>
          <p:cNvSpPr txBox="1">
            <a:spLocks/>
          </p:cNvSpPr>
          <p:nvPr/>
        </p:nvSpPr>
        <p:spPr>
          <a:xfrm>
            <a:off x="137160" y="35232"/>
            <a:ext cx="9144000" cy="6858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b="1" kern="1200">
                <a:solidFill>
                  <a:schemeClr val="bg1"/>
                </a:solidFill>
                <a:latin typeface="+mj-lt"/>
                <a:ea typeface="+mj-ea"/>
                <a:cs typeface="+mj-cs"/>
              </a:defRPr>
            </a:lvl1pPr>
          </a:lstStyle>
          <a:p>
            <a:r>
              <a:rPr lang="en-US" dirty="0" smtClean="0">
                <a:latin typeface="Arial"/>
                <a:cs typeface="Arial"/>
              </a:rPr>
              <a:t>Roadmap to Understand Diseases Broadly and Deeply</a:t>
            </a:r>
            <a:endParaRPr lang="en-US" dirty="0">
              <a:latin typeface="Arial"/>
              <a:cs typeface="Arial"/>
            </a:endParaRPr>
          </a:p>
        </p:txBody>
      </p:sp>
      <p:sp>
        <p:nvSpPr>
          <p:cNvPr id="2" name="TextBox 1"/>
          <p:cNvSpPr txBox="1"/>
          <p:nvPr/>
        </p:nvSpPr>
        <p:spPr>
          <a:xfrm>
            <a:off x="5638800" y="5791200"/>
            <a:ext cx="3377848" cy="646331"/>
          </a:xfrm>
          <a:prstGeom prst="rect">
            <a:avLst/>
          </a:prstGeom>
          <a:noFill/>
          <a:ln>
            <a:solidFill>
              <a:srgbClr val="16377A"/>
            </a:solidFill>
          </a:ln>
        </p:spPr>
        <p:txBody>
          <a:bodyPr wrap="none" rtlCol="0">
            <a:spAutoFit/>
          </a:bodyPr>
          <a:lstStyle/>
          <a:p>
            <a:pPr marL="171450" indent="-171450">
              <a:buFont typeface="Arial"/>
              <a:buChar char="•"/>
            </a:pPr>
            <a:r>
              <a:rPr lang="en-US" sz="1200" b="1" dirty="0" smtClean="0"/>
              <a:t>Won 2017 WRD Achievement Award</a:t>
            </a:r>
          </a:p>
          <a:p>
            <a:pPr marL="171450" indent="-171450">
              <a:buFont typeface="Arial"/>
              <a:buChar char="•"/>
            </a:pPr>
            <a:r>
              <a:rPr lang="en-US" sz="1200" b="1" dirty="0" smtClean="0"/>
              <a:t>Reduces data acquisition cost by 90%</a:t>
            </a:r>
          </a:p>
          <a:p>
            <a:pPr marL="171450" indent="-171450">
              <a:buFont typeface="Arial"/>
              <a:buChar char="•"/>
            </a:pPr>
            <a:r>
              <a:rPr lang="en-US" sz="1200" b="1" dirty="0" smtClean="0"/>
              <a:t>Speeds up analysis from days to minutes</a:t>
            </a:r>
          </a:p>
        </p:txBody>
      </p:sp>
      <p:pic>
        <p:nvPicPr>
          <p:cNvPr id="5" name="Picture 4" descr="main-svg.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0200" y="914400"/>
            <a:ext cx="2544034" cy="1295400"/>
          </a:xfrm>
          <a:prstGeom prst="rect">
            <a:avLst/>
          </a:prstGeom>
          <a:effectLst>
            <a:outerShdw blurRad="50800" dist="38100" dir="2700000" algn="tl" rotWithShape="0">
              <a:srgbClr val="000000">
                <a:alpha val="43000"/>
              </a:srgbClr>
            </a:outerShdw>
          </a:effectLst>
        </p:spPr>
      </p:pic>
      <p:pic>
        <p:nvPicPr>
          <p:cNvPr id="8" name="Picture 7" descr="Cytokine_Pathway.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5800" y="3733800"/>
            <a:ext cx="2133600" cy="1583872"/>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430757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8-05-22 at 8.34.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743200"/>
            <a:ext cx="1921474" cy="1807029"/>
          </a:xfrm>
          <a:prstGeom prst="rect">
            <a:avLst/>
          </a:prstGeom>
        </p:spPr>
      </p:pic>
      <p:grpSp>
        <p:nvGrpSpPr>
          <p:cNvPr id="3" name="Group 2"/>
          <p:cNvGrpSpPr/>
          <p:nvPr/>
        </p:nvGrpSpPr>
        <p:grpSpPr>
          <a:xfrm>
            <a:off x="381000" y="1295400"/>
            <a:ext cx="5334000" cy="4648200"/>
            <a:chOff x="1244601" y="1854201"/>
            <a:chExt cx="8724899" cy="7417087"/>
          </a:xfrm>
        </p:grpSpPr>
        <p:sp>
          <p:nvSpPr>
            <p:cNvPr id="5" name="Freeform 14"/>
            <p:cNvSpPr>
              <a:spLocks/>
            </p:cNvSpPr>
            <p:nvPr/>
          </p:nvSpPr>
          <p:spPr bwMode="auto">
            <a:xfrm>
              <a:off x="7251142" y="3850218"/>
              <a:ext cx="2718358" cy="3953019"/>
            </a:xfrm>
            <a:custGeom>
              <a:avLst/>
              <a:gdLst>
                <a:gd name="T0" fmla="*/ 4096 w 4121"/>
                <a:gd name="T1" fmla="*/ 2644 h 5673"/>
                <a:gd name="T2" fmla="*/ 4091 w 4121"/>
                <a:gd name="T3" fmla="*/ 2305 h 5673"/>
                <a:gd name="T4" fmla="*/ 2760 w 4121"/>
                <a:gd name="T5" fmla="*/ 0 h 5673"/>
                <a:gd name="T6" fmla="*/ 2198 w 4121"/>
                <a:gd name="T7" fmla="*/ 2098 h 5673"/>
                <a:gd name="T8" fmla="*/ 2142 w 4121"/>
                <a:gd name="T9" fmla="*/ 2307 h 5673"/>
                <a:gd name="T10" fmla="*/ 1933 w 4121"/>
                <a:gd name="T11" fmla="*/ 2251 h 5673"/>
                <a:gd name="T12" fmla="*/ 662 w 4121"/>
                <a:gd name="T13" fmla="*/ 1910 h 5673"/>
                <a:gd name="T14" fmla="*/ 912 w 4121"/>
                <a:gd name="T15" fmla="*/ 2339 h 5673"/>
                <a:gd name="T16" fmla="*/ 912 w 4121"/>
                <a:gd name="T17" fmla="*/ 2625 h 5673"/>
                <a:gd name="T18" fmla="*/ 0 w 4121"/>
                <a:gd name="T19" fmla="*/ 4191 h 5673"/>
                <a:gd name="T20" fmla="*/ 398 w 4121"/>
                <a:gd name="T21" fmla="*/ 5673 h 5673"/>
                <a:gd name="T22" fmla="*/ 2704 w 4121"/>
                <a:gd name="T23" fmla="*/ 5055 h 5673"/>
                <a:gd name="T24" fmla="*/ 4096 w 4121"/>
                <a:gd name="T25" fmla="*/ 2644 h 5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21" h="5673">
                  <a:moveTo>
                    <a:pt x="4096" y="2644"/>
                  </a:moveTo>
                  <a:cubicBezTo>
                    <a:pt x="4121" y="2536"/>
                    <a:pt x="4120" y="2412"/>
                    <a:pt x="4091" y="2305"/>
                  </a:cubicBezTo>
                  <a:cubicBezTo>
                    <a:pt x="2760" y="0"/>
                    <a:pt x="2760" y="0"/>
                    <a:pt x="2760" y="0"/>
                  </a:cubicBezTo>
                  <a:cubicBezTo>
                    <a:pt x="2198" y="2098"/>
                    <a:pt x="2198" y="2098"/>
                    <a:pt x="2198" y="2098"/>
                  </a:cubicBezTo>
                  <a:cubicBezTo>
                    <a:pt x="2142" y="2307"/>
                    <a:pt x="2142" y="2307"/>
                    <a:pt x="2142" y="2307"/>
                  </a:cubicBezTo>
                  <a:cubicBezTo>
                    <a:pt x="1933" y="2251"/>
                    <a:pt x="1933" y="2251"/>
                    <a:pt x="1933" y="2251"/>
                  </a:cubicBezTo>
                  <a:cubicBezTo>
                    <a:pt x="662" y="1910"/>
                    <a:pt x="662" y="1910"/>
                    <a:pt x="662" y="1910"/>
                  </a:cubicBezTo>
                  <a:cubicBezTo>
                    <a:pt x="912" y="2339"/>
                    <a:pt x="912" y="2339"/>
                    <a:pt x="912" y="2339"/>
                  </a:cubicBezTo>
                  <a:cubicBezTo>
                    <a:pt x="957" y="2418"/>
                    <a:pt x="957" y="2546"/>
                    <a:pt x="912" y="2625"/>
                  </a:cubicBezTo>
                  <a:cubicBezTo>
                    <a:pt x="0" y="4191"/>
                    <a:pt x="0" y="4191"/>
                    <a:pt x="0" y="4191"/>
                  </a:cubicBezTo>
                  <a:cubicBezTo>
                    <a:pt x="398" y="5673"/>
                    <a:pt x="398" y="5673"/>
                    <a:pt x="398" y="5673"/>
                  </a:cubicBezTo>
                  <a:cubicBezTo>
                    <a:pt x="2704" y="5055"/>
                    <a:pt x="2704" y="5055"/>
                    <a:pt x="2704" y="5055"/>
                  </a:cubicBezTo>
                  <a:lnTo>
                    <a:pt x="4096" y="2644"/>
                  </a:lnTo>
                  <a:close/>
                </a:path>
              </a:pathLst>
            </a:custGeom>
            <a:blipFill rotWithShape="1">
              <a:blip r:embed="rId4"/>
              <a:stretch>
                <a:fillRect/>
              </a:stretch>
            </a:blipFill>
            <a:ln w="38100">
              <a:solidFill>
                <a:srgbClr val="133F68"/>
              </a:solidFill>
            </a:ln>
            <a:effectLst>
              <a:outerShdw blurRad="50800" dist="127000" dir="5400000" algn="t" rotWithShape="0">
                <a:prstClr val="black">
                  <a:alpha val="40000"/>
                </a:prstClr>
              </a:outerShdw>
            </a:effectLst>
          </p:spPr>
          <p:txBody>
            <a:bodyPr vert="horz" wrap="square" lIns="68580" tIns="34290" rIns="68580" bIns="34290" numCol="1" anchor="t" anchorCtr="0" compatLnSpc="1">
              <a:prstTxWarp prst="textNoShape">
                <a:avLst/>
              </a:prstTxWarp>
            </a:bodyPr>
            <a:lstStyle/>
            <a:p>
              <a:pPr defTabSz="457200">
                <a:defRPr/>
              </a:pPr>
              <a:endParaRPr lang="en-US" sz="700">
                <a:solidFill>
                  <a:prstClr val="black"/>
                </a:solidFill>
                <a:latin typeface="Calibri" panose="020F0502020204030204"/>
              </a:endParaRPr>
            </a:p>
          </p:txBody>
        </p:sp>
        <p:sp>
          <p:nvSpPr>
            <p:cNvPr id="6" name="Freeform 15"/>
            <p:cNvSpPr>
              <a:spLocks/>
            </p:cNvSpPr>
            <p:nvPr/>
          </p:nvSpPr>
          <p:spPr bwMode="auto">
            <a:xfrm>
              <a:off x="6114346" y="1884050"/>
              <a:ext cx="2855343" cy="3389107"/>
            </a:xfrm>
            <a:custGeom>
              <a:avLst/>
              <a:gdLst>
                <a:gd name="T0" fmla="*/ 2509 w 4330"/>
                <a:gd name="T1" fmla="*/ 0 h 4863"/>
                <a:gd name="T2" fmla="*/ 0 w 4330"/>
                <a:gd name="T3" fmla="*/ 0 h 4863"/>
                <a:gd name="T4" fmla="*/ 1515 w 4330"/>
                <a:gd name="T5" fmla="*/ 1515 h 4863"/>
                <a:gd name="T6" fmla="*/ 1668 w 4330"/>
                <a:gd name="T7" fmla="*/ 1669 h 4863"/>
                <a:gd name="T8" fmla="*/ 1515 w 4330"/>
                <a:gd name="T9" fmla="*/ 1821 h 4863"/>
                <a:gd name="T10" fmla="*/ 569 w 4330"/>
                <a:gd name="T11" fmla="*/ 2768 h 4863"/>
                <a:gd name="T12" fmla="*/ 1079 w 4330"/>
                <a:gd name="T13" fmla="*/ 2768 h 4863"/>
                <a:gd name="T14" fmla="*/ 1327 w 4330"/>
                <a:gd name="T15" fmla="*/ 2911 h 4863"/>
                <a:gd name="T16" fmla="*/ 2231 w 4330"/>
                <a:gd name="T17" fmla="*/ 4466 h 4863"/>
                <a:gd name="T18" fmla="*/ 3712 w 4330"/>
                <a:gd name="T19" fmla="*/ 4863 h 4863"/>
                <a:gd name="T20" fmla="*/ 4330 w 4330"/>
                <a:gd name="T21" fmla="*/ 2556 h 4863"/>
                <a:gd name="T22" fmla="*/ 3011 w 4330"/>
                <a:gd name="T23" fmla="*/ 272 h 4863"/>
                <a:gd name="T24" fmla="*/ 2509 w 4330"/>
                <a:gd name="T25" fmla="*/ 0 h 4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0" h="4863">
                  <a:moveTo>
                    <a:pt x="2509" y="0"/>
                  </a:moveTo>
                  <a:cubicBezTo>
                    <a:pt x="0" y="0"/>
                    <a:pt x="0" y="0"/>
                    <a:pt x="0" y="0"/>
                  </a:cubicBezTo>
                  <a:cubicBezTo>
                    <a:pt x="1515" y="1515"/>
                    <a:pt x="1515" y="1515"/>
                    <a:pt x="1515" y="1515"/>
                  </a:cubicBezTo>
                  <a:cubicBezTo>
                    <a:pt x="1668" y="1669"/>
                    <a:pt x="1668" y="1669"/>
                    <a:pt x="1668" y="1669"/>
                  </a:cubicBezTo>
                  <a:cubicBezTo>
                    <a:pt x="1515" y="1821"/>
                    <a:pt x="1515" y="1821"/>
                    <a:pt x="1515" y="1821"/>
                  </a:cubicBezTo>
                  <a:cubicBezTo>
                    <a:pt x="569" y="2768"/>
                    <a:pt x="569" y="2768"/>
                    <a:pt x="569" y="2768"/>
                  </a:cubicBezTo>
                  <a:cubicBezTo>
                    <a:pt x="1079" y="2768"/>
                    <a:pt x="1079" y="2768"/>
                    <a:pt x="1079" y="2768"/>
                  </a:cubicBezTo>
                  <a:cubicBezTo>
                    <a:pt x="1170" y="2768"/>
                    <a:pt x="1282" y="2833"/>
                    <a:pt x="1327" y="2911"/>
                  </a:cubicBezTo>
                  <a:cubicBezTo>
                    <a:pt x="2231" y="4466"/>
                    <a:pt x="2231" y="4466"/>
                    <a:pt x="2231" y="4466"/>
                  </a:cubicBezTo>
                  <a:cubicBezTo>
                    <a:pt x="3712" y="4863"/>
                    <a:pt x="3712" y="4863"/>
                    <a:pt x="3712" y="4863"/>
                  </a:cubicBezTo>
                  <a:cubicBezTo>
                    <a:pt x="4330" y="2556"/>
                    <a:pt x="4330" y="2556"/>
                    <a:pt x="4330" y="2556"/>
                  </a:cubicBezTo>
                  <a:cubicBezTo>
                    <a:pt x="3011" y="272"/>
                    <a:pt x="3011" y="272"/>
                    <a:pt x="3011" y="272"/>
                  </a:cubicBezTo>
                  <a:cubicBezTo>
                    <a:pt x="2906" y="120"/>
                    <a:pt x="2688" y="0"/>
                    <a:pt x="2509" y="0"/>
                  </a:cubicBezTo>
                  <a:close/>
                </a:path>
              </a:pathLst>
            </a:custGeom>
            <a:blipFill rotWithShape="1">
              <a:blip r:embed="rId5"/>
              <a:stretch>
                <a:fillRect/>
              </a:stretch>
            </a:blipFill>
            <a:ln w="38100">
              <a:solidFill>
                <a:srgbClr val="46B688"/>
              </a:solidFill>
            </a:ln>
            <a:effectLst>
              <a:outerShdw blurRad="50800" dist="127000" dir="5400000" algn="t" rotWithShape="0">
                <a:prstClr val="black">
                  <a:alpha val="40000"/>
                </a:prstClr>
              </a:outerShdw>
            </a:effectLst>
          </p:spPr>
          <p:txBody>
            <a:bodyPr vert="horz" wrap="square" lIns="68580" tIns="34290" rIns="68580" bIns="34290" numCol="1" anchor="t" anchorCtr="0" compatLnSpc="1">
              <a:prstTxWarp prst="textNoShape">
                <a:avLst/>
              </a:prstTxWarp>
            </a:bodyPr>
            <a:lstStyle/>
            <a:p>
              <a:pPr defTabSz="457200">
                <a:defRPr/>
              </a:pPr>
              <a:endParaRPr lang="en-US" sz="700" dirty="0">
                <a:solidFill>
                  <a:prstClr val="black"/>
                </a:solidFill>
                <a:latin typeface="Calibri" panose="020F0502020204030204"/>
              </a:endParaRPr>
            </a:p>
          </p:txBody>
        </p:sp>
        <p:sp>
          <p:nvSpPr>
            <p:cNvPr id="7" name="Freeform 6"/>
            <p:cNvSpPr>
              <a:spLocks/>
            </p:cNvSpPr>
            <p:nvPr/>
          </p:nvSpPr>
          <p:spPr bwMode="auto">
            <a:xfrm>
              <a:off x="1244601" y="1854201"/>
              <a:ext cx="5768157" cy="2349408"/>
            </a:xfrm>
            <a:custGeom>
              <a:avLst/>
              <a:gdLst>
                <a:gd name="connsiteX0" fmla="*/ 0 w 6812079"/>
                <a:gd name="connsiteY0" fmla="*/ 0 h 1471583"/>
                <a:gd name="connsiteX1" fmla="*/ 1178015 w 6812079"/>
                <a:gd name="connsiteY1" fmla="*/ 0 h 1471583"/>
                <a:gd name="connsiteX2" fmla="*/ 1247651 w 6812079"/>
                <a:gd name="connsiteY2" fmla="*/ 0 h 1471583"/>
                <a:gd name="connsiteX3" fmla="*/ 5064958 w 6812079"/>
                <a:gd name="connsiteY3" fmla="*/ 0 h 1471583"/>
                <a:gd name="connsiteX4" fmla="*/ 5064956 w 6812079"/>
                <a:gd name="connsiteY4" fmla="*/ 3 h 1471583"/>
                <a:gd name="connsiteX5" fmla="*/ 5185586 w 6812079"/>
                <a:gd name="connsiteY5" fmla="*/ 3 h 1471583"/>
                <a:gd name="connsiteX6" fmla="*/ 6074721 w 6812079"/>
                <a:gd name="connsiteY6" fmla="*/ 3 h 1471583"/>
                <a:gd name="connsiteX7" fmla="*/ 6812079 w 6812079"/>
                <a:gd name="connsiteY7" fmla="*/ 737784 h 1471583"/>
                <a:gd name="connsiteX8" fmla="*/ 6326254 w 6812079"/>
                <a:gd name="connsiteY8" fmla="*/ 1224329 h 1471583"/>
                <a:gd name="connsiteX9" fmla="*/ 5530544 w 6812079"/>
                <a:gd name="connsiteY9" fmla="*/ 1224329 h 1471583"/>
                <a:gd name="connsiteX10" fmla="*/ 5420913 w 6812079"/>
                <a:gd name="connsiteY10" fmla="*/ 1287580 h 1471583"/>
                <a:gd name="connsiteX11" fmla="*/ 5313934 w 6812079"/>
                <a:gd name="connsiteY11" fmla="*/ 1471583 h 1471583"/>
                <a:gd name="connsiteX12" fmla="*/ 5162749 w 6812079"/>
                <a:gd name="connsiteY12" fmla="*/ 906748 h 1471583"/>
                <a:gd name="connsiteX13" fmla="*/ 5137994 w 6812079"/>
                <a:gd name="connsiteY13" fmla="*/ 814304 h 1471583"/>
                <a:gd name="connsiteX14" fmla="*/ 5045603 w 6812079"/>
                <a:gd name="connsiteY14" fmla="*/ 839074 h 1471583"/>
                <a:gd name="connsiteX15" fmla="*/ 4129423 w 6812079"/>
                <a:gd name="connsiteY15" fmla="*/ 1084635 h 1471583"/>
                <a:gd name="connsiteX16" fmla="*/ 4117427 w 6812079"/>
                <a:gd name="connsiteY16" fmla="*/ 1098543 h 1471583"/>
                <a:gd name="connsiteX17" fmla="*/ 1247651 w 6812079"/>
                <a:gd name="connsiteY17" fmla="*/ 1098543 h 1471583"/>
                <a:gd name="connsiteX18" fmla="*/ 1178015 w 6812079"/>
                <a:gd name="connsiteY18" fmla="*/ 1098543 h 1471583"/>
                <a:gd name="connsiteX19" fmla="*/ 0 w 6812079"/>
                <a:gd name="connsiteY19" fmla="*/ 1098543 h 1471583"/>
                <a:gd name="connsiteX0" fmla="*/ 0 w 6812079"/>
                <a:gd name="connsiteY0" fmla="*/ 1098543 h 1471583"/>
                <a:gd name="connsiteX1" fmla="*/ 1178015 w 6812079"/>
                <a:gd name="connsiteY1" fmla="*/ 0 h 1471583"/>
                <a:gd name="connsiteX2" fmla="*/ 1247651 w 6812079"/>
                <a:gd name="connsiteY2" fmla="*/ 0 h 1471583"/>
                <a:gd name="connsiteX3" fmla="*/ 5064958 w 6812079"/>
                <a:gd name="connsiteY3" fmla="*/ 0 h 1471583"/>
                <a:gd name="connsiteX4" fmla="*/ 5064956 w 6812079"/>
                <a:gd name="connsiteY4" fmla="*/ 3 h 1471583"/>
                <a:gd name="connsiteX5" fmla="*/ 5185586 w 6812079"/>
                <a:gd name="connsiteY5" fmla="*/ 3 h 1471583"/>
                <a:gd name="connsiteX6" fmla="*/ 6074721 w 6812079"/>
                <a:gd name="connsiteY6" fmla="*/ 3 h 1471583"/>
                <a:gd name="connsiteX7" fmla="*/ 6812079 w 6812079"/>
                <a:gd name="connsiteY7" fmla="*/ 737784 h 1471583"/>
                <a:gd name="connsiteX8" fmla="*/ 6326254 w 6812079"/>
                <a:gd name="connsiteY8" fmla="*/ 1224329 h 1471583"/>
                <a:gd name="connsiteX9" fmla="*/ 5530544 w 6812079"/>
                <a:gd name="connsiteY9" fmla="*/ 1224329 h 1471583"/>
                <a:gd name="connsiteX10" fmla="*/ 5420913 w 6812079"/>
                <a:gd name="connsiteY10" fmla="*/ 1287580 h 1471583"/>
                <a:gd name="connsiteX11" fmla="*/ 5313934 w 6812079"/>
                <a:gd name="connsiteY11" fmla="*/ 1471583 h 1471583"/>
                <a:gd name="connsiteX12" fmla="*/ 5162749 w 6812079"/>
                <a:gd name="connsiteY12" fmla="*/ 906748 h 1471583"/>
                <a:gd name="connsiteX13" fmla="*/ 5137994 w 6812079"/>
                <a:gd name="connsiteY13" fmla="*/ 814304 h 1471583"/>
                <a:gd name="connsiteX14" fmla="*/ 5045603 w 6812079"/>
                <a:gd name="connsiteY14" fmla="*/ 839074 h 1471583"/>
                <a:gd name="connsiteX15" fmla="*/ 4129423 w 6812079"/>
                <a:gd name="connsiteY15" fmla="*/ 1084635 h 1471583"/>
                <a:gd name="connsiteX16" fmla="*/ 4117427 w 6812079"/>
                <a:gd name="connsiteY16" fmla="*/ 1098543 h 1471583"/>
                <a:gd name="connsiteX17" fmla="*/ 1247651 w 6812079"/>
                <a:gd name="connsiteY17" fmla="*/ 1098543 h 1471583"/>
                <a:gd name="connsiteX18" fmla="*/ 1178015 w 6812079"/>
                <a:gd name="connsiteY18" fmla="*/ 1098543 h 1471583"/>
                <a:gd name="connsiteX19" fmla="*/ 0 w 6812079"/>
                <a:gd name="connsiteY19" fmla="*/ 1098543 h 1471583"/>
                <a:gd name="connsiteX0" fmla="*/ 0 w 5634064"/>
                <a:gd name="connsiteY0" fmla="*/ 1098543 h 1471583"/>
                <a:gd name="connsiteX1" fmla="*/ 0 w 5634064"/>
                <a:gd name="connsiteY1" fmla="*/ 0 h 1471583"/>
                <a:gd name="connsiteX2" fmla="*/ 69636 w 5634064"/>
                <a:gd name="connsiteY2" fmla="*/ 0 h 1471583"/>
                <a:gd name="connsiteX3" fmla="*/ 3886943 w 5634064"/>
                <a:gd name="connsiteY3" fmla="*/ 0 h 1471583"/>
                <a:gd name="connsiteX4" fmla="*/ 3886941 w 5634064"/>
                <a:gd name="connsiteY4" fmla="*/ 3 h 1471583"/>
                <a:gd name="connsiteX5" fmla="*/ 4007571 w 5634064"/>
                <a:gd name="connsiteY5" fmla="*/ 3 h 1471583"/>
                <a:gd name="connsiteX6" fmla="*/ 4896706 w 5634064"/>
                <a:gd name="connsiteY6" fmla="*/ 3 h 1471583"/>
                <a:gd name="connsiteX7" fmla="*/ 5634064 w 5634064"/>
                <a:gd name="connsiteY7" fmla="*/ 737784 h 1471583"/>
                <a:gd name="connsiteX8" fmla="*/ 5148239 w 5634064"/>
                <a:gd name="connsiteY8" fmla="*/ 1224329 h 1471583"/>
                <a:gd name="connsiteX9" fmla="*/ 4352529 w 5634064"/>
                <a:gd name="connsiteY9" fmla="*/ 1224329 h 1471583"/>
                <a:gd name="connsiteX10" fmla="*/ 4242898 w 5634064"/>
                <a:gd name="connsiteY10" fmla="*/ 1287580 h 1471583"/>
                <a:gd name="connsiteX11" fmla="*/ 4135919 w 5634064"/>
                <a:gd name="connsiteY11" fmla="*/ 1471583 h 1471583"/>
                <a:gd name="connsiteX12" fmla="*/ 3984734 w 5634064"/>
                <a:gd name="connsiteY12" fmla="*/ 906748 h 1471583"/>
                <a:gd name="connsiteX13" fmla="*/ 3959979 w 5634064"/>
                <a:gd name="connsiteY13" fmla="*/ 814304 h 1471583"/>
                <a:gd name="connsiteX14" fmla="*/ 3867588 w 5634064"/>
                <a:gd name="connsiteY14" fmla="*/ 839074 h 1471583"/>
                <a:gd name="connsiteX15" fmla="*/ 2951408 w 5634064"/>
                <a:gd name="connsiteY15" fmla="*/ 1084635 h 1471583"/>
                <a:gd name="connsiteX16" fmla="*/ 2939412 w 5634064"/>
                <a:gd name="connsiteY16" fmla="*/ 1098543 h 1471583"/>
                <a:gd name="connsiteX17" fmla="*/ 69636 w 5634064"/>
                <a:gd name="connsiteY17" fmla="*/ 1098543 h 1471583"/>
                <a:gd name="connsiteX18" fmla="*/ 0 w 5634064"/>
                <a:gd name="connsiteY18" fmla="*/ 1098543 h 1471583"/>
                <a:gd name="connsiteX0" fmla="*/ 69636 w 5634064"/>
                <a:gd name="connsiteY0" fmla="*/ 1098543 h 1471583"/>
                <a:gd name="connsiteX1" fmla="*/ 0 w 5634064"/>
                <a:gd name="connsiteY1" fmla="*/ 0 h 1471583"/>
                <a:gd name="connsiteX2" fmla="*/ 69636 w 5634064"/>
                <a:gd name="connsiteY2" fmla="*/ 0 h 1471583"/>
                <a:gd name="connsiteX3" fmla="*/ 3886943 w 5634064"/>
                <a:gd name="connsiteY3" fmla="*/ 0 h 1471583"/>
                <a:gd name="connsiteX4" fmla="*/ 3886941 w 5634064"/>
                <a:gd name="connsiteY4" fmla="*/ 3 h 1471583"/>
                <a:gd name="connsiteX5" fmla="*/ 4007571 w 5634064"/>
                <a:gd name="connsiteY5" fmla="*/ 3 h 1471583"/>
                <a:gd name="connsiteX6" fmla="*/ 4896706 w 5634064"/>
                <a:gd name="connsiteY6" fmla="*/ 3 h 1471583"/>
                <a:gd name="connsiteX7" fmla="*/ 5634064 w 5634064"/>
                <a:gd name="connsiteY7" fmla="*/ 737784 h 1471583"/>
                <a:gd name="connsiteX8" fmla="*/ 5148239 w 5634064"/>
                <a:gd name="connsiteY8" fmla="*/ 1224329 h 1471583"/>
                <a:gd name="connsiteX9" fmla="*/ 4352529 w 5634064"/>
                <a:gd name="connsiteY9" fmla="*/ 1224329 h 1471583"/>
                <a:gd name="connsiteX10" fmla="*/ 4242898 w 5634064"/>
                <a:gd name="connsiteY10" fmla="*/ 1287580 h 1471583"/>
                <a:gd name="connsiteX11" fmla="*/ 4135919 w 5634064"/>
                <a:gd name="connsiteY11" fmla="*/ 1471583 h 1471583"/>
                <a:gd name="connsiteX12" fmla="*/ 3984734 w 5634064"/>
                <a:gd name="connsiteY12" fmla="*/ 906748 h 1471583"/>
                <a:gd name="connsiteX13" fmla="*/ 3959979 w 5634064"/>
                <a:gd name="connsiteY13" fmla="*/ 814304 h 1471583"/>
                <a:gd name="connsiteX14" fmla="*/ 3867588 w 5634064"/>
                <a:gd name="connsiteY14" fmla="*/ 839074 h 1471583"/>
                <a:gd name="connsiteX15" fmla="*/ 2951408 w 5634064"/>
                <a:gd name="connsiteY15" fmla="*/ 1084635 h 1471583"/>
                <a:gd name="connsiteX16" fmla="*/ 2939412 w 5634064"/>
                <a:gd name="connsiteY16" fmla="*/ 1098543 h 1471583"/>
                <a:gd name="connsiteX17" fmla="*/ 69636 w 5634064"/>
                <a:gd name="connsiteY17" fmla="*/ 1098543 h 1471583"/>
                <a:gd name="connsiteX0" fmla="*/ 0 w 5564428"/>
                <a:gd name="connsiteY0" fmla="*/ 1098543 h 1471583"/>
                <a:gd name="connsiteX1" fmla="*/ 0 w 5564428"/>
                <a:gd name="connsiteY1" fmla="*/ 0 h 1471583"/>
                <a:gd name="connsiteX2" fmla="*/ 3817307 w 5564428"/>
                <a:gd name="connsiteY2" fmla="*/ 0 h 1471583"/>
                <a:gd name="connsiteX3" fmla="*/ 3817305 w 5564428"/>
                <a:gd name="connsiteY3" fmla="*/ 3 h 1471583"/>
                <a:gd name="connsiteX4" fmla="*/ 3937935 w 5564428"/>
                <a:gd name="connsiteY4" fmla="*/ 3 h 1471583"/>
                <a:gd name="connsiteX5" fmla="*/ 4827070 w 5564428"/>
                <a:gd name="connsiteY5" fmla="*/ 3 h 1471583"/>
                <a:gd name="connsiteX6" fmla="*/ 5564428 w 5564428"/>
                <a:gd name="connsiteY6" fmla="*/ 737784 h 1471583"/>
                <a:gd name="connsiteX7" fmla="*/ 5078603 w 5564428"/>
                <a:gd name="connsiteY7" fmla="*/ 1224329 h 1471583"/>
                <a:gd name="connsiteX8" fmla="*/ 4282893 w 5564428"/>
                <a:gd name="connsiteY8" fmla="*/ 1224329 h 1471583"/>
                <a:gd name="connsiteX9" fmla="*/ 4173262 w 5564428"/>
                <a:gd name="connsiteY9" fmla="*/ 1287580 h 1471583"/>
                <a:gd name="connsiteX10" fmla="*/ 4066283 w 5564428"/>
                <a:gd name="connsiteY10" fmla="*/ 1471583 h 1471583"/>
                <a:gd name="connsiteX11" fmla="*/ 3915098 w 5564428"/>
                <a:gd name="connsiteY11" fmla="*/ 906748 h 1471583"/>
                <a:gd name="connsiteX12" fmla="*/ 3890343 w 5564428"/>
                <a:gd name="connsiteY12" fmla="*/ 814304 h 1471583"/>
                <a:gd name="connsiteX13" fmla="*/ 3797952 w 5564428"/>
                <a:gd name="connsiteY13" fmla="*/ 839074 h 1471583"/>
                <a:gd name="connsiteX14" fmla="*/ 2881772 w 5564428"/>
                <a:gd name="connsiteY14" fmla="*/ 1084635 h 1471583"/>
                <a:gd name="connsiteX15" fmla="*/ 2869776 w 5564428"/>
                <a:gd name="connsiteY15" fmla="*/ 1098543 h 1471583"/>
                <a:gd name="connsiteX16" fmla="*/ 0 w 5564428"/>
                <a:gd name="connsiteY16" fmla="*/ 1098543 h 1471583"/>
                <a:gd name="connsiteX0" fmla="*/ 0 w 5564428"/>
                <a:gd name="connsiteY0" fmla="*/ 1109421 h 1482461"/>
                <a:gd name="connsiteX1" fmla="*/ 0 w 5564428"/>
                <a:gd name="connsiteY1" fmla="*/ 10878 h 1482461"/>
                <a:gd name="connsiteX2" fmla="*/ 1680863 w 5564428"/>
                <a:gd name="connsiteY2" fmla="*/ 0 h 1482461"/>
                <a:gd name="connsiteX3" fmla="*/ 3817307 w 5564428"/>
                <a:gd name="connsiteY3" fmla="*/ 10878 h 1482461"/>
                <a:gd name="connsiteX4" fmla="*/ 3817305 w 5564428"/>
                <a:gd name="connsiteY4" fmla="*/ 10881 h 1482461"/>
                <a:gd name="connsiteX5" fmla="*/ 3937935 w 5564428"/>
                <a:gd name="connsiteY5" fmla="*/ 10881 h 1482461"/>
                <a:gd name="connsiteX6" fmla="*/ 4827070 w 5564428"/>
                <a:gd name="connsiteY6" fmla="*/ 10881 h 1482461"/>
                <a:gd name="connsiteX7" fmla="*/ 5564428 w 5564428"/>
                <a:gd name="connsiteY7" fmla="*/ 748662 h 1482461"/>
                <a:gd name="connsiteX8" fmla="*/ 5078603 w 5564428"/>
                <a:gd name="connsiteY8" fmla="*/ 1235207 h 1482461"/>
                <a:gd name="connsiteX9" fmla="*/ 4282893 w 5564428"/>
                <a:gd name="connsiteY9" fmla="*/ 1235207 h 1482461"/>
                <a:gd name="connsiteX10" fmla="*/ 4173262 w 5564428"/>
                <a:gd name="connsiteY10" fmla="*/ 1298458 h 1482461"/>
                <a:gd name="connsiteX11" fmla="*/ 4066283 w 5564428"/>
                <a:gd name="connsiteY11" fmla="*/ 1482461 h 1482461"/>
                <a:gd name="connsiteX12" fmla="*/ 3915098 w 5564428"/>
                <a:gd name="connsiteY12" fmla="*/ 917626 h 1482461"/>
                <a:gd name="connsiteX13" fmla="*/ 3890343 w 5564428"/>
                <a:gd name="connsiteY13" fmla="*/ 825182 h 1482461"/>
                <a:gd name="connsiteX14" fmla="*/ 3797952 w 5564428"/>
                <a:gd name="connsiteY14" fmla="*/ 849952 h 1482461"/>
                <a:gd name="connsiteX15" fmla="*/ 2881772 w 5564428"/>
                <a:gd name="connsiteY15" fmla="*/ 1095513 h 1482461"/>
                <a:gd name="connsiteX16" fmla="*/ 2869776 w 5564428"/>
                <a:gd name="connsiteY16" fmla="*/ 1109421 h 1482461"/>
                <a:gd name="connsiteX17" fmla="*/ 0 w 5564428"/>
                <a:gd name="connsiteY17" fmla="*/ 1109421 h 1482461"/>
                <a:gd name="connsiteX0" fmla="*/ 0 w 5564428"/>
                <a:gd name="connsiteY0" fmla="*/ 1109421 h 1482461"/>
                <a:gd name="connsiteX1" fmla="*/ 0 w 5564428"/>
                <a:gd name="connsiteY1" fmla="*/ 10878 h 1482461"/>
                <a:gd name="connsiteX2" fmla="*/ 1680863 w 5564428"/>
                <a:gd name="connsiteY2" fmla="*/ 0 h 1482461"/>
                <a:gd name="connsiteX3" fmla="*/ 3817307 w 5564428"/>
                <a:gd name="connsiteY3" fmla="*/ 10878 h 1482461"/>
                <a:gd name="connsiteX4" fmla="*/ 3817305 w 5564428"/>
                <a:gd name="connsiteY4" fmla="*/ 10881 h 1482461"/>
                <a:gd name="connsiteX5" fmla="*/ 3937935 w 5564428"/>
                <a:gd name="connsiteY5" fmla="*/ 10881 h 1482461"/>
                <a:gd name="connsiteX6" fmla="*/ 4827070 w 5564428"/>
                <a:gd name="connsiteY6" fmla="*/ 10881 h 1482461"/>
                <a:gd name="connsiteX7" fmla="*/ 5564428 w 5564428"/>
                <a:gd name="connsiteY7" fmla="*/ 748662 h 1482461"/>
                <a:gd name="connsiteX8" fmla="*/ 5078603 w 5564428"/>
                <a:gd name="connsiteY8" fmla="*/ 1235207 h 1482461"/>
                <a:gd name="connsiteX9" fmla="*/ 4282893 w 5564428"/>
                <a:gd name="connsiteY9" fmla="*/ 1235207 h 1482461"/>
                <a:gd name="connsiteX10" fmla="*/ 4173262 w 5564428"/>
                <a:gd name="connsiteY10" fmla="*/ 1298458 h 1482461"/>
                <a:gd name="connsiteX11" fmla="*/ 4066283 w 5564428"/>
                <a:gd name="connsiteY11" fmla="*/ 1482461 h 1482461"/>
                <a:gd name="connsiteX12" fmla="*/ 3915098 w 5564428"/>
                <a:gd name="connsiteY12" fmla="*/ 917626 h 1482461"/>
                <a:gd name="connsiteX13" fmla="*/ 3890343 w 5564428"/>
                <a:gd name="connsiteY13" fmla="*/ 825182 h 1482461"/>
                <a:gd name="connsiteX14" fmla="*/ 3797952 w 5564428"/>
                <a:gd name="connsiteY14" fmla="*/ 849952 h 1482461"/>
                <a:gd name="connsiteX15" fmla="*/ 2881772 w 5564428"/>
                <a:gd name="connsiteY15" fmla="*/ 1095513 h 1482461"/>
                <a:gd name="connsiteX16" fmla="*/ 2869776 w 5564428"/>
                <a:gd name="connsiteY16" fmla="*/ 1109421 h 1482461"/>
                <a:gd name="connsiteX17" fmla="*/ 0 w 5564428"/>
                <a:gd name="connsiteY17" fmla="*/ 1109421 h 1482461"/>
                <a:gd name="connsiteX0" fmla="*/ 0 w 5564428"/>
                <a:gd name="connsiteY0" fmla="*/ 1109421 h 1482461"/>
                <a:gd name="connsiteX1" fmla="*/ 0 w 5564428"/>
                <a:gd name="connsiteY1" fmla="*/ 10878 h 1482461"/>
                <a:gd name="connsiteX2" fmla="*/ 1680863 w 5564428"/>
                <a:gd name="connsiteY2" fmla="*/ 0 h 1482461"/>
                <a:gd name="connsiteX3" fmla="*/ 3817307 w 5564428"/>
                <a:gd name="connsiteY3" fmla="*/ 10878 h 1482461"/>
                <a:gd name="connsiteX4" fmla="*/ 3817305 w 5564428"/>
                <a:gd name="connsiteY4" fmla="*/ 10881 h 1482461"/>
                <a:gd name="connsiteX5" fmla="*/ 3937935 w 5564428"/>
                <a:gd name="connsiteY5" fmla="*/ 10881 h 1482461"/>
                <a:gd name="connsiteX6" fmla="*/ 4827070 w 5564428"/>
                <a:gd name="connsiteY6" fmla="*/ 10881 h 1482461"/>
                <a:gd name="connsiteX7" fmla="*/ 5564428 w 5564428"/>
                <a:gd name="connsiteY7" fmla="*/ 748662 h 1482461"/>
                <a:gd name="connsiteX8" fmla="*/ 5078603 w 5564428"/>
                <a:gd name="connsiteY8" fmla="*/ 1235207 h 1482461"/>
                <a:gd name="connsiteX9" fmla="*/ 4282893 w 5564428"/>
                <a:gd name="connsiteY9" fmla="*/ 1235207 h 1482461"/>
                <a:gd name="connsiteX10" fmla="*/ 4173262 w 5564428"/>
                <a:gd name="connsiteY10" fmla="*/ 1298458 h 1482461"/>
                <a:gd name="connsiteX11" fmla="*/ 4066283 w 5564428"/>
                <a:gd name="connsiteY11" fmla="*/ 1482461 h 1482461"/>
                <a:gd name="connsiteX12" fmla="*/ 3915098 w 5564428"/>
                <a:gd name="connsiteY12" fmla="*/ 917626 h 1482461"/>
                <a:gd name="connsiteX13" fmla="*/ 3890343 w 5564428"/>
                <a:gd name="connsiteY13" fmla="*/ 825182 h 1482461"/>
                <a:gd name="connsiteX14" fmla="*/ 3797952 w 5564428"/>
                <a:gd name="connsiteY14" fmla="*/ 849952 h 1482461"/>
                <a:gd name="connsiteX15" fmla="*/ 2881772 w 5564428"/>
                <a:gd name="connsiteY15" fmla="*/ 1095513 h 1482461"/>
                <a:gd name="connsiteX16" fmla="*/ 2869776 w 5564428"/>
                <a:gd name="connsiteY16" fmla="*/ 1109421 h 1482461"/>
                <a:gd name="connsiteX17" fmla="*/ 0 w 5564428"/>
                <a:gd name="connsiteY17" fmla="*/ 1109421 h 1482461"/>
                <a:gd name="connsiteX0" fmla="*/ 0 w 5564428"/>
                <a:gd name="connsiteY0" fmla="*/ 1109421 h 1482461"/>
                <a:gd name="connsiteX1" fmla="*/ 1680863 w 5564428"/>
                <a:gd name="connsiteY1" fmla="*/ 0 h 1482461"/>
                <a:gd name="connsiteX2" fmla="*/ 3817307 w 5564428"/>
                <a:gd name="connsiteY2" fmla="*/ 10878 h 1482461"/>
                <a:gd name="connsiteX3" fmla="*/ 3817305 w 5564428"/>
                <a:gd name="connsiteY3" fmla="*/ 10881 h 1482461"/>
                <a:gd name="connsiteX4" fmla="*/ 3937935 w 5564428"/>
                <a:gd name="connsiteY4" fmla="*/ 10881 h 1482461"/>
                <a:gd name="connsiteX5" fmla="*/ 4827070 w 5564428"/>
                <a:gd name="connsiteY5" fmla="*/ 10881 h 1482461"/>
                <a:gd name="connsiteX6" fmla="*/ 5564428 w 5564428"/>
                <a:gd name="connsiteY6" fmla="*/ 748662 h 1482461"/>
                <a:gd name="connsiteX7" fmla="*/ 5078603 w 5564428"/>
                <a:gd name="connsiteY7" fmla="*/ 1235207 h 1482461"/>
                <a:gd name="connsiteX8" fmla="*/ 4282893 w 5564428"/>
                <a:gd name="connsiteY8" fmla="*/ 1235207 h 1482461"/>
                <a:gd name="connsiteX9" fmla="*/ 4173262 w 5564428"/>
                <a:gd name="connsiteY9" fmla="*/ 1298458 h 1482461"/>
                <a:gd name="connsiteX10" fmla="*/ 4066283 w 5564428"/>
                <a:gd name="connsiteY10" fmla="*/ 1482461 h 1482461"/>
                <a:gd name="connsiteX11" fmla="*/ 3915098 w 5564428"/>
                <a:gd name="connsiteY11" fmla="*/ 917626 h 1482461"/>
                <a:gd name="connsiteX12" fmla="*/ 3890343 w 5564428"/>
                <a:gd name="connsiteY12" fmla="*/ 825182 h 1482461"/>
                <a:gd name="connsiteX13" fmla="*/ 3797952 w 5564428"/>
                <a:gd name="connsiteY13" fmla="*/ 849952 h 1482461"/>
                <a:gd name="connsiteX14" fmla="*/ 2881772 w 5564428"/>
                <a:gd name="connsiteY14" fmla="*/ 1095513 h 1482461"/>
                <a:gd name="connsiteX15" fmla="*/ 2869776 w 5564428"/>
                <a:gd name="connsiteY15" fmla="*/ 1109421 h 1482461"/>
                <a:gd name="connsiteX16" fmla="*/ 0 w 5564428"/>
                <a:gd name="connsiteY16" fmla="*/ 1109421 h 1482461"/>
                <a:gd name="connsiteX0" fmla="*/ 0 w 5564428"/>
                <a:gd name="connsiteY0" fmla="*/ 1109421 h 1482461"/>
                <a:gd name="connsiteX1" fmla="*/ 1680863 w 5564428"/>
                <a:gd name="connsiteY1" fmla="*/ 0 h 1482461"/>
                <a:gd name="connsiteX2" fmla="*/ 3817307 w 5564428"/>
                <a:gd name="connsiteY2" fmla="*/ 10878 h 1482461"/>
                <a:gd name="connsiteX3" fmla="*/ 3817305 w 5564428"/>
                <a:gd name="connsiteY3" fmla="*/ 10881 h 1482461"/>
                <a:gd name="connsiteX4" fmla="*/ 3937935 w 5564428"/>
                <a:gd name="connsiteY4" fmla="*/ 10881 h 1482461"/>
                <a:gd name="connsiteX5" fmla="*/ 4827070 w 5564428"/>
                <a:gd name="connsiteY5" fmla="*/ 10881 h 1482461"/>
                <a:gd name="connsiteX6" fmla="*/ 5564428 w 5564428"/>
                <a:gd name="connsiteY6" fmla="*/ 748662 h 1482461"/>
                <a:gd name="connsiteX7" fmla="*/ 5078603 w 5564428"/>
                <a:gd name="connsiteY7" fmla="*/ 1235207 h 1482461"/>
                <a:gd name="connsiteX8" fmla="*/ 4282893 w 5564428"/>
                <a:gd name="connsiteY8" fmla="*/ 1235207 h 1482461"/>
                <a:gd name="connsiteX9" fmla="*/ 4173262 w 5564428"/>
                <a:gd name="connsiteY9" fmla="*/ 1298458 h 1482461"/>
                <a:gd name="connsiteX10" fmla="*/ 4066283 w 5564428"/>
                <a:gd name="connsiteY10" fmla="*/ 1482461 h 1482461"/>
                <a:gd name="connsiteX11" fmla="*/ 3915098 w 5564428"/>
                <a:gd name="connsiteY11" fmla="*/ 917626 h 1482461"/>
                <a:gd name="connsiteX12" fmla="*/ 3890343 w 5564428"/>
                <a:gd name="connsiteY12" fmla="*/ 825182 h 1482461"/>
                <a:gd name="connsiteX13" fmla="*/ 3797952 w 5564428"/>
                <a:gd name="connsiteY13" fmla="*/ 849952 h 1482461"/>
                <a:gd name="connsiteX14" fmla="*/ 2881772 w 5564428"/>
                <a:gd name="connsiteY14" fmla="*/ 1095513 h 1482461"/>
                <a:gd name="connsiteX15" fmla="*/ 2869776 w 5564428"/>
                <a:gd name="connsiteY15" fmla="*/ 1109421 h 1482461"/>
                <a:gd name="connsiteX16" fmla="*/ 1714916 w 5564428"/>
                <a:gd name="connsiteY16" fmla="*/ 1103832 h 1482461"/>
                <a:gd name="connsiteX17" fmla="*/ 0 w 5564428"/>
                <a:gd name="connsiteY17" fmla="*/ 1109421 h 1482461"/>
                <a:gd name="connsiteX0" fmla="*/ 34053 w 3883565"/>
                <a:gd name="connsiteY0" fmla="*/ 1103832 h 1482461"/>
                <a:gd name="connsiteX1" fmla="*/ 0 w 3883565"/>
                <a:gd name="connsiteY1" fmla="*/ 0 h 1482461"/>
                <a:gd name="connsiteX2" fmla="*/ 2136444 w 3883565"/>
                <a:gd name="connsiteY2" fmla="*/ 10878 h 1482461"/>
                <a:gd name="connsiteX3" fmla="*/ 2136442 w 3883565"/>
                <a:gd name="connsiteY3" fmla="*/ 10881 h 1482461"/>
                <a:gd name="connsiteX4" fmla="*/ 2257072 w 3883565"/>
                <a:gd name="connsiteY4" fmla="*/ 10881 h 1482461"/>
                <a:gd name="connsiteX5" fmla="*/ 3146207 w 3883565"/>
                <a:gd name="connsiteY5" fmla="*/ 10881 h 1482461"/>
                <a:gd name="connsiteX6" fmla="*/ 3883565 w 3883565"/>
                <a:gd name="connsiteY6" fmla="*/ 748662 h 1482461"/>
                <a:gd name="connsiteX7" fmla="*/ 3397740 w 3883565"/>
                <a:gd name="connsiteY7" fmla="*/ 1235207 h 1482461"/>
                <a:gd name="connsiteX8" fmla="*/ 2602030 w 3883565"/>
                <a:gd name="connsiteY8" fmla="*/ 1235207 h 1482461"/>
                <a:gd name="connsiteX9" fmla="*/ 2492399 w 3883565"/>
                <a:gd name="connsiteY9" fmla="*/ 1298458 h 1482461"/>
                <a:gd name="connsiteX10" fmla="*/ 2385420 w 3883565"/>
                <a:gd name="connsiteY10" fmla="*/ 1482461 h 1482461"/>
                <a:gd name="connsiteX11" fmla="*/ 2234235 w 3883565"/>
                <a:gd name="connsiteY11" fmla="*/ 917626 h 1482461"/>
                <a:gd name="connsiteX12" fmla="*/ 2209480 w 3883565"/>
                <a:gd name="connsiteY12" fmla="*/ 825182 h 1482461"/>
                <a:gd name="connsiteX13" fmla="*/ 2117089 w 3883565"/>
                <a:gd name="connsiteY13" fmla="*/ 849952 h 1482461"/>
                <a:gd name="connsiteX14" fmla="*/ 1200909 w 3883565"/>
                <a:gd name="connsiteY14" fmla="*/ 1095513 h 1482461"/>
                <a:gd name="connsiteX15" fmla="*/ 1188913 w 3883565"/>
                <a:gd name="connsiteY15" fmla="*/ 1109421 h 1482461"/>
                <a:gd name="connsiteX16" fmla="*/ 34053 w 3883565"/>
                <a:gd name="connsiteY16" fmla="*/ 1103832 h 1482461"/>
                <a:gd name="connsiteX0" fmla="*/ 34053 w 3883565"/>
                <a:gd name="connsiteY0" fmla="*/ 1103832 h 1482461"/>
                <a:gd name="connsiteX1" fmla="*/ 0 w 3883565"/>
                <a:gd name="connsiteY1" fmla="*/ 0 h 1482461"/>
                <a:gd name="connsiteX2" fmla="*/ 2136444 w 3883565"/>
                <a:gd name="connsiteY2" fmla="*/ 10878 h 1482461"/>
                <a:gd name="connsiteX3" fmla="*/ 2136442 w 3883565"/>
                <a:gd name="connsiteY3" fmla="*/ 10881 h 1482461"/>
                <a:gd name="connsiteX4" fmla="*/ 2257072 w 3883565"/>
                <a:gd name="connsiteY4" fmla="*/ 10881 h 1482461"/>
                <a:gd name="connsiteX5" fmla="*/ 3146207 w 3883565"/>
                <a:gd name="connsiteY5" fmla="*/ 10881 h 1482461"/>
                <a:gd name="connsiteX6" fmla="*/ 3883565 w 3883565"/>
                <a:gd name="connsiteY6" fmla="*/ 748662 h 1482461"/>
                <a:gd name="connsiteX7" fmla="*/ 3397740 w 3883565"/>
                <a:gd name="connsiteY7" fmla="*/ 1235207 h 1482461"/>
                <a:gd name="connsiteX8" fmla="*/ 2602030 w 3883565"/>
                <a:gd name="connsiteY8" fmla="*/ 1235207 h 1482461"/>
                <a:gd name="connsiteX9" fmla="*/ 2492399 w 3883565"/>
                <a:gd name="connsiteY9" fmla="*/ 1298458 h 1482461"/>
                <a:gd name="connsiteX10" fmla="*/ 2385420 w 3883565"/>
                <a:gd name="connsiteY10" fmla="*/ 1482461 h 1482461"/>
                <a:gd name="connsiteX11" fmla="*/ 2234235 w 3883565"/>
                <a:gd name="connsiteY11" fmla="*/ 917626 h 1482461"/>
                <a:gd name="connsiteX12" fmla="*/ 2209480 w 3883565"/>
                <a:gd name="connsiteY12" fmla="*/ 825182 h 1482461"/>
                <a:gd name="connsiteX13" fmla="*/ 2117089 w 3883565"/>
                <a:gd name="connsiteY13" fmla="*/ 849952 h 1482461"/>
                <a:gd name="connsiteX14" fmla="*/ 1200909 w 3883565"/>
                <a:gd name="connsiteY14" fmla="*/ 1095513 h 1482461"/>
                <a:gd name="connsiteX15" fmla="*/ 1188913 w 3883565"/>
                <a:gd name="connsiteY15" fmla="*/ 1109421 h 1482461"/>
                <a:gd name="connsiteX16" fmla="*/ 34053 w 3883565"/>
                <a:gd name="connsiteY16" fmla="*/ 1103832 h 1482461"/>
                <a:gd name="connsiteX0" fmla="*/ 34053 w 3883565"/>
                <a:gd name="connsiteY0" fmla="*/ 1103832 h 1482461"/>
                <a:gd name="connsiteX1" fmla="*/ 0 w 3883565"/>
                <a:gd name="connsiteY1" fmla="*/ 0 h 1482461"/>
                <a:gd name="connsiteX2" fmla="*/ 2136444 w 3883565"/>
                <a:gd name="connsiteY2" fmla="*/ 10878 h 1482461"/>
                <a:gd name="connsiteX3" fmla="*/ 2136442 w 3883565"/>
                <a:gd name="connsiteY3" fmla="*/ 10881 h 1482461"/>
                <a:gd name="connsiteX4" fmla="*/ 2257072 w 3883565"/>
                <a:gd name="connsiteY4" fmla="*/ 10881 h 1482461"/>
                <a:gd name="connsiteX5" fmla="*/ 3146207 w 3883565"/>
                <a:gd name="connsiteY5" fmla="*/ 10881 h 1482461"/>
                <a:gd name="connsiteX6" fmla="*/ 3883565 w 3883565"/>
                <a:gd name="connsiteY6" fmla="*/ 748662 h 1482461"/>
                <a:gd name="connsiteX7" fmla="*/ 3397740 w 3883565"/>
                <a:gd name="connsiteY7" fmla="*/ 1235207 h 1482461"/>
                <a:gd name="connsiteX8" fmla="*/ 2602030 w 3883565"/>
                <a:gd name="connsiteY8" fmla="*/ 1235207 h 1482461"/>
                <a:gd name="connsiteX9" fmla="*/ 2492399 w 3883565"/>
                <a:gd name="connsiteY9" fmla="*/ 1298458 h 1482461"/>
                <a:gd name="connsiteX10" fmla="*/ 2385420 w 3883565"/>
                <a:gd name="connsiteY10" fmla="*/ 1482461 h 1482461"/>
                <a:gd name="connsiteX11" fmla="*/ 2234235 w 3883565"/>
                <a:gd name="connsiteY11" fmla="*/ 917626 h 1482461"/>
                <a:gd name="connsiteX12" fmla="*/ 2209480 w 3883565"/>
                <a:gd name="connsiteY12" fmla="*/ 825182 h 1482461"/>
                <a:gd name="connsiteX13" fmla="*/ 2117089 w 3883565"/>
                <a:gd name="connsiteY13" fmla="*/ 849952 h 1482461"/>
                <a:gd name="connsiteX14" fmla="*/ 1200909 w 3883565"/>
                <a:gd name="connsiteY14" fmla="*/ 1095513 h 1482461"/>
                <a:gd name="connsiteX15" fmla="*/ 1188913 w 3883565"/>
                <a:gd name="connsiteY15" fmla="*/ 1109421 h 1482461"/>
                <a:gd name="connsiteX16" fmla="*/ 34053 w 3883565"/>
                <a:gd name="connsiteY16" fmla="*/ 1103832 h 1482461"/>
                <a:gd name="connsiteX0" fmla="*/ 8514 w 3858026"/>
                <a:gd name="connsiteY0" fmla="*/ 1111889 h 1490518"/>
                <a:gd name="connsiteX1" fmla="*/ 0 w 3858026"/>
                <a:gd name="connsiteY1" fmla="*/ 0 h 1490518"/>
                <a:gd name="connsiteX2" fmla="*/ 2110905 w 3858026"/>
                <a:gd name="connsiteY2" fmla="*/ 18935 h 1490518"/>
                <a:gd name="connsiteX3" fmla="*/ 2110903 w 3858026"/>
                <a:gd name="connsiteY3" fmla="*/ 18938 h 1490518"/>
                <a:gd name="connsiteX4" fmla="*/ 2231533 w 3858026"/>
                <a:gd name="connsiteY4" fmla="*/ 18938 h 1490518"/>
                <a:gd name="connsiteX5" fmla="*/ 3120668 w 3858026"/>
                <a:gd name="connsiteY5" fmla="*/ 18938 h 1490518"/>
                <a:gd name="connsiteX6" fmla="*/ 3858026 w 3858026"/>
                <a:gd name="connsiteY6" fmla="*/ 756719 h 1490518"/>
                <a:gd name="connsiteX7" fmla="*/ 3372201 w 3858026"/>
                <a:gd name="connsiteY7" fmla="*/ 1243264 h 1490518"/>
                <a:gd name="connsiteX8" fmla="*/ 2576491 w 3858026"/>
                <a:gd name="connsiteY8" fmla="*/ 1243264 h 1490518"/>
                <a:gd name="connsiteX9" fmla="*/ 2466860 w 3858026"/>
                <a:gd name="connsiteY9" fmla="*/ 1306515 h 1490518"/>
                <a:gd name="connsiteX10" fmla="*/ 2359881 w 3858026"/>
                <a:gd name="connsiteY10" fmla="*/ 1490518 h 1490518"/>
                <a:gd name="connsiteX11" fmla="*/ 2208696 w 3858026"/>
                <a:gd name="connsiteY11" fmla="*/ 925683 h 1490518"/>
                <a:gd name="connsiteX12" fmla="*/ 2183941 w 3858026"/>
                <a:gd name="connsiteY12" fmla="*/ 833239 h 1490518"/>
                <a:gd name="connsiteX13" fmla="*/ 2091550 w 3858026"/>
                <a:gd name="connsiteY13" fmla="*/ 858009 h 1490518"/>
                <a:gd name="connsiteX14" fmla="*/ 1175370 w 3858026"/>
                <a:gd name="connsiteY14" fmla="*/ 1103570 h 1490518"/>
                <a:gd name="connsiteX15" fmla="*/ 1163374 w 3858026"/>
                <a:gd name="connsiteY15" fmla="*/ 1117478 h 1490518"/>
                <a:gd name="connsiteX16" fmla="*/ 8514 w 3858026"/>
                <a:gd name="connsiteY16" fmla="*/ 1111889 h 1490518"/>
                <a:gd name="connsiteX0" fmla="*/ 0 w 3866538"/>
                <a:gd name="connsiteY0" fmla="*/ 1111889 h 1490518"/>
                <a:gd name="connsiteX1" fmla="*/ 8512 w 3866538"/>
                <a:gd name="connsiteY1" fmla="*/ 0 h 1490518"/>
                <a:gd name="connsiteX2" fmla="*/ 2119417 w 3866538"/>
                <a:gd name="connsiteY2" fmla="*/ 18935 h 1490518"/>
                <a:gd name="connsiteX3" fmla="*/ 2119415 w 3866538"/>
                <a:gd name="connsiteY3" fmla="*/ 18938 h 1490518"/>
                <a:gd name="connsiteX4" fmla="*/ 2240045 w 3866538"/>
                <a:gd name="connsiteY4" fmla="*/ 18938 h 1490518"/>
                <a:gd name="connsiteX5" fmla="*/ 3129180 w 3866538"/>
                <a:gd name="connsiteY5" fmla="*/ 18938 h 1490518"/>
                <a:gd name="connsiteX6" fmla="*/ 3866538 w 3866538"/>
                <a:gd name="connsiteY6" fmla="*/ 756719 h 1490518"/>
                <a:gd name="connsiteX7" fmla="*/ 3380713 w 3866538"/>
                <a:gd name="connsiteY7" fmla="*/ 1243264 h 1490518"/>
                <a:gd name="connsiteX8" fmla="*/ 2585003 w 3866538"/>
                <a:gd name="connsiteY8" fmla="*/ 1243264 h 1490518"/>
                <a:gd name="connsiteX9" fmla="*/ 2475372 w 3866538"/>
                <a:gd name="connsiteY9" fmla="*/ 1306515 h 1490518"/>
                <a:gd name="connsiteX10" fmla="*/ 2368393 w 3866538"/>
                <a:gd name="connsiteY10" fmla="*/ 1490518 h 1490518"/>
                <a:gd name="connsiteX11" fmla="*/ 2217208 w 3866538"/>
                <a:gd name="connsiteY11" fmla="*/ 925683 h 1490518"/>
                <a:gd name="connsiteX12" fmla="*/ 2192453 w 3866538"/>
                <a:gd name="connsiteY12" fmla="*/ 833239 h 1490518"/>
                <a:gd name="connsiteX13" fmla="*/ 2100062 w 3866538"/>
                <a:gd name="connsiteY13" fmla="*/ 858009 h 1490518"/>
                <a:gd name="connsiteX14" fmla="*/ 1183882 w 3866538"/>
                <a:gd name="connsiteY14" fmla="*/ 1103570 h 1490518"/>
                <a:gd name="connsiteX15" fmla="*/ 1171886 w 3866538"/>
                <a:gd name="connsiteY15" fmla="*/ 1117478 h 1490518"/>
                <a:gd name="connsiteX16" fmla="*/ 0 w 3866538"/>
                <a:gd name="connsiteY16" fmla="*/ 1111889 h 149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66538" h="1490518">
                  <a:moveTo>
                    <a:pt x="0" y="1111889"/>
                  </a:moveTo>
                  <a:cubicBezTo>
                    <a:pt x="2837" y="741259"/>
                    <a:pt x="5675" y="370630"/>
                    <a:pt x="8512" y="0"/>
                  </a:cubicBezTo>
                  <a:lnTo>
                    <a:pt x="2119417" y="18935"/>
                  </a:lnTo>
                  <a:cubicBezTo>
                    <a:pt x="2119416" y="18936"/>
                    <a:pt x="2119416" y="18937"/>
                    <a:pt x="2119415" y="18938"/>
                  </a:cubicBezTo>
                  <a:lnTo>
                    <a:pt x="2240045" y="18938"/>
                  </a:lnTo>
                  <a:lnTo>
                    <a:pt x="3129180" y="18938"/>
                  </a:lnTo>
                  <a:lnTo>
                    <a:pt x="3866538" y="756719"/>
                  </a:lnTo>
                  <a:lnTo>
                    <a:pt x="3380713" y="1243264"/>
                  </a:lnTo>
                  <a:lnTo>
                    <a:pt x="2585003" y="1243264"/>
                  </a:lnTo>
                  <a:cubicBezTo>
                    <a:pt x="2544776" y="1243264"/>
                    <a:pt x="2495265" y="1272015"/>
                    <a:pt x="2475372" y="1306515"/>
                  </a:cubicBezTo>
                  <a:lnTo>
                    <a:pt x="2368393" y="1490518"/>
                  </a:lnTo>
                  <a:lnTo>
                    <a:pt x="2217208" y="925683"/>
                  </a:lnTo>
                  <a:lnTo>
                    <a:pt x="2192453" y="833239"/>
                  </a:lnTo>
                  <a:lnTo>
                    <a:pt x="2100062" y="858009"/>
                  </a:lnTo>
                  <a:lnTo>
                    <a:pt x="1183882" y="1103570"/>
                  </a:lnTo>
                  <a:lnTo>
                    <a:pt x="1171886" y="1117478"/>
                  </a:lnTo>
                  <a:lnTo>
                    <a:pt x="0" y="1111889"/>
                  </a:lnTo>
                  <a:close/>
                </a:path>
              </a:pathLst>
            </a:custGeom>
            <a:blipFill rotWithShape="1">
              <a:blip r:embed="rId6"/>
              <a:stretch>
                <a:fillRect/>
              </a:stretch>
            </a:blipFill>
            <a:ln w="38100">
              <a:solidFill>
                <a:srgbClr val="E2573D"/>
              </a:solidFill>
            </a:ln>
            <a:effectLst>
              <a:outerShdw blurRad="50800" dist="127000" dir="5400000" algn="t" rotWithShape="0">
                <a:prstClr val="black">
                  <a:alpha val="40000"/>
                </a:prstClr>
              </a:outerShdw>
            </a:effectLst>
          </p:spPr>
          <p:txBody>
            <a:bodyPr vert="horz" wrap="square" lIns="68580" tIns="34290" rIns="68580" bIns="34290" numCol="1" anchor="t" anchorCtr="0" compatLnSpc="1">
              <a:prstTxWarp prst="textNoShape">
                <a:avLst/>
              </a:prstTxWarp>
              <a:noAutofit/>
            </a:bodyPr>
            <a:lstStyle/>
            <a:p>
              <a:pPr defTabSz="457200">
                <a:defRPr/>
              </a:pPr>
              <a:endParaRPr lang="en-US" sz="700" dirty="0">
                <a:solidFill>
                  <a:prstClr val="black"/>
                </a:solidFill>
                <a:latin typeface="Calibri" panose="020F0502020204030204"/>
              </a:endParaRPr>
            </a:p>
          </p:txBody>
        </p:sp>
        <p:sp>
          <p:nvSpPr>
            <p:cNvPr id="8" name="Freeform 17"/>
            <p:cNvSpPr>
              <a:spLocks/>
            </p:cNvSpPr>
            <p:nvPr/>
          </p:nvSpPr>
          <p:spPr bwMode="auto">
            <a:xfrm>
              <a:off x="1956749" y="3352101"/>
              <a:ext cx="2718358" cy="3953019"/>
            </a:xfrm>
            <a:custGeom>
              <a:avLst/>
              <a:gdLst>
                <a:gd name="T0" fmla="*/ 3210 w 4121"/>
                <a:gd name="T1" fmla="*/ 3339 h 5673"/>
                <a:gd name="T2" fmla="*/ 3210 w 4121"/>
                <a:gd name="T3" fmla="*/ 3054 h 5673"/>
                <a:gd name="T4" fmla="*/ 4121 w 4121"/>
                <a:gd name="T5" fmla="*/ 1485 h 5673"/>
                <a:gd name="T6" fmla="*/ 3724 w 4121"/>
                <a:gd name="T7" fmla="*/ 0 h 5673"/>
                <a:gd name="T8" fmla="*/ 1417 w 4121"/>
                <a:gd name="T9" fmla="*/ 618 h 5673"/>
                <a:gd name="T10" fmla="*/ 30 w 4121"/>
                <a:gd name="T11" fmla="*/ 3021 h 5673"/>
                <a:gd name="T12" fmla="*/ 26 w 4121"/>
                <a:gd name="T13" fmla="*/ 3361 h 5673"/>
                <a:gd name="T14" fmla="*/ 1361 w 4121"/>
                <a:gd name="T15" fmla="*/ 5673 h 5673"/>
                <a:gd name="T16" fmla="*/ 1923 w 4121"/>
                <a:gd name="T17" fmla="*/ 3576 h 5673"/>
                <a:gd name="T18" fmla="*/ 1979 w 4121"/>
                <a:gd name="T19" fmla="*/ 3367 h 5673"/>
                <a:gd name="T20" fmla="*/ 2188 w 4121"/>
                <a:gd name="T21" fmla="*/ 3423 h 5673"/>
                <a:gd name="T22" fmla="*/ 3456 w 4121"/>
                <a:gd name="T23" fmla="*/ 3763 h 5673"/>
                <a:gd name="T24" fmla="*/ 3210 w 4121"/>
                <a:gd name="T25" fmla="*/ 3339 h 5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21" h="5673">
                  <a:moveTo>
                    <a:pt x="3210" y="3339"/>
                  </a:moveTo>
                  <a:cubicBezTo>
                    <a:pt x="3164" y="3260"/>
                    <a:pt x="3164" y="3132"/>
                    <a:pt x="3210" y="3054"/>
                  </a:cubicBezTo>
                  <a:cubicBezTo>
                    <a:pt x="4121" y="1485"/>
                    <a:pt x="4121" y="1485"/>
                    <a:pt x="4121" y="1485"/>
                  </a:cubicBezTo>
                  <a:cubicBezTo>
                    <a:pt x="3724" y="0"/>
                    <a:pt x="3724" y="0"/>
                    <a:pt x="3724" y="0"/>
                  </a:cubicBezTo>
                  <a:cubicBezTo>
                    <a:pt x="1417" y="618"/>
                    <a:pt x="1417" y="618"/>
                    <a:pt x="1417" y="618"/>
                  </a:cubicBezTo>
                  <a:cubicBezTo>
                    <a:pt x="30" y="3021"/>
                    <a:pt x="30" y="3021"/>
                    <a:pt x="30" y="3021"/>
                  </a:cubicBezTo>
                  <a:cubicBezTo>
                    <a:pt x="1" y="3129"/>
                    <a:pt x="0" y="3252"/>
                    <a:pt x="26" y="3361"/>
                  </a:cubicBezTo>
                  <a:cubicBezTo>
                    <a:pt x="1361" y="5673"/>
                    <a:pt x="1361" y="5673"/>
                    <a:pt x="1361" y="5673"/>
                  </a:cubicBezTo>
                  <a:cubicBezTo>
                    <a:pt x="1923" y="3576"/>
                    <a:pt x="1923" y="3576"/>
                    <a:pt x="1923" y="3576"/>
                  </a:cubicBezTo>
                  <a:cubicBezTo>
                    <a:pt x="1979" y="3367"/>
                    <a:pt x="1979" y="3367"/>
                    <a:pt x="1979" y="3367"/>
                  </a:cubicBezTo>
                  <a:cubicBezTo>
                    <a:pt x="2188" y="3423"/>
                    <a:pt x="2188" y="3423"/>
                    <a:pt x="2188" y="3423"/>
                  </a:cubicBezTo>
                  <a:cubicBezTo>
                    <a:pt x="3456" y="3763"/>
                    <a:pt x="3456" y="3763"/>
                    <a:pt x="3456" y="3763"/>
                  </a:cubicBezTo>
                  <a:lnTo>
                    <a:pt x="3210" y="3339"/>
                  </a:lnTo>
                  <a:close/>
                </a:path>
              </a:pathLst>
            </a:custGeom>
            <a:blipFill rotWithShape="1">
              <a:blip r:embed="rId7"/>
              <a:stretch>
                <a:fillRect/>
              </a:stretch>
            </a:blipFill>
            <a:ln w="38100">
              <a:solidFill>
                <a:srgbClr val="1F6AA3"/>
              </a:solidFill>
            </a:ln>
            <a:effectLst>
              <a:outerShdw blurRad="50800" dist="127000" dir="5400000" algn="t" rotWithShape="0">
                <a:prstClr val="black">
                  <a:alpha val="40000"/>
                </a:prstClr>
              </a:outerShdw>
            </a:effectLst>
          </p:spPr>
          <p:txBody>
            <a:bodyPr vert="horz" wrap="square" lIns="68580" tIns="34290" rIns="68580" bIns="34290" numCol="1" anchor="t" anchorCtr="0" compatLnSpc="1">
              <a:prstTxWarp prst="textNoShape">
                <a:avLst/>
              </a:prstTxWarp>
            </a:bodyPr>
            <a:lstStyle/>
            <a:p>
              <a:pPr defTabSz="457200">
                <a:defRPr/>
              </a:pPr>
              <a:endParaRPr lang="en-US" sz="700">
                <a:solidFill>
                  <a:prstClr val="black"/>
                </a:solidFill>
                <a:latin typeface="Calibri" panose="020F0502020204030204"/>
              </a:endParaRPr>
            </a:p>
          </p:txBody>
        </p:sp>
        <p:sp>
          <p:nvSpPr>
            <p:cNvPr id="9" name="Freeform 18"/>
            <p:cNvSpPr>
              <a:spLocks/>
            </p:cNvSpPr>
            <p:nvPr/>
          </p:nvSpPr>
          <p:spPr bwMode="auto">
            <a:xfrm>
              <a:off x="2956573" y="5884059"/>
              <a:ext cx="2855343" cy="3387229"/>
            </a:xfrm>
            <a:custGeom>
              <a:avLst/>
              <a:gdLst>
                <a:gd name="T0" fmla="*/ 4330 w 4330"/>
                <a:gd name="T1" fmla="*/ 4862 h 4862"/>
                <a:gd name="T2" fmla="*/ 2815 w 4330"/>
                <a:gd name="T3" fmla="*/ 3347 h 4862"/>
                <a:gd name="T4" fmla="*/ 2662 w 4330"/>
                <a:gd name="T5" fmla="*/ 3194 h 4862"/>
                <a:gd name="T6" fmla="*/ 2815 w 4330"/>
                <a:gd name="T7" fmla="*/ 3041 h 4862"/>
                <a:gd name="T8" fmla="*/ 3761 w 4330"/>
                <a:gd name="T9" fmla="*/ 2094 h 4862"/>
                <a:gd name="T10" fmla="*/ 3251 w 4330"/>
                <a:gd name="T11" fmla="*/ 2094 h 4862"/>
                <a:gd name="T12" fmla="*/ 3003 w 4330"/>
                <a:gd name="T13" fmla="*/ 1954 h 4862"/>
                <a:gd name="T14" fmla="*/ 2096 w 4330"/>
                <a:gd name="T15" fmla="*/ 396 h 4862"/>
                <a:gd name="T16" fmla="*/ 618 w 4330"/>
                <a:gd name="T17" fmla="*/ 0 h 4862"/>
                <a:gd name="T18" fmla="*/ 0 w 4330"/>
                <a:gd name="T19" fmla="*/ 2306 h 4862"/>
                <a:gd name="T20" fmla="*/ 1335 w 4330"/>
                <a:gd name="T21" fmla="*/ 4617 h 4862"/>
                <a:gd name="T22" fmla="*/ 1821 w 4330"/>
                <a:gd name="T23" fmla="*/ 4862 h 4862"/>
                <a:gd name="T24" fmla="*/ 4330 w 4330"/>
                <a:gd name="T25" fmla="*/ 4862 h 4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30" h="4862">
                  <a:moveTo>
                    <a:pt x="4330" y="4862"/>
                  </a:moveTo>
                  <a:cubicBezTo>
                    <a:pt x="2815" y="3347"/>
                    <a:pt x="2815" y="3347"/>
                    <a:pt x="2815" y="3347"/>
                  </a:cubicBezTo>
                  <a:cubicBezTo>
                    <a:pt x="2662" y="3194"/>
                    <a:pt x="2662" y="3194"/>
                    <a:pt x="2662" y="3194"/>
                  </a:cubicBezTo>
                  <a:cubicBezTo>
                    <a:pt x="2815" y="3041"/>
                    <a:pt x="2815" y="3041"/>
                    <a:pt x="2815" y="3041"/>
                  </a:cubicBezTo>
                  <a:cubicBezTo>
                    <a:pt x="3761" y="2094"/>
                    <a:pt x="3761" y="2094"/>
                    <a:pt x="3761" y="2094"/>
                  </a:cubicBezTo>
                  <a:cubicBezTo>
                    <a:pt x="3251" y="2094"/>
                    <a:pt x="3251" y="2094"/>
                    <a:pt x="3251" y="2094"/>
                  </a:cubicBezTo>
                  <a:cubicBezTo>
                    <a:pt x="3160" y="2094"/>
                    <a:pt x="3048" y="2032"/>
                    <a:pt x="3003" y="1954"/>
                  </a:cubicBezTo>
                  <a:cubicBezTo>
                    <a:pt x="2096" y="396"/>
                    <a:pt x="2096" y="396"/>
                    <a:pt x="2096" y="396"/>
                  </a:cubicBezTo>
                  <a:cubicBezTo>
                    <a:pt x="618" y="0"/>
                    <a:pt x="618" y="0"/>
                    <a:pt x="618" y="0"/>
                  </a:cubicBezTo>
                  <a:cubicBezTo>
                    <a:pt x="0" y="2306"/>
                    <a:pt x="0" y="2306"/>
                    <a:pt x="0" y="2306"/>
                  </a:cubicBezTo>
                  <a:cubicBezTo>
                    <a:pt x="1335" y="4617"/>
                    <a:pt x="1335" y="4617"/>
                    <a:pt x="1335" y="4617"/>
                  </a:cubicBezTo>
                  <a:cubicBezTo>
                    <a:pt x="1444" y="4758"/>
                    <a:pt x="1650" y="4862"/>
                    <a:pt x="1821" y="4862"/>
                  </a:cubicBezTo>
                  <a:lnTo>
                    <a:pt x="4330" y="4862"/>
                  </a:lnTo>
                  <a:close/>
                </a:path>
              </a:pathLst>
            </a:custGeom>
            <a:blipFill rotWithShape="1">
              <a:blip r:embed="rId8"/>
              <a:stretch>
                <a:fillRect/>
              </a:stretch>
            </a:blipFill>
            <a:ln w="38100">
              <a:solidFill>
                <a:srgbClr val="46B688"/>
              </a:solidFill>
            </a:ln>
            <a:effectLst>
              <a:outerShdw blurRad="50800" dist="127000" dir="5400000" algn="t" rotWithShape="0">
                <a:prstClr val="black">
                  <a:alpha val="40000"/>
                </a:prstClr>
              </a:outerShdw>
            </a:effectLst>
          </p:spPr>
          <p:txBody>
            <a:bodyPr vert="horz" wrap="square" lIns="68580" tIns="34290" rIns="68580" bIns="34290" numCol="1" anchor="t" anchorCtr="0" compatLnSpc="1">
              <a:prstTxWarp prst="textNoShape">
                <a:avLst/>
              </a:prstTxWarp>
            </a:bodyPr>
            <a:lstStyle/>
            <a:p>
              <a:pPr defTabSz="457200">
                <a:defRPr/>
              </a:pPr>
              <a:endParaRPr lang="en-US" sz="700">
                <a:solidFill>
                  <a:prstClr val="black"/>
                </a:solidFill>
                <a:latin typeface="Calibri" panose="020F0502020204030204"/>
              </a:endParaRPr>
            </a:p>
          </p:txBody>
        </p:sp>
        <p:sp>
          <p:nvSpPr>
            <p:cNvPr id="10" name="Freeform 19"/>
            <p:cNvSpPr>
              <a:spLocks/>
            </p:cNvSpPr>
            <p:nvPr/>
          </p:nvSpPr>
          <p:spPr bwMode="auto">
            <a:xfrm>
              <a:off x="4913498" y="6953610"/>
              <a:ext cx="4020608" cy="2317677"/>
            </a:xfrm>
            <a:custGeom>
              <a:avLst/>
              <a:gdLst>
                <a:gd name="T0" fmla="*/ 3997 w 6094"/>
                <a:gd name="T1" fmla="*/ 1428 h 3325"/>
                <a:gd name="T2" fmla="*/ 3788 w 6094"/>
                <a:gd name="T3" fmla="*/ 1484 h 3325"/>
                <a:gd name="T4" fmla="*/ 3732 w 6094"/>
                <a:gd name="T5" fmla="*/ 1275 h 3325"/>
                <a:gd name="T6" fmla="*/ 3390 w 6094"/>
                <a:gd name="T7" fmla="*/ 0 h 3325"/>
                <a:gd name="T8" fmla="*/ 3147 w 6094"/>
                <a:gd name="T9" fmla="*/ 417 h 3325"/>
                <a:gd name="T10" fmla="*/ 2899 w 6094"/>
                <a:gd name="T11" fmla="*/ 557 h 3325"/>
                <a:gd name="T12" fmla="*/ 1099 w 6094"/>
                <a:gd name="T13" fmla="*/ 557 h 3325"/>
                <a:gd name="T14" fmla="*/ 0 w 6094"/>
                <a:gd name="T15" fmla="*/ 1656 h 3325"/>
                <a:gd name="T16" fmla="*/ 1668 w 6094"/>
                <a:gd name="T17" fmla="*/ 3325 h 3325"/>
                <a:gd name="T18" fmla="*/ 4329 w 6094"/>
                <a:gd name="T19" fmla="*/ 3325 h 3325"/>
                <a:gd name="T20" fmla="*/ 4815 w 6094"/>
                <a:gd name="T21" fmla="*/ 3080 h 3325"/>
                <a:gd name="T22" fmla="*/ 6094 w 6094"/>
                <a:gd name="T23" fmla="*/ 866 h 3325"/>
                <a:gd name="T24" fmla="*/ 3997 w 6094"/>
                <a:gd name="T25" fmla="*/ 1428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94" h="3325">
                  <a:moveTo>
                    <a:pt x="3997" y="1428"/>
                  </a:moveTo>
                  <a:cubicBezTo>
                    <a:pt x="3788" y="1484"/>
                    <a:pt x="3788" y="1484"/>
                    <a:pt x="3788" y="1484"/>
                  </a:cubicBezTo>
                  <a:cubicBezTo>
                    <a:pt x="3732" y="1275"/>
                    <a:pt x="3732" y="1275"/>
                    <a:pt x="3732" y="1275"/>
                  </a:cubicBezTo>
                  <a:cubicBezTo>
                    <a:pt x="3390" y="0"/>
                    <a:pt x="3390" y="0"/>
                    <a:pt x="3390" y="0"/>
                  </a:cubicBezTo>
                  <a:cubicBezTo>
                    <a:pt x="3147" y="417"/>
                    <a:pt x="3147" y="417"/>
                    <a:pt x="3147" y="417"/>
                  </a:cubicBezTo>
                  <a:cubicBezTo>
                    <a:pt x="3102" y="495"/>
                    <a:pt x="2990" y="557"/>
                    <a:pt x="2899" y="557"/>
                  </a:cubicBezTo>
                  <a:cubicBezTo>
                    <a:pt x="1099" y="557"/>
                    <a:pt x="1099" y="557"/>
                    <a:pt x="1099" y="557"/>
                  </a:cubicBezTo>
                  <a:cubicBezTo>
                    <a:pt x="0" y="1656"/>
                    <a:pt x="0" y="1656"/>
                    <a:pt x="0" y="1656"/>
                  </a:cubicBezTo>
                  <a:cubicBezTo>
                    <a:pt x="1668" y="3325"/>
                    <a:pt x="1668" y="3325"/>
                    <a:pt x="1668" y="3325"/>
                  </a:cubicBezTo>
                  <a:cubicBezTo>
                    <a:pt x="4329" y="3325"/>
                    <a:pt x="4329" y="3325"/>
                    <a:pt x="4329" y="3325"/>
                  </a:cubicBezTo>
                  <a:cubicBezTo>
                    <a:pt x="4500" y="3325"/>
                    <a:pt x="4706" y="3221"/>
                    <a:pt x="4815" y="3080"/>
                  </a:cubicBezTo>
                  <a:cubicBezTo>
                    <a:pt x="6094" y="866"/>
                    <a:pt x="6094" y="866"/>
                    <a:pt x="6094" y="866"/>
                  </a:cubicBezTo>
                  <a:lnTo>
                    <a:pt x="3997" y="1428"/>
                  </a:lnTo>
                  <a:close/>
                </a:path>
              </a:pathLst>
            </a:custGeom>
            <a:blipFill rotWithShape="1">
              <a:blip r:embed="rId9"/>
              <a:stretch>
                <a:fillRect/>
              </a:stretch>
            </a:blipFill>
            <a:ln w="38100">
              <a:solidFill>
                <a:srgbClr val="FF0000"/>
              </a:solidFill>
            </a:ln>
            <a:effectLst>
              <a:outerShdw blurRad="50800" dist="127000" dir="5400000" algn="t" rotWithShape="0">
                <a:prstClr val="black">
                  <a:alpha val="40000"/>
                </a:prstClr>
              </a:outerShdw>
            </a:effectLst>
          </p:spPr>
          <p:txBody>
            <a:bodyPr vert="horz" wrap="square" lIns="68580" tIns="34290" rIns="68580" bIns="34290" numCol="1" anchor="t" anchorCtr="0" compatLnSpc="1">
              <a:prstTxWarp prst="textNoShape">
                <a:avLst/>
              </a:prstTxWarp>
            </a:bodyPr>
            <a:lstStyle/>
            <a:p>
              <a:pPr defTabSz="457200">
                <a:defRPr/>
              </a:pPr>
              <a:endParaRPr lang="en-US" sz="700">
                <a:solidFill>
                  <a:prstClr val="black"/>
                </a:solidFill>
                <a:latin typeface="Calibri" panose="020F0502020204030204"/>
              </a:endParaRPr>
            </a:p>
          </p:txBody>
        </p:sp>
        <p:sp>
          <p:nvSpPr>
            <p:cNvPr id="11" name="Rectangle 10"/>
            <p:cNvSpPr/>
            <p:nvPr/>
          </p:nvSpPr>
          <p:spPr>
            <a:xfrm>
              <a:off x="7324354" y="2968421"/>
              <a:ext cx="1190620" cy="923330"/>
            </a:xfrm>
            <a:prstGeom prst="rect">
              <a:avLst/>
            </a:prstGeom>
            <a:solidFill>
              <a:schemeClr val="bg1">
                <a:alpha val="74000"/>
              </a:schemeClr>
            </a:solidFill>
          </p:spPr>
          <p:txBody>
            <a:bodyPr wrap="none">
              <a:spAutoFit/>
            </a:bodyPr>
            <a:lstStyle/>
            <a:p>
              <a:pPr algn="ctr"/>
              <a:r>
                <a:rPr lang="en-US" sz="1200" b="1" dirty="0">
                  <a:solidFill>
                    <a:srgbClr val="376091"/>
                  </a:solidFill>
                  <a:latin typeface="Calibri"/>
                </a:rPr>
                <a:t>Right</a:t>
              </a:r>
            </a:p>
            <a:p>
              <a:pPr algn="ctr"/>
              <a:r>
                <a:rPr lang="en-US" sz="1200" b="1" dirty="0">
                  <a:solidFill>
                    <a:srgbClr val="376091"/>
                  </a:solidFill>
                  <a:latin typeface="Calibri"/>
                </a:rPr>
                <a:t>Target</a:t>
              </a:r>
              <a:endParaRPr lang="en-US" sz="1200" dirty="0">
                <a:solidFill>
                  <a:srgbClr val="376091"/>
                </a:solidFill>
              </a:endParaRPr>
            </a:p>
          </p:txBody>
        </p:sp>
        <p:sp>
          <p:nvSpPr>
            <p:cNvPr id="12" name="Rectangle 11"/>
            <p:cNvSpPr/>
            <p:nvPr/>
          </p:nvSpPr>
          <p:spPr>
            <a:xfrm>
              <a:off x="8097682" y="5800704"/>
              <a:ext cx="1128514" cy="738664"/>
            </a:xfrm>
            <a:prstGeom prst="rect">
              <a:avLst/>
            </a:prstGeom>
            <a:solidFill>
              <a:schemeClr val="bg1">
                <a:alpha val="74000"/>
              </a:schemeClr>
            </a:solidFill>
          </p:spPr>
          <p:txBody>
            <a:bodyPr wrap="none" lIns="0" tIns="0" rIns="0" bIns="0">
              <a:spAutoFit/>
            </a:bodyPr>
            <a:lstStyle/>
            <a:p>
              <a:pPr algn="ctr"/>
              <a:r>
                <a:rPr lang="en-US" sz="1200" b="1" dirty="0">
                  <a:solidFill>
                    <a:srgbClr val="376091"/>
                  </a:solidFill>
                  <a:latin typeface="Calibri"/>
                </a:rPr>
                <a:t>Right</a:t>
              </a:r>
            </a:p>
            <a:p>
              <a:pPr algn="ctr"/>
              <a:r>
                <a:rPr lang="en-US" sz="1200" b="1" dirty="0">
                  <a:solidFill>
                    <a:srgbClr val="376091"/>
                  </a:solidFill>
                  <a:latin typeface="Calibri"/>
                </a:rPr>
                <a:t>Pathway</a:t>
              </a:r>
              <a:endParaRPr lang="en-US" sz="1200" dirty="0">
                <a:solidFill>
                  <a:srgbClr val="376091"/>
                </a:solidFill>
              </a:endParaRPr>
            </a:p>
          </p:txBody>
        </p:sp>
        <p:sp>
          <p:nvSpPr>
            <p:cNvPr id="13" name="Rectangle 12"/>
            <p:cNvSpPr/>
            <p:nvPr/>
          </p:nvSpPr>
          <p:spPr>
            <a:xfrm>
              <a:off x="6033394" y="7825258"/>
              <a:ext cx="1292662" cy="923330"/>
            </a:xfrm>
            <a:prstGeom prst="rect">
              <a:avLst/>
            </a:prstGeom>
            <a:solidFill>
              <a:schemeClr val="bg1">
                <a:alpha val="4000"/>
              </a:schemeClr>
            </a:solidFill>
          </p:spPr>
          <p:txBody>
            <a:bodyPr wrap="none">
              <a:spAutoFit/>
            </a:bodyPr>
            <a:lstStyle/>
            <a:p>
              <a:pPr algn="ctr"/>
              <a:r>
                <a:rPr lang="en-US" sz="1200" b="1" dirty="0">
                  <a:solidFill>
                    <a:srgbClr val="376091"/>
                  </a:solidFill>
                  <a:latin typeface="Calibri"/>
                </a:rPr>
                <a:t>Right</a:t>
              </a:r>
            </a:p>
            <a:p>
              <a:pPr algn="ctr"/>
              <a:r>
                <a:rPr lang="en-US" sz="1200" b="1" dirty="0">
                  <a:solidFill>
                    <a:srgbClr val="376091"/>
                  </a:solidFill>
                  <a:latin typeface="Calibri"/>
                </a:rPr>
                <a:t>Patient</a:t>
              </a:r>
              <a:endParaRPr lang="en-US" sz="1200" dirty="0">
                <a:solidFill>
                  <a:srgbClr val="376091"/>
                </a:solidFill>
              </a:endParaRPr>
            </a:p>
          </p:txBody>
        </p:sp>
        <p:sp>
          <p:nvSpPr>
            <p:cNvPr id="14" name="Rectangle 13"/>
            <p:cNvSpPr/>
            <p:nvPr/>
          </p:nvSpPr>
          <p:spPr>
            <a:xfrm>
              <a:off x="2155460" y="2141315"/>
              <a:ext cx="3451264" cy="800068"/>
            </a:xfrm>
            <a:prstGeom prst="rect">
              <a:avLst/>
            </a:prstGeom>
            <a:solidFill>
              <a:schemeClr val="bg1">
                <a:alpha val="74000"/>
              </a:schemeClr>
            </a:solidFill>
          </p:spPr>
          <p:txBody>
            <a:bodyPr wrap="none">
              <a:spAutoFit/>
            </a:bodyPr>
            <a:lstStyle/>
            <a:p>
              <a:pPr algn="ctr"/>
              <a:r>
                <a:rPr lang="en-US" sz="1200" b="1" dirty="0">
                  <a:solidFill>
                    <a:srgbClr val="376091"/>
                  </a:solidFill>
                  <a:latin typeface="Calibri"/>
                </a:rPr>
                <a:t>Hypothesis Driven</a:t>
              </a:r>
            </a:p>
            <a:p>
              <a:pPr algn="ctr"/>
              <a:r>
                <a:rPr lang="en-US" sz="1200" b="1" dirty="0">
                  <a:solidFill>
                    <a:srgbClr val="376091"/>
                  </a:solidFill>
                  <a:latin typeface="Calibri"/>
                </a:rPr>
                <a:t>Right Design, Right </a:t>
              </a:r>
              <a:r>
                <a:rPr lang="en-US" sz="1200" b="1" dirty="0" smtClean="0">
                  <a:solidFill>
                    <a:srgbClr val="376091"/>
                  </a:solidFill>
                  <a:latin typeface="Calibri"/>
                </a:rPr>
                <a:t>Tissues</a:t>
              </a:r>
              <a:endParaRPr lang="en-US" sz="1200" dirty="0">
                <a:solidFill>
                  <a:srgbClr val="376091"/>
                </a:solidFill>
              </a:endParaRPr>
            </a:p>
          </p:txBody>
        </p:sp>
        <p:sp>
          <p:nvSpPr>
            <p:cNvPr id="15" name="Rectangle 14"/>
            <p:cNvSpPr/>
            <p:nvPr/>
          </p:nvSpPr>
          <p:spPr>
            <a:xfrm>
              <a:off x="3276655" y="6978572"/>
              <a:ext cx="1473144" cy="738664"/>
            </a:xfrm>
            <a:prstGeom prst="rect">
              <a:avLst/>
            </a:prstGeom>
            <a:solidFill>
              <a:schemeClr val="bg1">
                <a:alpha val="74000"/>
              </a:schemeClr>
            </a:solidFill>
          </p:spPr>
          <p:txBody>
            <a:bodyPr wrap="square" lIns="0" tIns="0" rIns="0" bIns="0">
              <a:spAutoFit/>
            </a:bodyPr>
            <a:lstStyle/>
            <a:p>
              <a:pPr algn="ctr"/>
              <a:r>
                <a:rPr lang="en-US" sz="1200" b="1" dirty="0">
                  <a:solidFill>
                    <a:srgbClr val="376091"/>
                  </a:solidFill>
                  <a:latin typeface="Calibri"/>
                </a:rPr>
                <a:t>Right</a:t>
              </a:r>
            </a:p>
            <a:p>
              <a:pPr algn="ctr"/>
              <a:r>
                <a:rPr lang="en-US" sz="1200" b="1" dirty="0">
                  <a:solidFill>
                    <a:srgbClr val="376091"/>
                  </a:solidFill>
                  <a:latin typeface="Calibri"/>
                </a:rPr>
                <a:t>Biomarker</a:t>
              </a:r>
              <a:endParaRPr lang="en-US" sz="1200" dirty="0">
                <a:solidFill>
                  <a:srgbClr val="376091"/>
                </a:solidFill>
              </a:endParaRPr>
            </a:p>
          </p:txBody>
        </p:sp>
        <p:sp>
          <p:nvSpPr>
            <p:cNvPr id="16" name="Rectangle 15"/>
            <p:cNvSpPr/>
            <p:nvPr/>
          </p:nvSpPr>
          <p:spPr>
            <a:xfrm>
              <a:off x="2679833" y="4442161"/>
              <a:ext cx="1343958" cy="923330"/>
            </a:xfrm>
            <a:prstGeom prst="rect">
              <a:avLst/>
            </a:prstGeom>
            <a:solidFill>
              <a:schemeClr val="bg1">
                <a:alpha val="74000"/>
              </a:schemeClr>
            </a:solidFill>
          </p:spPr>
          <p:txBody>
            <a:bodyPr wrap="none">
              <a:spAutoFit/>
            </a:bodyPr>
            <a:lstStyle/>
            <a:p>
              <a:pPr algn="ctr"/>
              <a:r>
                <a:rPr lang="en-US" sz="1200" b="1" dirty="0">
                  <a:solidFill>
                    <a:srgbClr val="376091"/>
                  </a:solidFill>
                  <a:latin typeface="Calibri"/>
                </a:rPr>
                <a:t>Right</a:t>
              </a:r>
            </a:p>
            <a:p>
              <a:pPr algn="ctr"/>
              <a:r>
                <a:rPr lang="en-US" sz="1200" b="1" dirty="0">
                  <a:solidFill>
                    <a:srgbClr val="376091"/>
                  </a:solidFill>
                  <a:latin typeface="Calibri"/>
                </a:rPr>
                <a:t>Efficacy</a:t>
              </a:r>
              <a:endParaRPr lang="en-US" sz="1200" dirty="0">
                <a:solidFill>
                  <a:srgbClr val="376091"/>
                </a:solidFill>
              </a:endParaRPr>
            </a:p>
          </p:txBody>
        </p:sp>
      </p:grpSp>
      <p:sp>
        <p:nvSpPr>
          <p:cNvPr id="17" name="Title 1"/>
          <p:cNvSpPr txBox="1">
            <a:spLocks/>
          </p:cNvSpPr>
          <p:nvPr/>
        </p:nvSpPr>
        <p:spPr>
          <a:xfrm>
            <a:off x="137160" y="0"/>
            <a:ext cx="9144000" cy="6858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b="1" kern="1200">
                <a:solidFill>
                  <a:schemeClr val="bg1"/>
                </a:solidFill>
                <a:latin typeface="+mj-lt"/>
                <a:ea typeface="+mj-ea"/>
                <a:cs typeface="+mj-cs"/>
              </a:defRPr>
            </a:lvl1pPr>
          </a:lstStyle>
          <a:p>
            <a:r>
              <a:rPr lang="en-US" dirty="0" err="1" smtClean="0">
                <a:latin typeface="Arial"/>
                <a:cs typeface="Arial"/>
              </a:rPr>
              <a:t>Jomics</a:t>
            </a:r>
            <a:r>
              <a:rPr lang="en-US" dirty="0" smtClean="0">
                <a:latin typeface="Arial"/>
                <a:cs typeface="Arial"/>
              </a:rPr>
              <a:t> </a:t>
            </a:r>
            <a:r>
              <a:rPr lang="mr-IN" dirty="0" smtClean="0">
                <a:latin typeface="Arial"/>
                <a:cs typeface="Arial"/>
              </a:rPr>
              <a:t>–</a:t>
            </a:r>
            <a:r>
              <a:rPr lang="en-US" dirty="0" smtClean="0">
                <a:latin typeface="Arial"/>
                <a:cs typeface="Arial"/>
              </a:rPr>
              <a:t> Data Driven Decision Making</a:t>
            </a:r>
            <a:endParaRPr lang="en-US" dirty="0">
              <a:latin typeface="Arial"/>
              <a:cs typeface="Arial"/>
            </a:endParaRPr>
          </a:p>
        </p:txBody>
      </p:sp>
      <p:sp>
        <p:nvSpPr>
          <p:cNvPr id="19" name="TextBox 18"/>
          <p:cNvSpPr txBox="1"/>
          <p:nvPr/>
        </p:nvSpPr>
        <p:spPr>
          <a:xfrm>
            <a:off x="5867400" y="1066800"/>
            <a:ext cx="2971800" cy="5078314"/>
          </a:xfrm>
          <a:prstGeom prst="rect">
            <a:avLst/>
          </a:prstGeom>
          <a:noFill/>
        </p:spPr>
        <p:txBody>
          <a:bodyPr wrap="square" rtlCol="0">
            <a:spAutoFit/>
          </a:bodyPr>
          <a:lstStyle/>
          <a:p>
            <a:pPr marL="285750" indent="-285750">
              <a:buFont typeface="Arial"/>
              <a:buChar char="•"/>
            </a:pPr>
            <a:r>
              <a:rPr lang="en-US" dirty="0" smtClean="0"/>
              <a:t>Expression of a Gene</a:t>
            </a:r>
          </a:p>
          <a:p>
            <a:pPr marL="285750" indent="-285750">
              <a:buFont typeface="Arial"/>
              <a:buChar char="•"/>
            </a:pPr>
            <a:r>
              <a:rPr lang="en-US" dirty="0" smtClean="0"/>
              <a:t>Expression of Multiple Genes</a:t>
            </a:r>
          </a:p>
          <a:p>
            <a:pPr marL="285750" indent="-285750">
              <a:buFont typeface="Arial"/>
              <a:buChar char="•"/>
            </a:pPr>
            <a:r>
              <a:rPr lang="en-US" dirty="0" smtClean="0"/>
              <a:t>Bubble Plot of Differentially Expressed (DE) Genes</a:t>
            </a:r>
          </a:p>
          <a:p>
            <a:pPr marL="285750" indent="-285750">
              <a:buFont typeface="Arial"/>
              <a:buChar char="•"/>
            </a:pPr>
            <a:r>
              <a:rPr lang="en-US" dirty="0" smtClean="0"/>
              <a:t>Heatmap of Gene Sets</a:t>
            </a:r>
          </a:p>
          <a:p>
            <a:pPr marL="285750" indent="-285750">
              <a:buFont typeface="Arial"/>
              <a:buChar char="•"/>
            </a:pPr>
            <a:r>
              <a:rPr lang="en-US" dirty="0" smtClean="0"/>
              <a:t>Enrichment Analysis</a:t>
            </a:r>
          </a:p>
          <a:p>
            <a:pPr marL="285750" indent="-285750">
              <a:buFont typeface="Arial"/>
              <a:buChar char="•"/>
            </a:pPr>
            <a:r>
              <a:rPr lang="en-US" dirty="0" smtClean="0"/>
              <a:t>Pathway View</a:t>
            </a:r>
          </a:p>
          <a:p>
            <a:pPr marL="285750" indent="-285750">
              <a:buFont typeface="Arial"/>
              <a:buChar char="•"/>
            </a:pPr>
            <a:r>
              <a:rPr lang="en-US" dirty="0" smtClean="0"/>
              <a:t>Pathway Heatmap</a:t>
            </a:r>
          </a:p>
          <a:p>
            <a:pPr marL="285750" indent="-285750">
              <a:buFont typeface="Arial"/>
              <a:buChar char="•"/>
            </a:pPr>
            <a:r>
              <a:rPr lang="en-US" dirty="0" smtClean="0"/>
              <a:t>Pathway Match Analysis</a:t>
            </a:r>
          </a:p>
          <a:p>
            <a:pPr marL="285750" indent="-285750">
              <a:buFont typeface="Arial"/>
              <a:buChar char="•"/>
            </a:pPr>
            <a:r>
              <a:rPr lang="en-US" dirty="0" smtClean="0"/>
              <a:t>Comparative Pathway View</a:t>
            </a:r>
          </a:p>
          <a:p>
            <a:pPr marL="285750" indent="-285750">
              <a:buFont typeface="Arial"/>
              <a:buChar char="•"/>
            </a:pPr>
            <a:r>
              <a:rPr lang="en-US" dirty="0" smtClean="0"/>
              <a:t>Meta Analysis</a:t>
            </a:r>
          </a:p>
          <a:p>
            <a:pPr marL="285750" indent="-285750">
              <a:buFont typeface="Arial"/>
              <a:buChar char="•"/>
            </a:pPr>
            <a:r>
              <a:rPr lang="en-US" dirty="0" smtClean="0"/>
              <a:t>Correlation Analysis</a:t>
            </a:r>
          </a:p>
          <a:p>
            <a:pPr marL="285750" indent="-285750">
              <a:buFont typeface="Arial"/>
              <a:buChar char="•"/>
            </a:pPr>
            <a:r>
              <a:rPr lang="en-US" dirty="0" smtClean="0"/>
              <a:t>PCA Analysis</a:t>
            </a:r>
          </a:p>
          <a:p>
            <a:pPr marL="285750" indent="-285750">
              <a:buFont typeface="Arial"/>
              <a:buChar char="•"/>
            </a:pPr>
            <a:r>
              <a:rPr lang="en-US" dirty="0" smtClean="0"/>
              <a:t>Clustering Analysis</a:t>
            </a:r>
          </a:p>
          <a:p>
            <a:pPr marL="285750" indent="-285750">
              <a:buFont typeface="Arial"/>
              <a:buChar char="•"/>
            </a:pPr>
            <a:r>
              <a:rPr lang="en-US" dirty="0" err="1" smtClean="0"/>
              <a:t>scRNA-seq</a:t>
            </a:r>
            <a:r>
              <a:rPr lang="en-US" dirty="0" smtClean="0"/>
              <a:t> View</a:t>
            </a:r>
            <a:endParaRPr lang="en-US" dirty="0"/>
          </a:p>
        </p:txBody>
      </p:sp>
      <p:sp>
        <p:nvSpPr>
          <p:cNvPr id="20" name="TextBox 19"/>
          <p:cNvSpPr txBox="1"/>
          <p:nvPr/>
        </p:nvSpPr>
        <p:spPr>
          <a:xfrm>
            <a:off x="152400" y="6324600"/>
            <a:ext cx="4100313" cy="276999"/>
          </a:xfrm>
          <a:prstGeom prst="rect">
            <a:avLst/>
          </a:prstGeom>
          <a:noFill/>
        </p:spPr>
        <p:txBody>
          <a:bodyPr wrap="none" rtlCol="0">
            <a:spAutoFit/>
          </a:bodyPr>
          <a:lstStyle/>
          <a:p>
            <a:r>
              <a:rPr lang="en-US" sz="1200" i="1" dirty="0" smtClean="0"/>
              <a:t>Data Source: </a:t>
            </a:r>
            <a:r>
              <a:rPr lang="en-US" sz="1200" i="1" dirty="0" err="1" smtClean="0"/>
              <a:t>OmicSoft</a:t>
            </a:r>
            <a:r>
              <a:rPr lang="en-US" sz="1200" i="1" dirty="0" smtClean="0"/>
              <a:t> (A </a:t>
            </a:r>
            <a:r>
              <a:rPr lang="en-US" sz="1200" i="1" dirty="0" err="1" smtClean="0"/>
              <a:t>Qiagen</a:t>
            </a:r>
            <a:r>
              <a:rPr lang="en-US" sz="1200" i="1" dirty="0" smtClean="0"/>
              <a:t> company) and Internal</a:t>
            </a:r>
            <a:endParaRPr lang="en-US" sz="1200" i="1" dirty="0"/>
          </a:p>
        </p:txBody>
      </p:sp>
    </p:spTree>
    <p:extLst>
      <p:ext uri="{BB962C8B-B14F-4D97-AF65-F5344CB8AC3E}">
        <p14:creationId xmlns:p14="http://schemas.microsoft.com/office/powerpoint/2010/main" val="30881826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 y="-1"/>
            <a:ext cx="8686800" cy="743707"/>
          </a:xfrm>
        </p:spPr>
        <p:txBody>
          <a:bodyPr/>
          <a:lstStyle/>
          <a:p>
            <a:r>
              <a:rPr lang="en-US" altLang="zh-CN" dirty="0" smtClean="0"/>
              <a:t>Comparative Pathway Analysis</a:t>
            </a:r>
            <a:endParaRPr lang="zh-CN" altLang="en-US" dirty="0"/>
          </a:p>
        </p:txBody>
      </p:sp>
      <p:pic>
        <p:nvPicPr>
          <p:cNvPr id="3" name="Picture 2" descr="Screen Shot 2018-02-12 at 9.40.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9009"/>
            <a:ext cx="3733800" cy="5778991"/>
          </a:xfrm>
          <a:prstGeom prst="rect">
            <a:avLst/>
          </a:prstGeom>
        </p:spPr>
      </p:pic>
      <p:pic>
        <p:nvPicPr>
          <p:cNvPr id="4" name="Picture 3" descr="Screen Shot 2018-02-12 at 9.42.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1" y="788755"/>
            <a:ext cx="5257799" cy="6033911"/>
          </a:xfrm>
          <a:prstGeom prst="rect">
            <a:avLst/>
          </a:prstGeom>
        </p:spPr>
      </p:pic>
      <p:grpSp>
        <p:nvGrpSpPr>
          <p:cNvPr id="15" name="Group 14"/>
          <p:cNvGrpSpPr/>
          <p:nvPr/>
        </p:nvGrpSpPr>
        <p:grpSpPr>
          <a:xfrm>
            <a:off x="7543800" y="762000"/>
            <a:ext cx="1523999" cy="1168399"/>
            <a:chOff x="7162801" y="1498601"/>
            <a:chExt cx="1447800" cy="1523999"/>
          </a:xfrm>
        </p:grpSpPr>
        <p:pic>
          <p:nvPicPr>
            <p:cNvPr id="5" name="Picture 4" descr="Screen Shot 2018-02-12 at 9.44.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1498601"/>
              <a:ext cx="838200" cy="511243"/>
            </a:xfrm>
            <a:prstGeom prst="rect">
              <a:avLst/>
            </a:prstGeom>
          </p:spPr>
        </p:pic>
        <p:grpSp>
          <p:nvGrpSpPr>
            <p:cNvPr id="8" name="Group 7"/>
            <p:cNvGrpSpPr/>
            <p:nvPr/>
          </p:nvGrpSpPr>
          <p:grpSpPr>
            <a:xfrm>
              <a:off x="7162801" y="2514600"/>
              <a:ext cx="481021" cy="508000"/>
              <a:chOff x="7264904" y="1885950"/>
              <a:chExt cx="481021" cy="381000"/>
            </a:xfrm>
          </p:grpSpPr>
          <p:sp>
            <p:nvSpPr>
              <p:cNvPr id="6" name="Line Callout 1 5"/>
              <p:cNvSpPr/>
              <p:nvPr/>
            </p:nvSpPr>
            <p:spPr>
              <a:xfrm>
                <a:off x="7315200" y="1885950"/>
                <a:ext cx="381000" cy="381000"/>
              </a:xfrm>
              <a:prstGeom prst="borderCallout1">
                <a:avLst>
                  <a:gd name="adj1" fmla="val -2702"/>
                  <a:gd name="adj2" fmla="val 49424"/>
                  <a:gd name="adj3" fmla="val -97063"/>
                  <a:gd name="adj4" fmla="val 101933"/>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264904" y="1904811"/>
                <a:ext cx="481021" cy="253916"/>
              </a:xfrm>
              <a:prstGeom prst="rect">
                <a:avLst/>
              </a:prstGeom>
              <a:noFill/>
            </p:spPr>
            <p:txBody>
              <a:bodyPr wrap="none" rtlCol="0">
                <a:spAutoFit/>
              </a:bodyPr>
              <a:lstStyle/>
              <a:p>
                <a:r>
                  <a:rPr lang="en-US" sz="1600" dirty="0" smtClean="0"/>
                  <a:t>UC</a:t>
                </a:r>
                <a:endParaRPr lang="en-US" sz="1600" dirty="0"/>
              </a:p>
            </p:txBody>
          </p:sp>
        </p:grpSp>
        <p:grpSp>
          <p:nvGrpSpPr>
            <p:cNvPr id="9" name="Group 8"/>
            <p:cNvGrpSpPr/>
            <p:nvPr/>
          </p:nvGrpSpPr>
          <p:grpSpPr>
            <a:xfrm>
              <a:off x="7645149" y="2514600"/>
              <a:ext cx="481021" cy="508000"/>
              <a:chOff x="7264904" y="1885950"/>
              <a:chExt cx="481021" cy="381000"/>
            </a:xfrm>
          </p:grpSpPr>
          <p:sp>
            <p:nvSpPr>
              <p:cNvPr id="10" name="Line Callout 1 9"/>
              <p:cNvSpPr/>
              <p:nvPr/>
            </p:nvSpPr>
            <p:spPr>
              <a:xfrm>
                <a:off x="7296339" y="1885950"/>
                <a:ext cx="381000" cy="381000"/>
              </a:xfrm>
              <a:prstGeom prst="borderCallout1">
                <a:avLst>
                  <a:gd name="adj1" fmla="val -2702"/>
                  <a:gd name="adj2" fmla="val 49424"/>
                  <a:gd name="adj3" fmla="val -98714"/>
                  <a:gd name="adj4" fmla="val 47476"/>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7264904" y="1904811"/>
                <a:ext cx="481021" cy="253916"/>
              </a:xfrm>
              <a:prstGeom prst="rect">
                <a:avLst/>
              </a:prstGeom>
              <a:noFill/>
            </p:spPr>
            <p:txBody>
              <a:bodyPr wrap="none" rtlCol="0">
                <a:spAutoFit/>
              </a:bodyPr>
              <a:lstStyle/>
              <a:p>
                <a:r>
                  <a:rPr lang="en-US" sz="1600" dirty="0" smtClean="0"/>
                  <a:t>CD</a:t>
                </a:r>
                <a:endParaRPr lang="en-US" sz="1600" dirty="0"/>
              </a:p>
            </p:txBody>
          </p:sp>
        </p:grpSp>
        <p:grpSp>
          <p:nvGrpSpPr>
            <p:cNvPr id="12" name="Group 11"/>
            <p:cNvGrpSpPr/>
            <p:nvPr/>
          </p:nvGrpSpPr>
          <p:grpSpPr>
            <a:xfrm>
              <a:off x="8083894" y="2514600"/>
              <a:ext cx="526707" cy="508000"/>
              <a:chOff x="7264904" y="1885950"/>
              <a:chExt cx="526707" cy="381000"/>
            </a:xfrm>
          </p:grpSpPr>
          <p:sp>
            <p:nvSpPr>
              <p:cNvPr id="13" name="Line Callout 1 12"/>
              <p:cNvSpPr/>
              <p:nvPr/>
            </p:nvSpPr>
            <p:spPr>
              <a:xfrm>
                <a:off x="7315200" y="1885950"/>
                <a:ext cx="381000" cy="381000"/>
              </a:xfrm>
              <a:prstGeom prst="borderCallout1">
                <a:avLst>
                  <a:gd name="adj1" fmla="val -2702"/>
                  <a:gd name="adj2" fmla="val 49424"/>
                  <a:gd name="adj3" fmla="val -98713"/>
                  <a:gd name="adj4" fmla="val -6979"/>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264904" y="1904811"/>
                <a:ext cx="526707" cy="253916"/>
              </a:xfrm>
              <a:prstGeom prst="rect">
                <a:avLst/>
              </a:prstGeom>
              <a:noFill/>
            </p:spPr>
            <p:txBody>
              <a:bodyPr wrap="none" rtlCol="0">
                <a:spAutoFit/>
              </a:bodyPr>
              <a:lstStyle/>
              <a:p>
                <a:r>
                  <a:rPr lang="en-US" sz="1600" dirty="0" smtClean="0"/>
                  <a:t>IBD</a:t>
                </a:r>
                <a:endParaRPr lang="en-US" sz="1600" dirty="0"/>
              </a:p>
            </p:txBody>
          </p:sp>
        </p:grpSp>
      </p:grpSp>
    </p:spTree>
    <p:extLst>
      <p:ext uri="{BB962C8B-B14F-4D97-AF65-F5344CB8AC3E}">
        <p14:creationId xmlns:p14="http://schemas.microsoft.com/office/powerpoint/2010/main" val="345252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82B3F8-10C8-45DD-87BB-54AFA4EB268F}"/>
              </a:ext>
            </a:extLst>
          </p:cNvPr>
          <p:cNvSpPr>
            <a:spLocks noGrp="1"/>
          </p:cNvSpPr>
          <p:nvPr>
            <p:ph type="title"/>
          </p:nvPr>
        </p:nvSpPr>
        <p:spPr>
          <a:xfrm>
            <a:off x="137160" y="0"/>
            <a:ext cx="8686800" cy="743707"/>
          </a:xfrm>
        </p:spPr>
        <p:txBody>
          <a:bodyPr/>
          <a:lstStyle/>
          <a:p>
            <a:r>
              <a:rPr lang="en-US" dirty="0"/>
              <a:t>Genes Correlated with RB1</a:t>
            </a:r>
          </a:p>
        </p:txBody>
      </p:sp>
      <p:pic>
        <p:nvPicPr>
          <p:cNvPr id="5" name="Content Placeholder 4">
            <a:extLst>
              <a:ext uri="{FF2B5EF4-FFF2-40B4-BE49-F238E27FC236}">
                <a16:creationId xmlns:a16="http://schemas.microsoft.com/office/drawing/2014/main" xmlns="" id="{A6CAEFF3-820D-4422-9389-6545D6E43915}"/>
              </a:ext>
            </a:extLst>
          </p:cNvPr>
          <p:cNvPicPr>
            <a:picLocks noGrp="1" noChangeAspect="1"/>
          </p:cNvPicPr>
          <p:nvPr>
            <p:ph idx="1"/>
          </p:nvPr>
        </p:nvPicPr>
        <p:blipFill>
          <a:blip r:embed="rId2"/>
          <a:stretch>
            <a:fillRect/>
          </a:stretch>
        </p:blipFill>
        <p:spPr>
          <a:xfrm>
            <a:off x="1219200" y="1744662"/>
            <a:ext cx="6529206" cy="4351338"/>
          </a:xfrm>
          <a:prstGeom prst="rect">
            <a:avLst/>
          </a:prstGeom>
        </p:spPr>
      </p:pic>
      <p:sp>
        <p:nvSpPr>
          <p:cNvPr id="6" name="TextBox 5">
            <a:extLst>
              <a:ext uri="{FF2B5EF4-FFF2-40B4-BE49-F238E27FC236}">
                <a16:creationId xmlns:a16="http://schemas.microsoft.com/office/drawing/2014/main" xmlns="" id="{E389ECCF-616B-4466-9ECC-E878A7826F1A}"/>
              </a:ext>
            </a:extLst>
          </p:cNvPr>
          <p:cNvSpPr txBox="1"/>
          <p:nvPr/>
        </p:nvSpPr>
        <p:spPr>
          <a:xfrm>
            <a:off x="685800" y="1066800"/>
            <a:ext cx="7886700" cy="338554"/>
          </a:xfrm>
          <a:prstGeom prst="rect">
            <a:avLst/>
          </a:prstGeom>
          <a:noFill/>
        </p:spPr>
        <p:txBody>
          <a:bodyPr wrap="square" rtlCol="0">
            <a:spAutoFit/>
          </a:bodyPr>
          <a:lstStyle/>
          <a:p>
            <a:r>
              <a:rPr lang="en-US" sz="1600" dirty="0">
                <a:solidFill>
                  <a:srgbClr val="FF0000"/>
                </a:solidFill>
              </a:rPr>
              <a:t>Correlation tools can identify other genes with similar patterns to the gene of interest.</a:t>
            </a:r>
          </a:p>
        </p:txBody>
      </p:sp>
    </p:spTree>
    <p:extLst>
      <p:ext uri="{BB962C8B-B14F-4D97-AF65-F5344CB8AC3E}">
        <p14:creationId xmlns:p14="http://schemas.microsoft.com/office/powerpoint/2010/main" val="18478289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7160" y="76200"/>
            <a:ext cx="9006840" cy="609600"/>
          </a:xfrm>
        </p:spPr>
        <p:txBody>
          <a:bodyPr>
            <a:noAutofit/>
          </a:bodyPr>
          <a:lstStyle/>
          <a:p>
            <a:r>
              <a:rPr lang="en-US" dirty="0" smtClean="0">
                <a:latin typeface="Arial" charset="0"/>
              </a:rPr>
              <a:t>Pairwise View of Sample Attributes Including Gene Expression</a:t>
            </a:r>
            <a:endParaRPr lang="en-US" dirty="0">
              <a:latin typeface="Arial" charset="0"/>
            </a:endParaRPr>
          </a:p>
        </p:txBody>
      </p:sp>
      <p:pic>
        <p:nvPicPr>
          <p:cNvPr id="2" name="Picture 1" descr="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44000" cy="5735552"/>
          </a:xfrm>
          <a:prstGeom prst="rect">
            <a:avLst/>
          </a:prstGeom>
        </p:spPr>
      </p:pic>
    </p:spTree>
    <p:extLst>
      <p:ext uri="{BB962C8B-B14F-4D97-AF65-F5344CB8AC3E}">
        <p14:creationId xmlns:p14="http://schemas.microsoft.com/office/powerpoint/2010/main" val="8593297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7160" y="76200"/>
            <a:ext cx="8534400" cy="609600"/>
          </a:xfrm>
        </p:spPr>
        <p:txBody>
          <a:bodyPr>
            <a:noAutofit/>
          </a:bodyPr>
          <a:lstStyle/>
          <a:p>
            <a:r>
              <a:rPr lang="en-US" dirty="0" err="1">
                <a:latin typeface="Arial" charset="0"/>
              </a:rPr>
              <a:t>Pharma’s</a:t>
            </a:r>
            <a:r>
              <a:rPr lang="en-US" dirty="0">
                <a:latin typeface="Arial" charset="0"/>
              </a:rPr>
              <a:t> </a:t>
            </a:r>
            <a:r>
              <a:rPr lang="en-US" dirty="0" smtClean="0">
                <a:latin typeface="Arial" charset="0"/>
              </a:rPr>
              <a:t>Current Broken Business Model</a:t>
            </a:r>
            <a:endParaRPr lang="en-US" dirty="0">
              <a:latin typeface="Arial" charset="0"/>
            </a:endParaRPr>
          </a:p>
        </p:txBody>
      </p:sp>
      <p:grpSp>
        <p:nvGrpSpPr>
          <p:cNvPr id="2" name="Group 1"/>
          <p:cNvGrpSpPr/>
          <p:nvPr/>
        </p:nvGrpSpPr>
        <p:grpSpPr>
          <a:xfrm>
            <a:off x="34332" y="1100428"/>
            <a:ext cx="9067800" cy="5327726"/>
            <a:chOff x="34332" y="1100428"/>
            <a:chExt cx="9067800" cy="5327726"/>
          </a:xfrm>
        </p:grpSpPr>
        <p:pic>
          <p:nvPicPr>
            <p:cNvPr id="6" name="Picture 5" descr="Pharma-RD-productivity-Broken-Business-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2" y="1100428"/>
              <a:ext cx="9067800" cy="5180637"/>
            </a:xfrm>
            <a:prstGeom prst="rect">
              <a:avLst/>
            </a:prstGeom>
          </p:spPr>
        </p:pic>
        <p:sp>
          <p:nvSpPr>
            <p:cNvPr id="5" name="TextBox 4"/>
            <p:cNvSpPr txBox="1"/>
            <p:nvPr/>
          </p:nvSpPr>
          <p:spPr>
            <a:xfrm>
              <a:off x="3422022" y="6181933"/>
              <a:ext cx="1096687" cy="246221"/>
            </a:xfrm>
            <a:prstGeom prst="rect">
              <a:avLst/>
            </a:prstGeom>
            <a:noFill/>
          </p:spPr>
          <p:txBody>
            <a:bodyPr wrap="none" rtlCol="0">
              <a:spAutoFit/>
            </a:bodyPr>
            <a:lstStyle/>
            <a:p>
              <a:r>
                <a:rPr lang="en-US" sz="1000" b="1" dirty="0" smtClean="0">
                  <a:solidFill>
                    <a:schemeClr val="tx1">
                      <a:lumMod val="75000"/>
                      <a:lumOff val="25000"/>
                    </a:schemeClr>
                  </a:solidFill>
                </a:rPr>
                <a:t>By Kelvin Stott</a:t>
              </a:r>
              <a:endParaRPr lang="en-US" sz="1000" b="1" dirty="0">
                <a:solidFill>
                  <a:schemeClr val="tx1">
                    <a:lumMod val="75000"/>
                    <a:lumOff val="25000"/>
                  </a:schemeClr>
                </a:solidFill>
              </a:endParaRPr>
            </a:p>
          </p:txBody>
        </p:sp>
      </p:grpSp>
    </p:spTree>
    <p:extLst>
      <p:ext uri="{BB962C8B-B14F-4D97-AF65-F5344CB8AC3E}">
        <p14:creationId xmlns:p14="http://schemas.microsoft.com/office/powerpoint/2010/main" val="401287022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76200"/>
            <a:ext cx="8229600" cy="571500"/>
          </a:xfrm>
        </p:spPr>
        <p:txBody>
          <a:bodyPr>
            <a:noAutofit/>
          </a:bodyPr>
          <a:lstStyle/>
          <a:p>
            <a:r>
              <a:rPr lang="en-US" dirty="0" err="1" smtClean="0"/>
              <a:t>QuickRNASeq</a:t>
            </a:r>
            <a:r>
              <a:rPr lang="en-US" dirty="0" smtClean="0"/>
              <a:t> - Reproducible Data Analysis Pipeline</a:t>
            </a:r>
            <a:endParaRPr lang="en-US" dirty="0"/>
          </a:p>
        </p:txBody>
      </p:sp>
      <p:sp>
        <p:nvSpPr>
          <p:cNvPr id="4" name="TextBox 3"/>
          <p:cNvSpPr txBox="1"/>
          <p:nvPr/>
        </p:nvSpPr>
        <p:spPr>
          <a:xfrm>
            <a:off x="4724400" y="4191000"/>
            <a:ext cx="4038600" cy="1815882"/>
          </a:xfrm>
          <a:prstGeom prst="rect">
            <a:avLst/>
          </a:prstGeom>
          <a:noFill/>
          <a:ln>
            <a:solidFill>
              <a:schemeClr val="tx2">
                <a:lumMod val="60000"/>
                <a:lumOff val="40000"/>
              </a:schemeClr>
            </a:solidFill>
          </a:ln>
        </p:spPr>
        <p:txBody>
          <a:bodyPr wrap="square" rtlCol="0">
            <a:spAutoFit/>
          </a:bodyPr>
          <a:lstStyle/>
          <a:p>
            <a:pPr marL="285750" indent="-285750">
              <a:buFont typeface="Arial"/>
              <a:buChar char="•"/>
            </a:pPr>
            <a:r>
              <a:rPr lang="en-US" sz="1400" dirty="0" smtClean="0"/>
              <a:t>Self</a:t>
            </a:r>
            <a:r>
              <a:rPr lang="en-US" sz="1400" dirty="0"/>
              <a:t>-contained, database-less, server-less, network-less, easy-to-share interactive report</a:t>
            </a:r>
          </a:p>
          <a:p>
            <a:pPr marL="285750" indent="-285750">
              <a:buFont typeface="Arial"/>
              <a:buChar char="•"/>
            </a:pPr>
            <a:r>
              <a:rPr lang="en-US" sz="1400" dirty="0" err="1" smtClean="0">
                <a:solidFill>
                  <a:srgbClr val="000000"/>
                </a:solidFill>
              </a:rPr>
              <a:t>QuickRNASeq</a:t>
            </a:r>
            <a:r>
              <a:rPr lang="en-US" sz="1400" dirty="0" smtClean="0">
                <a:solidFill>
                  <a:srgbClr val="000000"/>
                </a:solidFill>
              </a:rPr>
              <a:t> </a:t>
            </a:r>
            <a:r>
              <a:rPr lang="en-US" sz="1400" dirty="0">
                <a:solidFill>
                  <a:srgbClr val="000000"/>
                </a:solidFill>
              </a:rPr>
              <a:t>is </a:t>
            </a:r>
            <a:r>
              <a:rPr lang="en-US" sz="1400" dirty="0" smtClean="0">
                <a:solidFill>
                  <a:srgbClr val="000000"/>
                </a:solidFill>
              </a:rPr>
              <a:t>widely used in almost all Pfizer R&amp;D lines</a:t>
            </a:r>
          </a:p>
          <a:p>
            <a:pPr marL="285750" lvl="1" indent="-285750">
              <a:buFont typeface="Arial"/>
              <a:buChar char="•"/>
            </a:pPr>
            <a:r>
              <a:rPr lang="en-US" sz="1400" dirty="0" smtClean="0">
                <a:solidFill>
                  <a:srgbClr val="000000"/>
                </a:solidFill>
              </a:rPr>
              <a:t>Will be implemented as an enterprise solution by </a:t>
            </a:r>
            <a:r>
              <a:rPr lang="en-US" sz="1400" dirty="0" err="1" smtClean="0">
                <a:solidFill>
                  <a:srgbClr val="000000"/>
                </a:solidFill>
              </a:rPr>
              <a:t>Genedata</a:t>
            </a:r>
            <a:endParaRPr lang="en-US" sz="1400" dirty="0" smtClean="0">
              <a:solidFill>
                <a:srgbClr val="000000"/>
              </a:solidFill>
            </a:endParaRPr>
          </a:p>
          <a:p>
            <a:pPr marL="285750" lvl="1" indent="-285750">
              <a:buFont typeface="Arial"/>
              <a:buChar char="•"/>
            </a:pPr>
            <a:r>
              <a:rPr lang="en-US" sz="1400" dirty="0" smtClean="0">
                <a:solidFill>
                  <a:srgbClr val="000000"/>
                </a:solidFill>
              </a:rPr>
              <a:t>Utilized by academic collaborators from HSS, University of Rutgers, and Harvard University</a:t>
            </a:r>
          </a:p>
        </p:txBody>
      </p:sp>
      <p:sp>
        <p:nvSpPr>
          <p:cNvPr id="8" name="Rectangle 7"/>
          <p:cNvSpPr/>
          <p:nvPr/>
        </p:nvSpPr>
        <p:spPr>
          <a:xfrm>
            <a:off x="5715000" y="6400800"/>
            <a:ext cx="3200400" cy="246221"/>
          </a:xfrm>
          <a:prstGeom prst="rect">
            <a:avLst/>
          </a:prstGeom>
          <a:solidFill>
            <a:schemeClr val="bg1"/>
          </a:solidFill>
          <a:effectLst/>
        </p:spPr>
        <p:txBody>
          <a:bodyPr wrap="square">
            <a:spAutoFit/>
          </a:bodyPr>
          <a:lstStyle/>
          <a:p>
            <a:pPr marL="0" lvl="1"/>
            <a:r>
              <a:rPr lang="en-US" sz="1000" i="1" dirty="0">
                <a:solidFill>
                  <a:srgbClr val="000000"/>
                </a:solidFill>
                <a:latin typeface="Arial" charset="0"/>
              </a:rPr>
              <a:t>Zhao </a:t>
            </a:r>
            <a:r>
              <a:rPr lang="en-US" sz="1000" i="1" dirty="0" smtClean="0">
                <a:solidFill>
                  <a:srgbClr val="000000"/>
                </a:solidFill>
                <a:latin typeface="Arial" charset="0"/>
              </a:rPr>
              <a:t>S et al. </a:t>
            </a:r>
            <a:r>
              <a:rPr lang="en-US" sz="1000" i="1" dirty="0">
                <a:solidFill>
                  <a:srgbClr val="000000"/>
                </a:solidFill>
                <a:latin typeface="Arial" charset="0"/>
              </a:rPr>
              <a:t>BMC Genomics. </a:t>
            </a:r>
            <a:r>
              <a:rPr lang="en-US" sz="1000" i="1" dirty="0" smtClean="0">
                <a:solidFill>
                  <a:srgbClr val="000000"/>
                </a:solidFill>
                <a:latin typeface="Arial" charset="0"/>
              </a:rPr>
              <a:t>2016, 17</a:t>
            </a:r>
            <a:r>
              <a:rPr lang="en-US" sz="1000" i="1" dirty="0">
                <a:solidFill>
                  <a:srgbClr val="000000"/>
                </a:solidFill>
                <a:latin typeface="Arial" charset="0"/>
              </a:rPr>
              <a:t>:</a:t>
            </a:r>
            <a:r>
              <a:rPr lang="en-US" sz="1000" i="1" dirty="0" smtClean="0">
                <a:solidFill>
                  <a:srgbClr val="000000"/>
                </a:solidFill>
                <a:latin typeface="Arial" charset="0"/>
              </a:rPr>
              <a:t>39</a:t>
            </a:r>
            <a:endParaRPr lang="en-US" sz="1000" i="1" dirty="0">
              <a:solidFill>
                <a:srgbClr val="000000"/>
              </a:solidFill>
              <a:latin typeface="Arial" charset="0"/>
            </a:endParaRPr>
          </a:p>
        </p:txBody>
      </p:sp>
      <p:pic>
        <p:nvPicPr>
          <p:cNvPr id="7" name="Picture 6" descr="Screen Shot 2018-05-22 at 9.52.54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371600"/>
            <a:ext cx="4137005" cy="4953000"/>
          </a:xfrm>
          <a:prstGeom prst="rect">
            <a:avLst/>
          </a:prstGeom>
        </p:spPr>
      </p:pic>
      <p:sp>
        <p:nvSpPr>
          <p:cNvPr id="11" name="Rectangle 10"/>
          <p:cNvSpPr/>
          <p:nvPr/>
        </p:nvSpPr>
        <p:spPr>
          <a:xfrm>
            <a:off x="685800" y="990600"/>
            <a:ext cx="2779615" cy="307777"/>
          </a:xfrm>
          <a:prstGeom prst="rect">
            <a:avLst/>
          </a:prstGeom>
        </p:spPr>
        <p:txBody>
          <a:bodyPr wrap="none">
            <a:spAutoFit/>
          </a:bodyPr>
          <a:lstStyle/>
          <a:p>
            <a:r>
              <a:rPr lang="en-US" sz="1400" dirty="0"/>
              <a:t>https://</a:t>
            </a:r>
            <a:r>
              <a:rPr lang="en-US" sz="1400" dirty="0" err="1"/>
              <a:t>baohongz.github.io</a:t>
            </a:r>
            <a:r>
              <a:rPr lang="en-US" sz="1400" dirty="0"/>
              <a:t>/ZSF1/</a:t>
            </a:r>
          </a:p>
        </p:txBody>
      </p:sp>
      <p:pic>
        <p:nvPicPr>
          <p:cNvPr id="12" name="Picture 11"/>
          <p:cNvPicPr>
            <a:picLocks noChangeAspect="1"/>
          </p:cNvPicPr>
          <p:nvPr/>
        </p:nvPicPr>
        <p:blipFill>
          <a:blip r:embed="rId3"/>
          <a:stretch>
            <a:fillRect/>
          </a:stretch>
        </p:blipFill>
        <p:spPr>
          <a:xfrm>
            <a:off x="4572000" y="1143000"/>
            <a:ext cx="4076700" cy="2675772"/>
          </a:xfrm>
          <a:prstGeom prst="rect">
            <a:avLst/>
          </a:prstGeom>
        </p:spPr>
      </p:pic>
    </p:spTree>
    <p:extLst>
      <p:ext uri="{BB962C8B-B14F-4D97-AF65-F5344CB8AC3E}">
        <p14:creationId xmlns:p14="http://schemas.microsoft.com/office/powerpoint/2010/main" val="9182109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76200"/>
            <a:ext cx="8229600" cy="571500"/>
          </a:xfrm>
        </p:spPr>
        <p:txBody>
          <a:bodyPr>
            <a:noAutofit/>
          </a:bodyPr>
          <a:lstStyle/>
          <a:p>
            <a:r>
              <a:rPr lang="en-US" dirty="0" smtClean="0"/>
              <a:t>Reproducible Big Data Visualization Toolkit</a:t>
            </a:r>
            <a:endParaRPr lang="en-US" dirty="0"/>
          </a:p>
        </p:txBody>
      </p:sp>
      <p:sp>
        <p:nvSpPr>
          <p:cNvPr id="8" name="Rectangle 7"/>
          <p:cNvSpPr/>
          <p:nvPr/>
        </p:nvSpPr>
        <p:spPr>
          <a:xfrm>
            <a:off x="838200" y="3962400"/>
            <a:ext cx="7467600" cy="2031325"/>
          </a:xfrm>
          <a:prstGeom prst="rect">
            <a:avLst/>
          </a:prstGeom>
          <a:solidFill>
            <a:schemeClr val="bg1"/>
          </a:solidFill>
          <a:effectLst>
            <a:outerShdw blurRad="50800" dist="38100" dir="2700000" algn="tl" rotWithShape="0">
              <a:srgbClr val="000000">
                <a:alpha val="43000"/>
              </a:srgbClr>
            </a:outerShdw>
          </a:effectLst>
        </p:spPr>
        <p:txBody>
          <a:bodyPr wrap="square">
            <a:spAutoFit/>
          </a:bodyPr>
          <a:lstStyle/>
          <a:p>
            <a:pPr lvl="0"/>
            <a:r>
              <a:rPr lang="en-US" sz="1400" dirty="0">
                <a:solidFill>
                  <a:srgbClr val="000000"/>
                </a:solidFill>
              </a:rPr>
              <a:t>Emphasizing reproducible research, </a:t>
            </a:r>
            <a:r>
              <a:rPr lang="en-US" sz="1400" dirty="0" err="1">
                <a:solidFill>
                  <a:srgbClr val="000000"/>
                </a:solidFill>
              </a:rPr>
              <a:t>canvasXpress</a:t>
            </a:r>
            <a:r>
              <a:rPr lang="en-US" sz="1400" dirty="0">
                <a:solidFill>
                  <a:srgbClr val="000000"/>
                </a:solidFill>
              </a:rPr>
              <a:t> captures all programmatic and user interactions including modifications done through the menus, on plot controls and the comprehensive configurator as illustrated at https://</a:t>
            </a:r>
            <a:r>
              <a:rPr lang="en-US" sz="1400" dirty="0" err="1">
                <a:solidFill>
                  <a:srgbClr val="000000"/>
                </a:solidFill>
              </a:rPr>
              <a:t>goo.gl</a:t>
            </a:r>
            <a:r>
              <a:rPr lang="en-US" sz="1400" dirty="0">
                <a:solidFill>
                  <a:srgbClr val="000000"/>
                </a:solidFill>
              </a:rPr>
              <a:t>/q3mFxe. The customization is recorded in real time as the user modifying a graph and is embedded in the saved JSON file as metadata. The file can then be opened in a webpage containing a </a:t>
            </a:r>
            <a:r>
              <a:rPr lang="en-US" sz="1400" dirty="0" err="1">
                <a:solidFill>
                  <a:srgbClr val="000000"/>
                </a:solidFill>
              </a:rPr>
              <a:t>canvasXpress</a:t>
            </a:r>
            <a:r>
              <a:rPr lang="en-US" sz="1400" dirty="0">
                <a:solidFill>
                  <a:srgbClr val="000000"/>
                </a:solidFill>
              </a:rPr>
              <a:t> panel to reproduce the exact plot. Please see a step-by-step example at https://</a:t>
            </a:r>
            <a:r>
              <a:rPr lang="en-US" sz="1400" dirty="0" err="1">
                <a:solidFill>
                  <a:srgbClr val="000000"/>
                </a:solidFill>
              </a:rPr>
              <a:t>goo.gl</a:t>
            </a:r>
            <a:r>
              <a:rPr lang="en-US" sz="1400" dirty="0">
                <a:solidFill>
                  <a:srgbClr val="000000"/>
                </a:solidFill>
              </a:rPr>
              <a:t>/</a:t>
            </a:r>
            <a:r>
              <a:rPr lang="en-US" sz="1400" dirty="0" err="1">
                <a:solidFill>
                  <a:srgbClr val="000000"/>
                </a:solidFill>
              </a:rPr>
              <a:t>xoErzW</a:t>
            </a:r>
            <a:r>
              <a:rPr lang="en-US" sz="1400" dirty="0">
                <a:solidFill>
                  <a:srgbClr val="000000"/>
                </a:solidFill>
              </a:rPr>
              <a:t>. </a:t>
            </a:r>
            <a:endParaRPr lang="en-US" sz="1400" b="1" dirty="0" smtClean="0">
              <a:solidFill>
                <a:srgbClr val="000000"/>
              </a:solidFill>
            </a:endParaRPr>
          </a:p>
          <a:p>
            <a:pPr lvl="0"/>
            <a:endParaRPr lang="en-US" sz="1400" b="1" dirty="0" smtClean="0">
              <a:solidFill>
                <a:srgbClr val="000000"/>
              </a:solidFill>
            </a:endParaRPr>
          </a:p>
          <a:p>
            <a:pPr lvl="0"/>
            <a:r>
              <a:rPr lang="en-US" sz="1400" dirty="0" smtClean="0">
                <a:solidFill>
                  <a:srgbClr val="000000"/>
                </a:solidFill>
              </a:rPr>
              <a:t>B</a:t>
            </a:r>
            <a:r>
              <a:rPr lang="en-US" sz="1400" dirty="0">
                <a:solidFill>
                  <a:srgbClr val="000000"/>
                </a:solidFill>
              </a:rPr>
              <a:t>. Zhang, S. Zhao, I. </a:t>
            </a:r>
            <a:r>
              <a:rPr lang="en-US" sz="1400" dirty="0" err="1">
                <a:solidFill>
                  <a:srgbClr val="000000"/>
                </a:solidFill>
              </a:rPr>
              <a:t>Neuhaus</a:t>
            </a:r>
            <a:r>
              <a:rPr lang="en-US" sz="1400" dirty="0">
                <a:solidFill>
                  <a:srgbClr val="000000"/>
                </a:solidFill>
              </a:rPr>
              <a:t> (</a:t>
            </a:r>
            <a:r>
              <a:rPr lang="en-US" sz="1400" dirty="0" smtClean="0">
                <a:solidFill>
                  <a:srgbClr val="000000"/>
                </a:solidFill>
              </a:rPr>
              <a:t>2018) </a:t>
            </a:r>
            <a:r>
              <a:rPr lang="en-US" sz="1400" dirty="0" err="1">
                <a:solidFill>
                  <a:srgbClr val="000000"/>
                </a:solidFill>
              </a:rPr>
              <a:t>canvasDesigner</a:t>
            </a:r>
            <a:r>
              <a:rPr lang="en-US" sz="1400" dirty="0">
                <a:solidFill>
                  <a:srgbClr val="000000"/>
                </a:solidFill>
              </a:rPr>
              <a:t>: A versatile interactive high-resolution scientific multi-panel visualization toolkit. </a:t>
            </a:r>
            <a:r>
              <a:rPr lang="en-US" sz="1400" i="1" dirty="0" smtClean="0">
                <a:solidFill>
                  <a:srgbClr val="000000"/>
                </a:solidFill>
              </a:rPr>
              <a:t>Bioinformatics</a:t>
            </a:r>
            <a:r>
              <a:rPr lang="en-US" sz="1400" dirty="0" smtClean="0">
                <a:solidFill>
                  <a:srgbClr val="000000"/>
                </a:solidFill>
              </a:rPr>
              <a:t>, </a:t>
            </a:r>
            <a:r>
              <a:rPr lang="en-US" sz="1400" smtClean="0">
                <a:solidFill>
                  <a:srgbClr val="000000"/>
                </a:solidFill>
              </a:rPr>
              <a:t>in </a:t>
            </a:r>
            <a:r>
              <a:rPr lang="en-US" sz="1400" smtClean="0">
                <a:solidFill>
                  <a:srgbClr val="000000"/>
                </a:solidFill>
              </a:rPr>
              <a:t>press.</a:t>
            </a:r>
            <a:endParaRPr lang="en-US" sz="1400" dirty="0" smtClean="0">
              <a:solidFill>
                <a:srgbClr val="000000"/>
              </a:solidFill>
            </a:endParaRPr>
          </a:p>
        </p:txBody>
      </p:sp>
      <p:grpSp>
        <p:nvGrpSpPr>
          <p:cNvPr id="3" name="Group 2"/>
          <p:cNvGrpSpPr/>
          <p:nvPr/>
        </p:nvGrpSpPr>
        <p:grpSpPr>
          <a:xfrm>
            <a:off x="533400" y="987552"/>
            <a:ext cx="8132415" cy="2289048"/>
            <a:chOff x="609601" y="987552"/>
            <a:chExt cx="8132415" cy="2289048"/>
          </a:xfrm>
        </p:grpSpPr>
        <p:pic>
          <p:nvPicPr>
            <p:cNvPr id="7" name="Picture 6" descr="canvasDesign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799" y="987552"/>
              <a:ext cx="5135217" cy="2286000"/>
            </a:xfrm>
            <a:prstGeom prst="rect">
              <a:avLst/>
            </a:prstGeom>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09601" y="990600"/>
              <a:ext cx="3060193" cy="2286000"/>
            </a:xfrm>
            <a:prstGeom prst="rect">
              <a:avLst/>
            </a:prstGeom>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9945663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1"/>
            <a:ext cx="8686800" cy="743707"/>
          </a:xfrm>
        </p:spPr>
        <p:txBody>
          <a:bodyPr/>
          <a:lstStyle/>
          <a:p>
            <a:r>
              <a:rPr lang="en-US" dirty="0" smtClean="0"/>
              <a:t>Molecular Profiling in Clinical Trials</a:t>
            </a:r>
            <a:endParaRPr lang="en-US" dirty="0"/>
          </a:p>
        </p:txBody>
      </p:sp>
      <p:pic>
        <p:nvPicPr>
          <p:cNvPr id="1026" name="Picture 2" descr="http://cdn2-b.examiner.com/sites/default/files/styles/image_content_width/hash/c8/8e/c88e3fe610636cd082c6e3dcaa3b2f95.jpg?itok=loig1Z4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990600"/>
            <a:ext cx="2686050" cy="1695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67400" y="2895600"/>
            <a:ext cx="2971800" cy="3539431"/>
          </a:xfrm>
          <a:prstGeom prst="rect">
            <a:avLst/>
          </a:prstGeom>
          <a:solidFill>
            <a:schemeClr val="bg1"/>
          </a:solidFill>
          <a:ln>
            <a:solidFill>
              <a:schemeClr val="bg2">
                <a:lumMod val="40000"/>
                <a:lumOff val="60000"/>
              </a:schemeClr>
            </a:solidFill>
          </a:ln>
          <a:effectLst>
            <a:outerShdw blurRad="50800" dist="38100" dir="2700000" algn="tl" rotWithShape="0">
              <a:srgbClr val="000000">
                <a:alpha val="43000"/>
              </a:srgbClr>
            </a:outerShdw>
          </a:effectLst>
        </p:spPr>
        <p:txBody>
          <a:bodyPr wrap="square" rtlCol="0">
            <a:spAutoFit/>
          </a:bodyPr>
          <a:lstStyle/>
          <a:p>
            <a:pPr marL="171450" indent="-171450">
              <a:buFont typeface="Arial"/>
              <a:buChar char="•"/>
            </a:pPr>
            <a:r>
              <a:rPr lang="en-US" sz="1400" dirty="0"/>
              <a:t>Lupus is a chronic autoimmune disease.</a:t>
            </a:r>
            <a:endParaRPr lang="en-US" sz="1400" dirty="0" smtClean="0"/>
          </a:p>
          <a:p>
            <a:pPr marL="171450" indent="-171450">
              <a:buFont typeface="Arial"/>
              <a:buChar char="•"/>
            </a:pPr>
            <a:r>
              <a:rPr lang="en-US" sz="1400" dirty="0" smtClean="0"/>
              <a:t>There </a:t>
            </a:r>
            <a:r>
              <a:rPr lang="en-US" sz="1400" dirty="0"/>
              <a:t>is still no cure for </a:t>
            </a:r>
            <a:r>
              <a:rPr lang="en-US" sz="1400" dirty="0" smtClean="0"/>
              <a:t>lupus; </a:t>
            </a:r>
            <a:r>
              <a:rPr lang="en-US" sz="1400" dirty="0"/>
              <a:t>t</a:t>
            </a:r>
            <a:r>
              <a:rPr lang="en-US" sz="1400" dirty="0" smtClean="0"/>
              <a:t>here </a:t>
            </a:r>
            <a:r>
              <a:rPr lang="en-US" sz="1400" dirty="0"/>
              <a:t>is still no known cause of lupus</a:t>
            </a:r>
            <a:r>
              <a:rPr lang="en-US" sz="1400" dirty="0" smtClean="0"/>
              <a:t>.</a:t>
            </a:r>
          </a:p>
          <a:p>
            <a:pPr marL="171450" indent="-171450">
              <a:buFont typeface="Arial"/>
              <a:buChar char="•"/>
            </a:pPr>
            <a:r>
              <a:rPr lang="en-US" sz="1400" dirty="0"/>
              <a:t>It affects more women than men</a:t>
            </a:r>
            <a:r>
              <a:rPr lang="en-US" sz="1400" dirty="0" smtClean="0"/>
              <a:t>.</a:t>
            </a:r>
          </a:p>
          <a:p>
            <a:pPr marL="171450" indent="-171450">
              <a:buFont typeface="Arial"/>
              <a:buChar char="•"/>
            </a:pPr>
            <a:r>
              <a:rPr lang="en-US" sz="1400" dirty="0"/>
              <a:t>There’s an estimated five million people living with lupus worldwide</a:t>
            </a:r>
            <a:r>
              <a:rPr lang="en-US" sz="1400" dirty="0" smtClean="0"/>
              <a:t>.</a:t>
            </a:r>
          </a:p>
          <a:p>
            <a:pPr marL="171450" indent="-171450">
              <a:buFont typeface="Arial"/>
              <a:buChar char="•"/>
            </a:pPr>
            <a:r>
              <a:rPr lang="en-US" sz="1400" dirty="0" smtClean="0"/>
              <a:t>Systemic </a:t>
            </a:r>
            <a:r>
              <a:rPr lang="en-US" sz="1400" dirty="0"/>
              <a:t>Lupus </a:t>
            </a:r>
            <a:r>
              <a:rPr lang="en-US" sz="1400" dirty="0" err="1"/>
              <a:t>Erythematosus</a:t>
            </a:r>
            <a:r>
              <a:rPr lang="en-US" sz="1400" dirty="0"/>
              <a:t> is the most common form of lupus and is considered more serious than the other forms. It affects many parts of a person’s body including kidneys, lungs, blood, skin, and others</a:t>
            </a:r>
            <a:r>
              <a:rPr lang="en-US" sz="1400" dirty="0" smtClean="0"/>
              <a:t>.</a:t>
            </a:r>
            <a:endParaRPr lang="en-US" dirty="0"/>
          </a:p>
        </p:txBody>
      </p:sp>
      <p:pic>
        <p:nvPicPr>
          <p:cNvPr id="4" name="Picture 3" descr="Screen Shot 2018-05-22 at 5.53.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895600"/>
            <a:ext cx="5549900" cy="3416300"/>
          </a:xfrm>
          <a:prstGeom prst="rect">
            <a:avLst/>
          </a:prstGeom>
        </p:spPr>
      </p:pic>
      <p:sp>
        <p:nvSpPr>
          <p:cNvPr id="8" name="TextBox 7"/>
          <p:cNvSpPr txBox="1"/>
          <p:nvPr/>
        </p:nvSpPr>
        <p:spPr>
          <a:xfrm>
            <a:off x="304800" y="990600"/>
            <a:ext cx="5105400" cy="1754327"/>
          </a:xfrm>
          <a:prstGeom prst="rect">
            <a:avLst/>
          </a:prstGeom>
          <a:noFill/>
        </p:spPr>
        <p:txBody>
          <a:bodyPr wrap="square" rtlCol="0">
            <a:spAutoFit/>
          </a:bodyPr>
          <a:lstStyle/>
          <a:p>
            <a:pPr marL="137160" indent="-137160">
              <a:buFont typeface="Arial"/>
              <a:buChar char="•"/>
            </a:pPr>
            <a:r>
              <a:rPr lang="en-US" dirty="0"/>
              <a:t>First Pfizer Phase 2 study in systemic lupus </a:t>
            </a:r>
            <a:r>
              <a:rPr lang="en-US" dirty="0" err="1"/>
              <a:t>erythematosus</a:t>
            </a:r>
            <a:r>
              <a:rPr lang="en-US" dirty="0"/>
              <a:t> (SLE)</a:t>
            </a:r>
          </a:p>
          <a:p>
            <a:pPr marL="137160" indent="-137160">
              <a:buFont typeface="Arial"/>
              <a:buChar char="•"/>
            </a:pPr>
            <a:r>
              <a:rPr lang="en-US" dirty="0"/>
              <a:t>Broad specimen </a:t>
            </a:r>
            <a:r>
              <a:rPr lang="en-US" dirty="0" smtClean="0"/>
              <a:t>collection and molecular profiling to understand disease mechanism and identify biomarkers to predict response</a:t>
            </a:r>
            <a:endParaRPr lang="en-US" dirty="0"/>
          </a:p>
          <a:p>
            <a:endParaRPr lang="en-US" dirty="0"/>
          </a:p>
        </p:txBody>
      </p:sp>
    </p:spTree>
    <p:extLst>
      <p:ext uri="{BB962C8B-B14F-4D97-AF65-F5344CB8AC3E}">
        <p14:creationId xmlns:p14="http://schemas.microsoft.com/office/powerpoint/2010/main" val="37415746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7160" y="76200"/>
            <a:ext cx="8534400" cy="609600"/>
          </a:xfrm>
        </p:spPr>
        <p:txBody>
          <a:bodyPr>
            <a:noAutofit/>
          </a:bodyPr>
          <a:lstStyle/>
          <a:p>
            <a:r>
              <a:rPr lang="en-US" dirty="0" smtClean="0">
                <a:latin typeface="Arial" charset="0"/>
              </a:rPr>
              <a:t>Integrative Analysis Linking Genetics, Gene Expression and Transcription Factor Binding Motif </a:t>
            </a:r>
            <a:endParaRPr lang="en-US" dirty="0">
              <a:latin typeface="Arial" charset="0"/>
            </a:endParaRPr>
          </a:p>
        </p:txBody>
      </p:sp>
      <p:sp>
        <p:nvSpPr>
          <p:cNvPr id="76" name="Rectangle 75"/>
          <p:cNvSpPr/>
          <p:nvPr/>
        </p:nvSpPr>
        <p:spPr>
          <a:xfrm>
            <a:off x="5918745" y="5784126"/>
            <a:ext cx="2563367" cy="257835"/>
          </a:xfrm>
          <a:prstGeom prst="rect">
            <a:avLst/>
          </a:prstGeom>
          <a:noFill/>
          <a:ln w="25400" cap="flat" cmpd="sng" algn="ctr">
            <a:noFill/>
            <a:prstDash val="solid"/>
          </a:ln>
          <a:effectLst/>
        </p:spPr>
        <p:txBody>
          <a:bodyPr rtlCol="0" anchor="ctr"/>
          <a:lstStyle/>
          <a:p>
            <a:pPr algn="ctr"/>
            <a:r>
              <a:rPr lang="en-US" sz="1100" b="1" dirty="0">
                <a:solidFill>
                  <a:srgbClr val="FFFFFF"/>
                </a:solidFill>
                <a:latin typeface="Arial"/>
              </a:rPr>
              <a:t>2020+</a:t>
            </a:r>
          </a:p>
        </p:txBody>
      </p:sp>
      <p:sp>
        <p:nvSpPr>
          <p:cNvPr id="77" name="TextBox 76"/>
          <p:cNvSpPr txBox="1"/>
          <p:nvPr/>
        </p:nvSpPr>
        <p:spPr>
          <a:xfrm>
            <a:off x="413823" y="5828462"/>
            <a:ext cx="2619273" cy="169163"/>
          </a:xfrm>
          <a:prstGeom prst="rect">
            <a:avLst/>
          </a:prstGeom>
          <a:noFill/>
        </p:spPr>
        <p:txBody>
          <a:bodyPr wrap="square" lIns="0" tIns="0" rIns="0" bIns="0" rtlCol="0" anchor="ctr">
            <a:spAutoFit/>
          </a:bodyPr>
          <a:lstStyle/>
          <a:p>
            <a:pPr algn="ctr" fontAlgn="base">
              <a:spcBef>
                <a:spcPct val="0"/>
              </a:spcBef>
              <a:spcAft>
                <a:spcPct val="0"/>
              </a:spcAft>
            </a:pPr>
            <a:r>
              <a:rPr lang="en-US" sz="1100" b="1" dirty="0" smtClean="0">
                <a:solidFill>
                  <a:srgbClr val="FFFFFF"/>
                </a:solidFill>
                <a:latin typeface="Arial"/>
              </a:rPr>
              <a:t>2016-</a:t>
            </a:r>
            <a:endParaRPr lang="en-US" sz="1100" b="1" dirty="0">
              <a:solidFill>
                <a:srgbClr val="FFFFFF"/>
              </a:solidFill>
              <a:latin typeface="Arial"/>
              <a:cs typeface="Arial" pitchFamily="34" charset="0"/>
            </a:endParaRPr>
          </a:p>
        </p:txBody>
      </p:sp>
      <p:sp>
        <p:nvSpPr>
          <p:cNvPr id="78" name="TextBox 77"/>
          <p:cNvSpPr txBox="1"/>
          <p:nvPr/>
        </p:nvSpPr>
        <p:spPr>
          <a:xfrm>
            <a:off x="3084769" y="5828462"/>
            <a:ext cx="2656627" cy="169163"/>
          </a:xfrm>
          <a:prstGeom prst="rect">
            <a:avLst/>
          </a:prstGeom>
          <a:noFill/>
        </p:spPr>
        <p:txBody>
          <a:bodyPr wrap="square" lIns="0" tIns="0" rIns="0" bIns="0" rtlCol="0" anchor="ctr">
            <a:spAutoFit/>
          </a:bodyPr>
          <a:lstStyle/>
          <a:p>
            <a:pPr algn="ctr" fontAlgn="base">
              <a:spcBef>
                <a:spcPct val="0"/>
              </a:spcBef>
              <a:spcAft>
                <a:spcPct val="0"/>
              </a:spcAft>
            </a:pPr>
            <a:r>
              <a:rPr lang="en-US" sz="1100" b="1" dirty="0" smtClean="0">
                <a:solidFill>
                  <a:srgbClr val="FFFFFF"/>
                </a:solidFill>
                <a:latin typeface="Arial"/>
              </a:rPr>
              <a:t>2018-</a:t>
            </a:r>
            <a:endParaRPr lang="en-US" sz="1100" b="1" dirty="0">
              <a:solidFill>
                <a:srgbClr val="FFFFFF"/>
              </a:solidFill>
              <a:latin typeface="Arial"/>
              <a:cs typeface="Arial" pitchFamily="34" charset="0"/>
            </a:endParaRPr>
          </a:p>
        </p:txBody>
      </p:sp>
      <p:grpSp>
        <p:nvGrpSpPr>
          <p:cNvPr id="82" name="Group 81"/>
          <p:cNvGrpSpPr/>
          <p:nvPr/>
        </p:nvGrpSpPr>
        <p:grpSpPr>
          <a:xfrm>
            <a:off x="3088256" y="1996196"/>
            <a:ext cx="2678083" cy="3923242"/>
            <a:chOff x="3088256" y="1708587"/>
            <a:chExt cx="2678083" cy="4167373"/>
          </a:xfrm>
        </p:grpSpPr>
        <p:cxnSp>
          <p:nvCxnSpPr>
            <p:cNvPr id="83" name="Straight Connector 82"/>
            <p:cNvCxnSpPr/>
            <p:nvPr/>
          </p:nvCxnSpPr>
          <p:spPr bwMode="gray">
            <a:xfrm>
              <a:off x="5766339" y="1708587"/>
              <a:ext cx="0" cy="4167373"/>
            </a:xfrm>
            <a:prstGeom prst="line">
              <a:avLst/>
            </a:prstGeom>
            <a:ln w="12700" cap="rnd" cmpd="sng">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gray">
            <a:xfrm>
              <a:off x="3088256" y="1708587"/>
              <a:ext cx="0" cy="4167373"/>
            </a:xfrm>
            <a:prstGeom prst="line">
              <a:avLst/>
            </a:prstGeom>
            <a:ln w="12700" cap="rnd" cmpd="sng">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7" name="Rectangle 86"/>
          <p:cNvSpPr/>
          <p:nvPr/>
        </p:nvSpPr>
        <p:spPr>
          <a:xfrm>
            <a:off x="3048000" y="838200"/>
            <a:ext cx="2733409" cy="699345"/>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smtClean="0">
                <a:solidFill>
                  <a:srgbClr val="F8971D"/>
                </a:solidFill>
                <a:latin typeface="Arial"/>
              </a:rPr>
              <a:t>eQTL</a:t>
            </a:r>
            <a:r>
              <a:rPr lang="en-US" sz="1100" b="1" dirty="0" smtClean="0">
                <a:solidFill>
                  <a:srgbClr val="F8971D"/>
                </a:solidFill>
                <a:latin typeface="Arial"/>
              </a:rPr>
              <a:t> interactions with Interferon</a:t>
            </a:r>
          </a:p>
          <a:p>
            <a:pPr algn="ctr"/>
            <a:r>
              <a:rPr lang="en-US" sz="1100" b="1" dirty="0" smtClean="0">
                <a:solidFill>
                  <a:srgbClr val="F8971D"/>
                </a:solidFill>
                <a:latin typeface="Arial"/>
              </a:rPr>
              <a:t>Status and drug expose</a:t>
            </a:r>
            <a:endParaRPr lang="en-US" sz="1100" b="1" dirty="0">
              <a:solidFill>
                <a:srgbClr val="F8971D"/>
              </a:solidFill>
              <a:latin typeface="Arial"/>
            </a:endParaRPr>
          </a:p>
        </p:txBody>
      </p:sp>
      <p:sp>
        <p:nvSpPr>
          <p:cNvPr id="88" name="Rectangle 87"/>
          <p:cNvSpPr/>
          <p:nvPr/>
        </p:nvSpPr>
        <p:spPr>
          <a:xfrm>
            <a:off x="5791200" y="762000"/>
            <a:ext cx="2963870" cy="699345"/>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rgbClr val="7DBA00"/>
                </a:solidFill>
                <a:latin typeface="Arial"/>
              </a:rPr>
              <a:t>Transcription Factor Binging Enrichment</a:t>
            </a:r>
            <a:endParaRPr lang="en-US" sz="1100" b="1" dirty="0">
              <a:solidFill>
                <a:srgbClr val="7DBA00"/>
              </a:solidFill>
              <a:latin typeface="Arial"/>
            </a:endParaRPr>
          </a:p>
        </p:txBody>
      </p:sp>
      <p:sp>
        <p:nvSpPr>
          <p:cNvPr id="95" name="Rectangle 94"/>
          <p:cNvSpPr/>
          <p:nvPr/>
        </p:nvSpPr>
        <p:spPr>
          <a:xfrm>
            <a:off x="228600" y="838200"/>
            <a:ext cx="2619273" cy="739372"/>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b="1" dirty="0" smtClean="0">
                <a:solidFill>
                  <a:schemeClr val="bg2">
                    <a:lumMod val="75000"/>
                  </a:schemeClr>
                </a:solidFill>
                <a:latin typeface="Arial"/>
              </a:rPr>
              <a:t>Linking Genetics with Gene Expression by </a:t>
            </a:r>
            <a:r>
              <a:rPr lang="en-US" sz="1100" b="1" dirty="0" err="1" smtClean="0">
                <a:solidFill>
                  <a:schemeClr val="bg2">
                    <a:lumMod val="75000"/>
                  </a:schemeClr>
                </a:solidFill>
                <a:latin typeface="Arial"/>
              </a:rPr>
              <a:t>eQTL</a:t>
            </a:r>
            <a:r>
              <a:rPr lang="en-US" sz="1100" b="1" dirty="0" smtClean="0">
                <a:solidFill>
                  <a:schemeClr val="bg2">
                    <a:lumMod val="75000"/>
                  </a:schemeClr>
                </a:solidFill>
                <a:latin typeface="Arial"/>
              </a:rPr>
              <a:t> (expression quantitative trait loci)</a:t>
            </a:r>
          </a:p>
        </p:txBody>
      </p:sp>
      <p:grpSp>
        <p:nvGrpSpPr>
          <p:cNvPr id="101" name="Group 100"/>
          <p:cNvGrpSpPr/>
          <p:nvPr/>
        </p:nvGrpSpPr>
        <p:grpSpPr>
          <a:xfrm>
            <a:off x="3088257" y="5836929"/>
            <a:ext cx="2678082" cy="169163"/>
            <a:chOff x="3088257" y="5572895"/>
            <a:chExt cx="2678082" cy="257488"/>
          </a:xfrm>
        </p:grpSpPr>
        <p:cxnSp>
          <p:nvCxnSpPr>
            <p:cNvPr id="102" name="Straight Connector 101"/>
            <p:cNvCxnSpPr/>
            <p:nvPr/>
          </p:nvCxnSpPr>
          <p:spPr>
            <a:xfrm>
              <a:off x="5766339" y="5572895"/>
              <a:ext cx="0" cy="257488"/>
            </a:xfrm>
            <a:prstGeom prst="line">
              <a:avLst/>
            </a:prstGeom>
            <a:solidFill>
              <a:srgbClr val="00AEEE"/>
            </a:solidFill>
            <a:ln w="9525" cap="flat" cmpd="sng" algn="ctr">
              <a:solidFill>
                <a:srgbClr val="FFFFFF"/>
              </a:solidFill>
              <a:prstDash val="solid"/>
            </a:ln>
            <a:effectLst/>
          </p:spPr>
        </p:cxnSp>
        <p:cxnSp>
          <p:nvCxnSpPr>
            <p:cNvPr id="103" name="Straight Connector 102"/>
            <p:cNvCxnSpPr/>
            <p:nvPr/>
          </p:nvCxnSpPr>
          <p:spPr>
            <a:xfrm>
              <a:off x="3088257" y="5572895"/>
              <a:ext cx="0" cy="257488"/>
            </a:xfrm>
            <a:prstGeom prst="line">
              <a:avLst/>
            </a:prstGeom>
            <a:solidFill>
              <a:srgbClr val="00AEEE"/>
            </a:solidFill>
            <a:ln w="9525" cap="flat" cmpd="sng" algn="ctr">
              <a:solidFill>
                <a:srgbClr val="FFFFFF"/>
              </a:solidFill>
              <a:prstDash val="solid"/>
            </a:ln>
            <a:effectLst/>
          </p:spPr>
        </p:cxnSp>
      </p:grpSp>
      <p:cxnSp>
        <p:nvCxnSpPr>
          <p:cNvPr id="111" name="Straight Connector 110"/>
          <p:cNvCxnSpPr/>
          <p:nvPr/>
        </p:nvCxnSpPr>
        <p:spPr bwMode="gray">
          <a:xfrm flipH="1">
            <a:off x="3352800" y="4191000"/>
            <a:ext cx="2263589" cy="0"/>
          </a:xfrm>
          <a:prstGeom prst="line">
            <a:avLst/>
          </a:prstGeom>
          <a:ln w="12700" cap="rnd" cmpd="sng">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bwMode="gray">
          <a:xfrm flipH="1">
            <a:off x="6172200" y="3886200"/>
            <a:ext cx="2263589" cy="0"/>
          </a:xfrm>
          <a:prstGeom prst="line">
            <a:avLst/>
          </a:prstGeom>
          <a:ln w="12700" cap="rnd" cmpd="sng">
            <a:solidFill>
              <a:schemeClr val="tx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2429933" y="6824133"/>
            <a:ext cx="184666" cy="369332"/>
          </a:xfrm>
          <a:prstGeom prst="rect">
            <a:avLst/>
          </a:prstGeom>
          <a:noFill/>
        </p:spPr>
        <p:txBody>
          <a:bodyPr wrap="none" rtlCol="0">
            <a:spAutoFit/>
          </a:bodyPr>
          <a:lstStyle/>
          <a:p>
            <a:endParaRPr lang="en-US">
              <a:solidFill>
                <a:srgbClr val="27497F"/>
              </a:solidFill>
              <a:latin typeface="Arial"/>
            </a:endParaRPr>
          </a:p>
        </p:txBody>
      </p:sp>
      <p:sp>
        <p:nvSpPr>
          <p:cNvPr id="123" name="TextBox 122"/>
          <p:cNvSpPr txBox="1"/>
          <p:nvPr/>
        </p:nvSpPr>
        <p:spPr>
          <a:xfrm>
            <a:off x="-2844800" y="6841067"/>
            <a:ext cx="184666" cy="369332"/>
          </a:xfrm>
          <a:prstGeom prst="rect">
            <a:avLst/>
          </a:prstGeom>
          <a:noFill/>
        </p:spPr>
        <p:txBody>
          <a:bodyPr wrap="none" rtlCol="0">
            <a:spAutoFit/>
          </a:bodyPr>
          <a:lstStyle/>
          <a:p>
            <a:endParaRPr lang="en-US">
              <a:solidFill>
                <a:srgbClr val="27497F"/>
              </a:solidFill>
              <a:latin typeface="Arial"/>
            </a:endParaRPr>
          </a:p>
        </p:txBody>
      </p:sp>
      <p:pic>
        <p:nvPicPr>
          <p:cNvPr id="2" name="Picture 1" descr="eQT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60977"/>
            <a:ext cx="2762492" cy="2782423"/>
          </a:xfrm>
          <a:prstGeom prst="rect">
            <a:avLst/>
          </a:prstGeom>
        </p:spPr>
      </p:pic>
      <p:pic>
        <p:nvPicPr>
          <p:cNvPr id="134" name="Picture 133" descr="Screen Shot 2018-05-22 at 5.17.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1295400"/>
            <a:ext cx="1905000" cy="1852448"/>
          </a:xfrm>
          <a:prstGeom prst="rect">
            <a:avLst/>
          </a:prstGeom>
        </p:spPr>
      </p:pic>
      <p:pic>
        <p:nvPicPr>
          <p:cNvPr id="135" name="Picture 134" descr="Screen Shot 2018-05-22 at 5.17.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0" y="3886200"/>
            <a:ext cx="2166315" cy="1948125"/>
          </a:xfrm>
          <a:prstGeom prst="rect">
            <a:avLst/>
          </a:prstGeom>
        </p:spPr>
      </p:pic>
      <p:grpSp>
        <p:nvGrpSpPr>
          <p:cNvPr id="137" name="Group 136"/>
          <p:cNvGrpSpPr/>
          <p:nvPr/>
        </p:nvGrpSpPr>
        <p:grpSpPr>
          <a:xfrm>
            <a:off x="381000" y="4953000"/>
            <a:ext cx="2360664" cy="1752600"/>
            <a:chOff x="152400" y="4648202"/>
            <a:chExt cx="2360664" cy="1752600"/>
          </a:xfrm>
        </p:grpSpPr>
        <p:cxnSp>
          <p:nvCxnSpPr>
            <p:cNvPr id="104" name="Straight Connector 103"/>
            <p:cNvCxnSpPr/>
            <p:nvPr/>
          </p:nvCxnSpPr>
          <p:spPr>
            <a:xfrm>
              <a:off x="413575" y="5784300"/>
              <a:ext cx="0" cy="257488"/>
            </a:xfrm>
            <a:prstGeom prst="line">
              <a:avLst/>
            </a:prstGeom>
            <a:solidFill>
              <a:srgbClr val="00AEEE"/>
            </a:solidFill>
            <a:ln w="9525" cap="flat" cmpd="sng" algn="ctr">
              <a:solidFill>
                <a:srgbClr val="FFFFFF"/>
              </a:solidFill>
              <a:prstDash val="solid"/>
            </a:ln>
            <a:effectLst/>
          </p:spPr>
        </p:cxnSp>
        <p:grpSp>
          <p:nvGrpSpPr>
            <p:cNvPr id="138" name="Group 137"/>
            <p:cNvGrpSpPr/>
            <p:nvPr/>
          </p:nvGrpSpPr>
          <p:grpSpPr>
            <a:xfrm>
              <a:off x="152400" y="4648202"/>
              <a:ext cx="2360664" cy="1752600"/>
              <a:chOff x="3291264" y="10810938"/>
              <a:chExt cx="2882797" cy="1891891"/>
            </a:xfrm>
          </p:grpSpPr>
          <p:sp>
            <p:nvSpPr>
              <p:cNvPr id="139" name="object 22"/>
              <p:cNvSpPr/>
              <p:nvPr/>
            </p:nvSpPr>
            <p:spPr>
              <a:xfrm>
                <a:off x="5344737" y="11796265"/>
                <a:ext cx="64135" cy="617220"/>
              </a:xfrm>
              <a:custGeom>
                <a:avLst/>
                <a:gdLst/>
                <a:ahLst/>
                <a:cxnLst/>
                <a:rect l="l" t="t" r="r" b="b"/>
                <a:pathLst>
                  <a:path w="64135" h="617220">
                    <a:moveTo>
                      <a:pt x="39469" y="39667"/>
                    </a:moveTo>
                    <a:lnTo>
                      <a:pt x="25316" y="39667"/>
                    </a:lnTo>
                    <a:lnTo>
                      <a:pt x="25415" y="616944"/>
                    </a:lnTo>
                    <a:lnTo>
                      <a:pt x="25601" y="617130"/>
                    </a:lnTo>
                    <a:lnTo>
                      <a:pt x="39190" y="617130"/>
                    </a:lnTo>
                    <a:lnTo>
                      <a:pt x="39376" y="616944"/>
                    </a:lnTo>
                    <a:lnTo>
                      <a:pt x="39376" y="39690"/>
                    </a:lnTo>
                    <a:close/>
                  </a:path>
                  <a:path w="64135" h="617220">
                    <a:moveTo>
                      <a:pt x="32488" y="0"/>
                    </a:moveTo>
                    <a:lnTo>
                      <a:pt x="32296" y="0"/>
                    </a:lnTo>
                    <a:lnTo>
                      <a:pt x="0" y="55385"/>
                    </a:lnTo>
                    <a:lnTo>
                      <a:pt x="1116" y="59654"/>
                    </a:lnTo>
                    <a:lnTo>
                      <a:pt x="7783" y="63540"/>
                    </a:lnTo>
                    <a:lnTo>
                      <a:pt x="13850" y="59201"/>
                    </a:lnTo>
                    <a:lnTo>
                      <a:pt x="14094" y="58927"/>
                    </a:lnTo>
                    <a:lnTo>
                      <a:pt x="25205" y="39870"/>
                    </a:lnTo>
                    <a:lnTo>
                      <a:pt x="25316" y="39667"/>
                    </a:lnTo>
                    <a:lnTo>
                      <a:pt x="55637" y="39667"/>
                    </a:lnTo>
                    <a:lnTo>
                      <a:pt x="32488" y="0"/>
                    </a:lnTo>
                    <a:close/>
                  </a:path>
                  <a:path w="64135" h="617220">
                    <a:moveTo>
                      <a:pt x="55637" y="39667"/>
                    </a:moveTo>
                    <a:lnTo>
                      <a:pt x="39469" y="39667"/>
                    </a:lnTo>
                    <a:lnTo>
                      <a:pt x="52749" y="62418"/>
                    </a:lnTo>
                    <a:lnTo>
                      <a:pt x="57013" y="63540"/>
                    </a:lnTo>
                    <a:lnTo>
                      <a:pt x="63680" y="59654"/>
                    </a:lnTo>
                    <a:lnTo>
                      <a:pt x="62883" y="52243"/>
                    </a:lnTo>
                    <a:lnTo>
                      <a:pt x="62772" y="51894"/>
                    </a:lnTo>
                    <a:lnTo>
                      <a:pt x="55637" y="39667"/>
                    </a:lnTo>
                    <a:close/>
                  </a:path>
                </a:pathLst>
              </a:custGeom>
              <a:solidFill>
                <a:srgbClr val="4F81BE"/>
              </a:solidFill>
            </p:spPr>
            <p:txBody>
              <a:bodyPr wrap="square" lIns="0" tIns="0" rIns="0" bIns="0" rtlCol="0"/>
              <a:lstStyle/>
              <a:p>
                <a:endParaRPr sz="800"/>
              </a:p>
            </p:txBody>
          </p:sp>
          <p:sp>
            <p:nvSpPr>
              <p:cNvPr id="140" name="object 23"/>
              <p:cNvSpPr/>
              <p:nvPr/>
            </p:nvSpPr>
            <p:spPr>
              <a:xfrm>
                <a:off x="5370151" y="12378017"/>
                <a:ext cx="803910" cy="64135"/>
              </a:xfrm>
              <a:custGeom>
                <a:avLst/>
                <a:gdLst/>
                <a:ahLst/>
                <a:cxnLst/>
                <a:rect l="l" t="t" r="r" b="b"/>
                <a:pathLst>
                  <a:path w="803910" h="64134">
                    <a:moveTo>
                      <a:pt x="726551" y="0"/>
                    </a:moveTo>
                    <a:lnTo>
                      <a:pt x="720606" y="1128"/>
                    </a:lnTo>
                    <a:lnTo>
                      <a:pt x="715208" y="7783"/>
                    </a:lnTo>
                    <a:lnTo>
                      <a:pt x="721263" y="13868"/>
                    </a:lnTo>
                    <a:lnTo>
                      <a:pt x="721572" y="14077"/>
                    </a:lnTo>
                    <a:lnTo>
                      <a:pt x="721787" y="14158"/>
                    </a:lnTo>
                    <a:lnTo>
                      <a:pt x="748453" y="25351"/>
                    </a:lnTo>
                    <a:lnTo>
                      <a:pt x="186" y="25426"/>
                    </a:lnTo>
                    <a:lnTo>
                      <a:pt x="0" y="25612"/>
                    </a:lnTo>
                    <a:lnTo>
                      <a:pt x="0" y="39196"/>
                    </a:lnTo>
                    <a:lnTo>
                      <a:pt x="186" y="39382"/>
                    </a:lnTo>
                    <a:lnTo>
                      <a:pt x="748441" y="39382"/>
                    </a:lnTo>
                    <a:lnTo>
                      <a:pt x="716778" y="52755"/>
                    </a:lnTo>
                    <a:lnTo>
                      <a:pt x="715208" y="57031"/>
                    </a:lnTo>
                    <a:lnTo>
                      <a:pt x="720606" y="63686"/>
                    </a:lnTo>
                    <a:lnTo>
                      <a:pt x="730989" y="62883"/>
                    </a:lnTo>
                    <a:lnTo>
                      <a:pt x="731350" y="62802"/>
                    </a:lnTo>
                    <a:lnTo>
                      <a:pt x="803588" y="32477"/>
                    </a:lnTo>
                    <a:lnTo>
                      <a:pt x="803588" y="32331"/>
                    </a:lnTo>
                    <a:lnTo>
                      <a:pt x="726551" y="0"/>
                    </a:lnTo>
                    <a:close/>
                  </a:path>
                </a:pathLst>
              </a:custGeom>
              <a:solidFill>
                <a:srgbClr val="4F81BE"/>
              </a:solidFill>
            </p:spPr>
            <p:txBody>
              <a:bodyPr wrap="square" lIns="0" tIns="0" rIns="0" bIns="0" rtlCol="0"/>
              <a:lstStyle/>
              <a:p>
                <a:endParaRPr sz="800"/>
              </a:p>
            </p:txBody>
          </p:sp>
          <p:sp>
            <p:nvSpPr>
              <p:cNvPr id="141" name="object 24"/>
              <p:cNvSpPr/>
              <p:nvPr/>
            </p:nvSpPr>
            <p:spPr>
              <a:xfrm>
                <a:off x="5443475" y="12117519"/>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solidFill>
                <a:srgbClr val="C7D9F0"/>
              </a:solidFill>
            </p:spPr>
            <p:txBody>
              <a:bodyPr wrap="square" lIns="0" tIns="0" rIns="0" bIns="0" rtlCol="0"/>
              <a:lstStyle/>
              <a:p>
                <a:endParaRPr sz="800"/>
              </a:p>
            </p:txBody>
          </p:sp>
          <p:sp>
            <p:nvSpPr>
              <p:cNvPr id="142" name="object 25"/>
              <p:cNvSpPr/>
              <p:nvPr/>
            </p:nvSpPr>
            <p:spPr>
              <a:xfrm>
                <a:off x="5443475" y="12117519"/>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ln w="5817">
                <a:solidFill>
                  <a:srgbClr val="4F81BE"/>
                </a:solidFill>
              </a:ln>
            </p:spPr>
            <p:txBody>
              <a:bodyPr wrap="square" lIns="0" tIns="0" rIns="0" bIns="0" rtlCol="0"/>
              <a:lstStyle/>
              <a:p>
                <a:endParaRPr sz="800"/>
              </a:p>
            </p:txBody>
          </p:sp>
          <p:sp>
            <p:nvSpPr>
              <p:cNvPr id="143" name="object 26"/>
              <p:cNvSpPr txBox="1"/>
              <p:nvPr/>
            </p:nvSpPr>
            <p:spPr>
              <a:xfrm>
                <a:off x="5167307" y="11777796"/>
                <a:ext cx="123111" cy="647065"/>
              </a:xfrm>
              <a:prstGeom prst="rect">
                <a:avLst/>
              </a:prstGeom>
            </p:spPr>
            <p:txBody>
              <a:bodyPr vert="vert270" wrap="square" lIns="0" tIns="0" rIns="0" bIns="0" rtlCol="0">
                <a:spAutoFit/>
              </a:bodyPr>
              <a:lstStyle/>
              <a:p>
                <a:pPr marL="12700">
                  <a:lnSpc>
                    <a:spcPct val="100000"/>
                  </a:lnSpc>
                </a:pPr>
                <a:r>
                  <a:rPr sz="800" dirty="0">
                    <a:solidFill>
                      <a:srgbClr val="636463"/>
                    </a:solidFill>
                    <a:latin typeface="Arial"/>
                    <a:cs typeface="Arial"/>
                  </a:rPr>
                  <a:t>Expression</a:t>
                </a:r>
                <a:endParaRPr sz="800">
                  <a:latin typeface="Arial"/>
                  <a:cs typeface="Arial"/>
                </a:endParaRPr>
              </a:p>
            </p:txBody>
          </p:sp>
          <p:sp>
            <p:nvSpPr>
              <p:cNvPr id="144" name="object 27"/>
              <p:cNvSpPr/>
              <p:nvPr/>
            </p:nvSpPr>
            <p:spPr>
              <a:xfrm>
                <a:off x="5504554" y="12079315"/>
                <a:ext cx="0" cy="38735"/>
              </a:xfrm>
              <a:custGeom>
                <a:avLst/>
                <a:gdLst/>
                <a:ahLst/>
                <a:cxnLst/>
                <a:rect l="l" t="t" r="r" b="b"/>
                <a:pathLst>
                  <a:path h="38734">
                    <a:moveTo>
                      <a:pt x="0" y="38201"/>
                    </a:moveTo>
                    <a:lnTo>
                      <a:pt x="0" y="0"/>
                    </a:lnTo>
                  </a:path>
                </a:pathLst>
              </a:custGeom>
              <a:ln w="5817">
                <a:solidFill>
                  <a:srgbClr val="4F81BE"/>
                </a:solidFill>
              </a:ln>
            </p:spPr>
            <p:txBody>
              <a:bodyPr wrap="square" lIns="0" tIns="0" rIns="0" bIns="0" rtlCol="0"/>
              <a:lstStyle/>
              <a:p>
                <a:endParaRPr sz="800"/>
              </a:p>
            </p:txBody>
          </p:sp>
          <p:sp>
            <p:nvSpPr>
              <p:cNvPr id="145" name="object 28"/>
              <p:cNvSpPr/>
              <p:nvPr/>
            </p:nvSpPr>
            <p:spPr>
              <a:xfrm>
                <a:off x="5471398" y="12079124"/>
                <a:ext cx="66675" cy="0"/>
              </a:xfrm>
              <a:custGeom>
                <a:avLst/>
                <a:gdLst/>
                <a:ahLst/>
                <a:cxnLst/>
                <a:rect l="l" t="t" r="r" b="b"/>
                <a:pathLst>
                  <a:path w="66675">
                    <a:moveTo>
                      <a:pt x="0" y="0"/>
                    </a:moveTo>
                    <a:lnTo>
                      <a:pt x="66315" y="0"/>
                    </a:lnTo>
                  </a:path>
                </a:pathLst>
              </a:custGeom>
              <a:ln w="5817">
                <a:solidFill>
                  <a:srgbClr val="4F81BE"/>
                </a:solidFill>
              </a:ln>
            </p:spPr>
            <p:txBody>
              <a:bodyPr wrap="square" lIns="0" tIns="0" rIns="0" bIns="0" rtlCol="0"/>
              <a:lstStyle/>
              <a:p>
                <a:endParaRPr sz="800"/>
              </a:p>
            </p:txBody>
          </p:sp>
          <p:sp>
            <p:nvSpPr>
              <p:cNvPr id="146" name="object 29"/>
              <p:cNvSpPr/>
              <p:nvPr/>
            </p:nvSpPr>
            <p:spPr>
              <a:xfrm>
                <a:off x="5504554" y="12239886"/>
                <a:ext cx="0" cy="38735"/>
              </a:xfrm>
              <a:custGeom>
                <a:avLst/>
                <a:gdLst/>
                <a:ahLst/>
                <a:cxnLst/>
                <a:rect l="l" t="t" r="r" b="b"/>
                <a:pathLst>
                  <a:path h="38734">
                    <a:moveTo>
                      <a:pt x="0" y="0"/>
                    </a:moveTo>
                    <a:lnTo>
                      <a:pt x="0" y="38207"/>
                    </a:lnTo>
                  </a:path>
                </a:pathLst>
              </a:custGeom>
              <a:ln w="5817">
                <a:solidFill>
                  <a:srgbClr val="4F81BE"/>
                </a:solidFill>
              </a:ln>
            </p:spPr>
            <p:txBody>
              <a:bodyPr wrap="square" lIns="0" tIns="0" rIns="0" bIns="0" rtlCol="0"/>
              <a:lstStyle/>
              <a:p>
                <a:endParaRPr sz="800"/>
              </a:p>
            </p:txBody>
          </p:sp>
          <p:sp>
            <p:nvSpPr>
              <p:cNvPr id="147" name="object 30"/>
              <p:cNvSpPr/>
              <p:nvPr/>
            </p:nvSpPr>
            <p:spPr>
              <a:xfrm>
                <a:off x="5471398" y="12278283"/>
                <a:ext cx="66675" cy="0"/>
              </a:xfrm>
              <a:custGeom>
                <a:avLst/>
                <a:gdLst/>
                <a:ahLst/>
                <a:cxnLst/>
                <a:rect l="l" t="t" r="r" b="b"/>
                <a:pathLst>
                  <a:path w="66675">
                    <a:moveTo>
                      <a:pt x="0" y="0"/>
                    </a:moveTo>
                    <a:lnTo>
                      <a:pt x="66315" y="0"/>
                    </a:lnTo>
                  </a:path>
                </a:pathLst>
              </a:custGeom>
              <a:ln w="5817">
                <a:solidFill>
                  <a:srgbClr val="4F81BE"/>
                </a:solidFill>
              </a:ln>
            </p:spPr>
            <p:txBody>
              <a:bodyPr wrap="square" lIns="0" tIns="0" rIns="0" bIns="0" rtlCol="0"/>
              <a:lstStyle/>
              <a:p>
                <a:endParaRPr sz="800"/>
              </a:p>
            </p:txBody>
          </p:sp>
          <p:sp>
            <p:nvSpPr>
              <p:cNvPr id="148" name="object 31"/>
              <p:cNvSpPr/>
              <p:nvPr/>
            </p:nvSpPr>
            <p:spPr>
              <a:xfrm>
                <a:off x="5694777" y="12087642"/>
                <a:ext cx="122555" cy="120650"/>
              </a:xfrm>
              <a:custGeom>
                <a:avLst/>
                <a:gdLst/>
                <a:ahLst/>
                <a:cxnLst/>
                <a:rect l="l" t="t" r="r" b="b"/>
                <a:pathLst>
                  <a:path w="122554" h="120650">
                    <a:moveTo>
                      <a:pt x="122160" y="120409"/>
                    </a:moveTo>
                    <a:lnTo>
                      <a:pt x="0" y="120409"/>
                    </a:lnTo>
                    <a:lnTo>
                      <a:pt x="0" y="0"/>
                    </a:lnTo>
                    <a:lnTo>
                      <a:pt x="122160" y="0"/>
                    </a:lnTo>
                    <a:lnTo>
                      <a:pt x="122160" y="120409"/>
                    </a:lnTo>
                    <a:close/>
                  </a:path>
                </a:pathLst>
              </a:custGeom>
              <a:solidFill>
                <a:srgbClr val="C7D9F0"/>
              </a:solidFill>
            </p:spPr>
            <p:txBody>
              <a:bodyPr wrap="square" lIns="0" tIns="0" rIns="0" bIns="0" rtlCol="0"/>
              <a:lstStyle/>
              <a:p>
                <a:endParaRPr sz="800"/>
              </a:p>
            </p:txBody>
          </p:sp>
          <p:sp>
            <p:nvSpPr>
              <p:cNvPr id="149" name="object 32"/>
              <p:cNvSpPr/>
              <p:nvPr/>
            </p:nvSpPr>
            <p:spPr>
              <a:xfrm>
                <a:off x="5694777" y="12087642"/>
                <a:ext cx="122555" cy="120650"/>
              </a:xfrm>
              <a:custGeom>
                <a:avLst/>
                <a:gdLst/>
                <a:ahLst/>
                <a:cxnLst/>
                <a:rect l="l" t="t" r="r" b="b"/>
                <a:pathLst>
                  <a:path w="122554" h="120650">
                    <a:moveTo>
                      <a:pt x="122160" y="120409"/>
                    </a:moveTo>
                    <a:lnTo>
                      <a:pt x="0" y="120409"/>
                    </a:lnTo>
                    <a:lnTo>
                      <a:pt x="0" y="0"/>
                    </a:lnTo>
                    <a:lnTo>
                      <a:pt x="122160" y="0"/>
                    </a:lnTo>
                    <a:lnTo>
                      <a:pt x="122160" y="120409"/>
                    </a:lnTo>
                    <a:close/>
                  </a:path>
                </a:pathLst>
              </a:custGeom>
              <a:ln w="5817">
                <a:solidFill>
                  <a:srgbClr val="4F81BE"/>
                </a:solidFill>
              </a:ln>
            </p:spPr>
            <p:txBody>
              <a:bodyPr wrap="square" lIns="0" tIns="0" rIns="0" bIns="0" rtlCol="0"/>
              <a:lstStyle/>
              <a:p>
                <a:endParaRPr sz="800"/>
              </a:p>
            </p:txBody>
          </p:sp>
          <p:sp>
            <p:nvSpPr>
              <p:cNvPr id="150" name="object 33"/>
              <p:cNvSpPr/>
              <p:nvPr/>
            </p:nvSpPr>
            <p:spPr>
              <a:xfrm>
                <a:off x="5755856" y="12049433"/>
                <a:ext cx="0" cy="38735"/>
              </a:xfrm>
              <a:custGeom>
                <a:avLst/>
                <a:gdLst/>
                <a:ahLst/>
                <a:cxnLst/>
                <a:rect l="l" t="t" r="r" b="b"/>
                <a:pathLst>
                  <a:path h="38734">
                    <a:moveTo>
                      <a:pt x="0" y="38207"/>
                    </a:moveTo>
                    <a:lnTo>
                      <a:pt x="0" y="0"/>
                    </a:lnTo>
                  </a:path>
                </a:pathLst>
              </a:custGeom>
              <a:ln w="5817">
                <a:solidFill>
                  <a:srgbClr val="4F81BE"/>
                </a:solidFill>
              </a:ln>
            </p:spPr>
            <p:txBody>
              <a:bodyPr wrap="square" lIns="0" tIns="0" rIns="0" bIns="0" rtlCol="0"/>
              <a:lstStyle/>
              <a:p>
                <a:endParaRPr sz="800"/>
              </a:p>
            </p:txBody>
          </p:sp>
          <p:sp>
            <p:nvSpPr>
              <p:cNvPr id="151" name="object 34"/>
              <p:cNvSpPr/>
              <p:nvPr/>
            </p:nvSpPr>
            <p:spPr>
              <a:xfrm>
                <a:off x="5722697" y="12049244"/>
                <a:ext cx="66675" cy="0"/>
              </a:xfrm>
              <a:custGeom>
                <a:avLst/>
                <a:gdLst/>
                <a:ahLst/>
                <a:cxnLst/>
                <a:rect l="l" t="t" r="r" b="b"/>
                <a:pathLst>
                  <a:path w="66675">
                    <a:moveTo>
                      <a:pt x="0" y="0"/>
                    </a:moveTo>
                    <a:lnTo>
                      <a:pt x="66315" y="0"/>
                    </a:lnTo>
                  </a:path>
                </a:pathLst>
              </a:custGeom>
              <a:ln w="5817">
                <a:solidFill>
                  <a:srgbClr val="4F81BE"/>
                </a:solidFill>
              </a:ln>
            </p:spPr>
            <p:txBody>
              <a:bodyPr wrap="square" lIns="0" tIns="0" rIns="0" bIns="0" rtlCol="0"/>
              <a:lstStyle/>
              <a:p>
                <a:endParaRPr sz="800"/>
              </a:p>
            </p:txBody>
          </p:sp>
          <p:sp>
            <p:nvSpPr>
              <p:cNvPr id="152" name="object 35"/>
              <p:cNvSpPr/>
              <p:nvPr/>
            </p:nvSpPr>
            <p:spPr>
              <a:xfrm>
                <a:off x="5755856" y="12210005"/>
                <a:ext cx="0" cy="38735"/>
              </a:xfrm>
              <a:custGeom>
                <a:avLst/>
                <a:gdLst/>
                <a:ahLst/>
                <a:cxnLst/>
                <a:rect l="l" t="t" r="r" b="b"/>
                <a:pathLst>
                  <a:path h="38734">
                    <a:moveTo>
                      <a:pt x="0" y="0"/>
                    </a:moveTo>
                    <a:lnTo>
                      <a:pt x="0" y="38207"/>
                    </a:lnTo>
                  </a:path>
                </a:pathLst>
              </a:custGeom>
              <a:ln w="5817">
                <a:solidFill>
                  <a:srgbClr val="4F81BE"/>
                </a:solidFill>
              </a:ln>
            </p:spPr>
            <p:txBody>
              <a:bodyPr wrap="square" lIns="0" tIns="0" rIns="0" bIns="0" rtlCol="0"/>
              <a:lstStyle/>
              <a:p>
                <a:endParaRPr sz="800"/>
              </a:p>
            </p:txBody>
          </p:sp>
          <p:sp>
            <p:nvSpPr>
              <p:cNvPr id="153" name="object 36"/>
              <p:cNvSpPr/>
              <p:nvPr/>
            </p:nvSpPr>
            <p:spPr>
              <a:xfrm>
                <a:off x="5722697" y="12248396"/>
                <a:ext cx="66675" cy="0"/>
              </a:xfrm>
              <a:custGeom>
                <a:avLst/>
                <a:gdLst/>
                <a:ahLst/>
                <a:cxnLst/>
                <a:rect l="l" t="t" r="r" b="b"/>
                <a:pathLst>
                  <a:path w="66675">
                    <a:moveTo>
                      <a:pt x="0" y="0"/>
                    </a:moveTo>
                    <a:lnTo>
                      <a:pt x="66315" y="0"/>
                    </a:lnTo>
                  </a:path>
                </a:pathLst>
              </a:custGeom>
              <a:ln w="5817">
                <a:solidFill>
                  <a:srgbClr val="4F81BE"/>
                </a:solidFill>
              </a:ln>
            </p:spPr>
            <p:txBody>
              <a:bodyPr wrap="square" lIns="0" tIns="0" rIns="0" bIns="0" rtlCol="0"/>
              <a:lstStyle/>
              <a:p>
                <a:endParaRPr sz="800"/>
              </a:p>
            </p:txBody>
          </p:sp>
          <p:sp>
            <p:nvSpPr>
              <p:cNvPr id="154" name="object 37"/>
              <p:cNvSpPr/>
              <p:nvPr/>
            </p:nvSpPr>
            <p:spPr>
              <a:xfrm>
                <a:off x="5943757" y="12053710"/>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solidFill>
                <a:srgbClr val="C7D9F0"/>
              </a:solidFill>
            </p:spPr>
            <p:txBody>
              <a:bodyPr wrap="square" lIns="0" tIns="0" rIns="0" bIns="0" rtlCol="0"/>
              <a:lstStyle/>
              <a:p>
                <a:endParaRPr sz="800"/>
              </a:p>
            </p:txBody>
          </p:sp>
          <p:sp>
            <p:nvSpPr>
              <p:cNvPr id="155" name="object 38"/>
              <p:cNvSpPr/>
              <p:nvPr/>
            </p:nvSpPr>
            <p:spPr>
              <a:xfrm>
                <a:off x="5943757" y="12053710"/>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ln w="5817">
                <a:solidFill>
                  <a:srgbClr val="4F81BE"/>
                </a:solidFill>
              </a:ln>
            </p:spPr>
            <p:txBody>
              <a:bodyPr wrap="square" lIns="0" tIns="0" rIns="0" bIns="0" rtlCol="0"/>
              <a:lstStyle/>
              <a:p>
                <a:endParaRPr sz="800"/>
              </a:p>
            </p:txBody>
          </p:sp>
          <p:sp>
            <p:nvSpPr>
              <p:cNvPr id="156" name="object 39"/>
              <p:cNvSpPr/>
              <p:nvPr/>
            </p:nvSpPr>
            <p:spPr>
              <a:xfrm>
                <a:off x="6004838" y="12015507"/>
                <a:ext cx="0" cy="38735"/>
              </a:xfrm>
              <a:custGeom>
                <a:avLst/>
                <a:gdLst/>
                <a:ahLst/>
                <a:cxnLst/>
                <a:rect l="l" t="t" r="r" b="b"/>
                <a:pathLst>
                  <a:path h="38734">
                    <a:moveTo>
                      <a:pt x="0" y="38201"/>
                    </a:moveTo>
                    <a:lnTo>
                      <a:pt x="0" y="0"/>
                    </a:lnTo>
                  </a:path>
                </a:pathLst>
              </a:custGeom>
              <a:ln w="5817">
                <a:solidFill>
                  <a:srgbClr val="4F81BE"/>
                </a:solidFill>
              </a:ln>
            </p:spPr>
            <p:txBody>
              <a:bodyPr wrap="square" lIns="0" tIns="0" rIns="0" bIns="0" rtlCol="0"/>
              <a:lstStyle/>
              <a:p>
                <a:endParaRPr sz="800"/>
              </a:p>
            </p:txBody>
          </p:sp>
          <p:sp>
            <p:nvSpPr>
              <p:cNvPr id="157" name="object 40"/>
              <p:cNvSpPr/>
              <p:nvPr/>
            </p:nvSpPr>
            <p:spPr>
              <a:xfrm>
                <a:off x="5971682" y="12015318"/>
                <a:ext cx="66675" cy="0"/>
              </a:xfrm>
              <a:custGeom>
                <a:avLst/>
                <a:gdLst/>
                <a:ahLst/>
                <a:cxnLst/>
                <a:rect l="l" t="t" r="r" b="b"/>
                <a:pathLst>
                  <a:path w="66675">
                    <a:moveTo>
                      <a:pt x="0" y="0"/>
                    </a:moveTo>
                    <a:lnTo>
                      <a:pt x="66315" y="0"/>
                    </a:lnTo>
                  </a:path>
                </a:pathLst>
              </a:custGeom>
              <a:ln w="5817">
                <a:solidFill>
                  <a:srgbClr val="4F81BE"/>
                </a:solidFill>
              </a:ln>
            </p:spPr>
            <p:txBody>
              <a:bodyPr wrap="square" lIns="0" tIns="0" rIns="0" bIns="0" rtlCol="0"/>
              <a:lstStyle/>
              <a:p>
                <a:endParaRPr sz="800"/>
              </a:p>
            </p:txBody>
          </p:sp>
          <p:sp>
            <p:nvSpPr>
              <p:cNvPr id="158" name="object 41"/>
              <p:cNvSpPr/>
              <p:nvPr/>
            </p:nvSpPr>
            <p:spPr>
              <a:xfrm>
                <a:off x="6004838" y="12176079"/>
                <a:ext cx="0" cy="38735"/>
              </a:xfrm>
              <a:custGeom>
                <a:avLst/>
                <a:gdLst/>
                <a:ahLst/>
                <a:cxnLst/>
                <a:rect l="l" t="t" r="r" b="b"/>
                <a:pathLst>
                  <a:path h="38734">
                    <a:moveTo>
                      <a:pt x="0" y="0"/>
                    </a:moveTo>
                    <a:lnTo>
                      <a:pt x="0" y="38207"/>
                    </a:lnTo>
                  </a:path>
                </a:pathLst>
              </a:custGeom>
              <a:ln w="5817">
                <a:solidFill>
                  <a:srgbClr val="4F81BE"/>
                </a:solidFill>
              </a:ln>
            </p:spPr>
            <p:txBody>
              <a:bodyPr wrap="square" lIns="0" tIns="0" rIns="0" bIns="0" rtlCol="0"/>
              <a:lstStyle/>
              <a:p>
                <a:endParaRPr sz="800"/>
              </a:p>
            </p:txBody>
          </p:sp>
          <p:sp>
            <p:nvSpPr>
              <p:cNvPr id="159" name="object 42"/>
              <p:cNvSpPr/>
              <p:nvPr/>
            </p:nvSpPr>
            <p:spPr>
              <a:xfrm>
                <a:off x="5443474" y="12177727"/>
                <a:ext cx="122555" cy="0"/>
              </a:xfrm>
              <a:custGeom>
                <a:avLst/>
                <a:gdLst/>
                <a:ahLst/>
                <a:cxnLst/>
                <a:rect l="l" t="t" r="r" b="b"/>
                <a:pathLst>
                  <a:path w="122554">
                    <a:moveTo>
                      <a:pt x="0" y="0"/>
                    </a:moveTo>
                    <a:lnTo>
                      <a:pt x="122160" y="0"/>
                    </a:lnTo>
                  </a:path>
                </a:pathLst>
              </a:custGeom>
              <a:ln w="5817">
                <a:solidFill>
                  <a:srgbClr val="4F81BE"/>
                </a:solidFill>
              </a:ln>
            </p:spPr>
            <p:txBody>
              <a:bodyPr wrap="square" lIns="0" tIns="0" rIns="0" bIns="0" rtlCol="0"/>
              <a:lstStyle/>
              <a:p>
                <a:endParaRPr sz="800"/>
              </a:p>
            </p:txBody>
          </p:sp>
          <p:sp>
            <p:nvSpPr>
              <p:cNvPr id="160" name="object 43"/>
              <p:cNvSpPr/>
              <p:nvPr/>
            </p:nvSpPr>
            <p:spPr>
              <a:xfrm>
                <a:off x="5693575" y="12152310"/>
                <a:ext cx="122555" cy="0"/>
              </a:xfrm>
              <a:custGeom>
                <a:avLst/>
                <a:gdLst/>
                <a:ahLst/>
                <a:cxnLst/>
                <a:rect l="l" t="t" r="r" b="b"/>
                <a:pathLst>
                  <a:path w="122554">
                    <a:moveTo>
                      <a:pt x="0" y="0"/>
                    </a:moveTo>
                    <a:lnTo>
                      <a:pt x="122160" y="0"/>
                    </a:lnTo>
                  </a:path>
                </a:pathLst>
              </a:custGeom>
              <a:ln w="5817">
                <a:solidFill>
                  <a:srgbClr val="4F81BE"/>
                </a:solidFill>
              </a:ln>
            </p:spPr>
            <p:txBody>
              <a:bodyPr wrap="square" lIns="0" tIns="0" rIns="0" bIns="0" rtlCol="0"/>
              <a:lstStyle/>
              <a:p>
                <a:endParaRPr sz="800"/>
              </a:p>
            </p:txBody>
          </p:sp>
          <p:sp>
            <p:nvSpPr>
              <p:cNvPr id="161" name="object 44"/>
              <p:cNvSpPr/>
              <p:nvPr/>
            </p:nvSpPr>
            <p:spPr>
              <a:xfrm>
                <a:off x="5943758" y="12116851"/>
                <a:ext cx="122555" cy="0"/>
              </a:xfrm>
              <a:custGeom>
                <a:avLst/>
                <a:gdLst/>
                <a:ahLst/>
                <a:cxnLst/>
                <a:rect l="l" t="t" r="r" b="b"/>
                <a:pathLst>
                  <a:path w="122554">
                    <a:moveTo>
                      <a:pt x="0" y="0"/>
                    </a:moveTo>
                    <a:lnTo>
                      <a:pt x="122160" y="0"/>
                    </a:lnTo>
                  </a:path>
                </a:pathLst>
              </a:custGeom>
              <a:ln w="5817">
                <a:solidFill>
                  <a:srgbClr val="4F81BE"/>
                </a:solidFill>
              </a:ln>
            </p:spPr>
            <p:txBody>
              <a:bodyPr wrap="square" lIns="0" tIns="0" rIns="0" bIns="0" rtlCol="0"/>
              <a:lstStyle/>
              <a:p>
                <a:endParaRPr sz="800"/>
              </a:p>
            </p:txBody>
          </p:sp>
          <p:sp>
            <p:nvSpPr>
              <p:cNvPr id="162" name="object 45"/>
              <p:cNvSpPr/>
              <p:nvPr/>
            </p:nvSpPr>
            <p:spPr>
              <a:xfrm>
                <a:off x="5339177" y="10995510"/>
                <a:ext cx="65405" cy="617855"/>
              </a:xfrm>
              <a:custGeom>
                <a:avLst/>
                <a:gdLst/>
                <a:ahLst/>
                <a:cxnLst/>
                <a:rect l="l" t="t" r="r" b="b"/>
                <a:pathLst>
                  <a:path w="65404" h="617854">
                    <a:moveTo>
                      <a:pt x="39376" y="39667"/>
                    </a:moveTo>
                    <a:lnTo>
                      <a:pt x="25415" y="39667"/>
                    </a:lnTo>
                    <a:lnTo>
                      <a:pt x="25415" y="617293"/>
                    </a:lnTo>
                    <a:lnTo>
                      <a:pt x="39376" y="617293"/>
                    </a:lnTo>
                    <a:lnTo>
                      <a:pt x="39376" y="39667"/>
                    </a:lnTo>
                    <a:close/>
                  </a:path>
                  <a:path w="65404" h="617854">
                    <a:moveTo>
                      <a:pt x="32395" y="0"/>
                    </a:moveTo>
                    <a:lnTo>
                      <a:pt x="0" y="55548"/>
                    </a:lnTo>
                    <a:lnTo>
                      <a:pt x="1116" y="59817"/>
                    </a:lnTo>
                    <a:lnTo>
                      <a:pt x="7783" y="63703"/>
                    </a:lnTo>
                    <a:lnTo>
                      <a:pt x="12053" y="62580"/>
                    </a:lnTo>
                    <a:lnTo>
                      <a:pt x="25415" y="39667"/>
                    </a:lnTo>
                    <a:lnTo>
                      <a:pt x="55543" y="39667"/>
                    </a:lnTo>
                    <a:lnTo>
                      <a:pt x="32395" y="0"/>
                    </a:lnTo>
                    <a:close/>
                  </a:path>
                  <a:path w="65404" h="617854">
                    <a:moveTo>
                      <a:pt x="55543" y="39667"/>
                    </a:moveTo>
                    <a:lnTo>
                      <a:pt x="39376" y="39667"/>
                    </a:lnTo>
                    <a:lnTo>
                      <a:pt x="52749" y="62580"/>
                    </a:lnTo>
                    <a:lnTo>
                      <a:pt x="57019" y="63703"/>
                    </a:lnTo>
                    <a:lnTo>
                      <a:pt x="63686" y="59817"/>
                    </a:lnTo>
                    <a:lnTo>
                      <a:pt x="64803" y="55548"/>
                    </a:lnTo>
                    <a:lnTo>
                      <a:pt x="55543" y="39667"/>
                    </a:lnTo>
                    <a:close/>
                  </a:path>
                </a:pathLst>
              </a:custGeom>
              <a:solidFill>
                <a:srgbClr val="8D3937"/>
              </a:solidFill>
            </p:spPr>
            <p:txBody>
              <a:bodyPr wrap="square" lIns="0" tIns="0" rIns="0" bIns="0" rtlCol="0"/>
              <a:lstStyle/>
              <a:p>
                <a:endParaRPr sz="800"/>
              </a:p>
            </p:txBody>
          </p:sp>
          <p:sp>
            <p:nvSpPr>
              <p:cNvPr id="163" name="object 46"/>
              <p:cNvSpPr/>
              <p:nvPr/>
            </p:nvSpPr>
            <p:spPr>
              <a:xfrm>
                <a:off x="5364593" y="11577420"/>
                <a:ext cx="804545" cy="65405"/>
              </a:xfrm>
              <a:custGeom>
                <a:avLst/>
                <a:gdLst/>
                <a:ahLst/>
                <a:cxnLst/>
                <a:rect l="l" t="t" r="r" b="b"/>
                <a:pathLst>
                  <a:path w="804545" h="65404">
                    <a:moveTo>
                      <a:pt x="727249" y="0"/>
                    </a:moveTo>
                    <a:lnTo>
                      <a:pt x="721304" y="1134"/>
                    </a:lnTo>
                    <a:lnTo>
                      <a:pt x="715888" y="7783"/>
                    </a:lnTo>
                    <a:lnTo>
                      <a:pt x="717470" y="12064"/>
                    </a:lnTo>
                    <a:lnTo>
                      <a:pt x="749348" y="25432"/>
                    </a:lnTo>
                    <a:lnTo>
                      <a:pt x="0" y="25432"/>
                    </a:lnTo>
                    <a:lnTo>
                      <a:pt x="0" y="39387"/>
                    </a:lnTo>
                    <a:lnTo>
                      <a:pt x="749348" y="39387"/>
                    </a:lnTo>
                    <a:lnTo>
                      <a:pt x="717470" y="52749"/>
                    </a:lnTo>
                    <a:lnTo>
                      <a:pt x="715888" y="57031"/>
                    </a:lnTo>
                    <a:lnTo>
                      <a:pt x="718605" y="60353"/>
                    </a:lnTo>
                    <a:lnTo>
                      <a:pt x="721304" y="63686"/>
                    </a:lnTo>
                    <a:lnTo>
                      <a:pt x="727249" y="64814"/>
                    </a:lnTo>
                    <a:lnTo>
                      <a:pt x="804542" y="32407"/>
                    </a:lnTo>
                    <a:lnTo>
                      <a:pt x="727249" y="0"/>
                    </a:lnTo>
                    <a:close/>
                  </a:path>
                </a:pathLst>
              </a:custGeom>
              <a:solidFill>
                <a:srgbClr val="8D3937"/>
              </a:solidFill>
            </p:spPr>
            <p:txBody>
              <a:bodyPr wrap="square" lIns="0" tIns="0" rIns="0" bIns="0" rtlCol="0"/>
              <a:lstStyle/>
              <a:p>
                <a:endParaRPr sz="800"/>
              </a:p>
            </p:txBody>
          </p:sp>
          <p:sp>
            <p:nvSpPr>
              <p:cNvPr id="164" name="object 47"/>
              <p:cNvSpPr/>
              <p:nvPr/>
            </p:nvSpPr>
            <p:spPr>
              <a:xfrm>
                <a:off x="5433266" y="11323139"/>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solidFill>
                <a:srgbClr val="E09D9E"/>
              </a:solidFill>
            </p:spPr>
            <p:txBody>
              <a:bodyPr wrap="square" lIns="0" tIns="0" rIns="0" bIns="0" rtlCol="0"/>
              <a:lstStyle/>
              <a:p>
                <a:endParaRPr sz="800"/>
              </a:p>
            </p:txBody>
          </p:sp>
          <p:sp>
            <p:nvSpPr>
              <p:cNvPr id="165" name="object 48"/>
              <p:cNvSpPr/>
              <p:nvPr/>
            </p:nvSpPr>
            <p:spPr>
              <a:xfrm>
                <a:off x="5433266" y="11323139"/>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ln w="5817">
                <a:solidFill>
                  <a:srgbClr val="8D3937"/>
                </a:solidFill>
              </a:ln>
            </p:spPr>
            <p:txBody>
              <a:bodyPr wrap="square" lIns="0" tIns="0" rIns="0" bIns="0" rtlCol="0"/>
              <a:lstStyle/>
              <a:p>
                <a:endParaRPr sz="800"/>
              </a:p>
            </p:txBody>
          </p:sp>
          <p:sp>
            <p:nvSpPr>
              <p:cNvPr id="166" name="object 49"/>
              <p:cNvSpPr txBox="1"/>
              <p:nvPr/>
            </p:nvSpPr>
            <p:spPr>
              <a:xfrm>
                <a:off x="5161748" y="10977198"/>
                <a:ext cx="123111" cy="647065"/>
              </a:xfrm>
              <a:prstGeom prst="rect">
                <a:avLst/>
              </a:prstGeom>
            </p:spPr>
            <p:txBody>
              <a:bodyPr vert="vert270" wrap="square" lIns="0" tIns="0" rIns="0" bIns="0" rtlCol="0">
                <a:spAutoFit/>
              </a:bodyPr>
              <a:lstStyle/>
              <a:p>
                <a:pPr marL="12700">
                  <a:lnSpc>
                    <a:spcPct val="100000"/>
                  </a:lnSpc>
                </a:pPr>
                <a:r>
                  <a:rPr sz="800" dirty="0">
                    <a:solidFill>
                      <a:srgbClr val="636463"/>
                    </a:solidFill>
                    <a:latin typeface="Arial"/>
                    <a:cs typeface="Arial"/>
                  </a:rPr>
                  <a:t>Expression</a:t>
                </a:r>
                <a:endParaRPr sz="800">
                  <a:latin typeface="Arial"/>
                  <a:cs typeface="Arial"/>
                </a:endParaRPr>
              </a:p>
            </p:txBody>
          </p:sp>
          <p:sp>
            <p:nvSpPr>
              <p:cNvPr id="167" name="object 50"/>
              <p:cNvSpPr/>
              <p:nvPr/>
            </p:nvSpPr>
            <p:spPr>
              <a:xfrm>
                <a:off x="5494345" y="11284937"/>
                <a:ext cx="0" cy="38735"/>
              </a:xfrm>
              <a:custGeom>
                <a:avLst/>
                <a:gdLst/>
                <a:ahLst/>
                <a:cxnLst/>
                <a:rect l="l" t="t" r="r" b="b"/>
                <a:pathLst>
                  <a:path h="38734">
                    <a:moveTo>
                      <a:pt x="0" y="38201"/>
                    </a:moveTo>
                    <a:lnTo>
                      <a:pt x="0" y="0"/>
                    </a:lnTo>
                  </a:path>
                </a:pathLst>
              </a:custGeom>
              <a:ln w="5817">
                <a:solidFill>
                  <a:srgbClr val="8D3937"/>
                </a:solidFill>
              </a:ln>
            </p:spPr>
            <p:txBody>
              <a:bodyPr wrap="square" lIns="0" tIns="0" rIns="0" bIns="0" rtlCol="0"/>
              <a:lstStyle/>
              <a:p>
                <a:endParaRPr sz="800"/>
              </a:p>
            </p:txBody>
          </p:sp>
          <p:sp>
            <p:nvSpPr>
              <p:cNvPr id="168" name="object 51"/>
              <p:cNvSpPr/>
              <p:nvPr/>
            </p:nvSpPr>
            <p:spPr>
              <a:xfrm>
                <a:off x="5461186" y="11284747"/>
                <a:ext cx="66675" cy="0"/>
              </a:xfrm>
              <a:custGeom>
                <a:avLst/>
                <a:gdLst/>
                <a:ahLst/>
                <a:cxnLst/>
                <a:rect l="l" t="t" r="r" b="b"/>
                <a:pathLst>
                  <a:path w="66675">
                    <a:moveTo>
                      <a:pt x="0" y="0"/>
                    </a:moveTo>
                    <a:lnTo>
                      <a:pt x="66315" y="0"/>
                    </a:lnTo>
                  </a:path>
                </a:pathLst>
              </a:custGeom>
              <a:ln w="5817">
                <a:solidFill>
                  <a:srgbClr val="8D3937"/>
                </a:solidFill>
              </a:ln>
            </p:spPr>
            <p:txBody>
              <a:bodyPr wrap="square" lIns="0" tIns="0" rIns="0" bIns="0" rtlCol="0"/>
              <a:lstStyle/>
              <a:p>
                <a:endParaRPr sz="800"/>
              </a:p>
            </p:txBody>
          </p:sp>
          <p:sp>
            <p:nvSpPr>
              <p:cNvPr id="169" name="object 52"/>
              <p:cNvSpPr/>
              <p:nvPr/>
            </p:nvSpPr>
            <p:spPr>
              <a:xfrm>
                <a:off x="5494345" y="11445509"/>
                <a:ext cx="0" cy="38735"/>
              </a:xfrm>
              <a:custGeom>
                <a:avLst/>
                <a:gdLst/>
                <a:ahLst/>
                <a:cxnLst/>
                <a:rect l="l" t="t" r="r" b="b"/>
                <a:pathLst>
                  <a:path h="38734">
                    <a:moveTo>
                      <a:pt x="0" y="0"/>
                    </a:moveTo>
                    <a:lnTo>
                      <a:pt x="0" y="38212"/>
                    </a:lnTo>
                  </a:path>
                </a:pathLst>
              </a:custGeom>
              <a:ln w="5817">
                <a:solidFill>
                  <a:srgbClr val="8D3937"/>
                </a:solidFill>
              </a:ln>
            </p:spPr>
            <p:txBody>
              <a:bodyPr wrap="square" lIns="0" tIns="0" rIns="0" bIns="0" rtlCol="0"/>
              <a:lstStyle/>
              <a:p>
                <a:endParaRPr sz="800"/>
              </a:p>
            </p:txBody>
          </p:sp>
          <p:sp>
            <p:nvSpPr>
              <p:cNvPr id="170" name="object 53"/>
              <p:cNvSpPr/>
              <p:nvPr/>
            </p:nvSpPr>
            <p:spPr>
              <a:xfrm>
                <a:off x="5461186" y="11483906"/>
                <a:ext cx="66675" cy="0"/>
              </a:xfrm>
              <a:custGeom>
                <a:avLst/>
                <a:gdLst/>
                <a:ahLst/>
                <a:cxnLst/>
                <a:rect l="l" t="t" r="r" b="b"/>
                <a:pathLst>
                  <a:path w="66675">
                    <a:moveTo>
                      <a:pt x="0" y="0"/>
                    </a:moveTo>
                    <a:lnTo>
                      <a:pt x="66315" y="0"/>
                    </a:lnTo>
                  </a:path>
                </a:pathLst>
              </a:custGeom>
              <a:ln w="5817">
                <a:solidFill>
                  <a:srgbClr val="8D3937"/>
                </a:solidFill>
              </a:ln>
            </p:spPr>
            <p:txBody>
              <a:bodyPr wrap="square" lIns="0" tIns="0" rIns="0" bIns="0" rtlCol="0"/>
              <a:lstStyle/>
              <a:p>
                <a:endParaRPr sz="800"/>
              </a:p>
            </p:txBody>
          </p:sp>
          <p:sp>
            <p:nvSpPr>
              <p:cNvPr id="171" name="object 54"/>
              <p:cNvSpPr/>
              <p:nvPr/>
            </p:nvSpPr>
            <p:spPr>
              <a:xfrm>
                <a:off x="5686313" y="11167909"/>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solidFill>
                <a:srgbClr val="E09D9E"/>
              </a:solidFill>
            </p:spPr>
            <p:txBody>
              <a:bodyPr wrap="square" lIns="0" tIns="0" rIns="0" bIns="0" rtlCol="0"/>
              <a:lstStyle/>
              <a:p>
                <a:endParaRPr sz="800"/>
              </a:p>
            </p:txBody>
          </p:sp>
          <p:sp>
            <p:nvSpPr>
              <p:cNvPr id="172" name="object 55"/>
              <p:cNvSpPr/>
              <p:nvPr/>
            </p:nvSpPr>
            <p:spPr>
              <a:xfrm>
                <a:off x="5686313" y="11167909"/>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ln w="5817">
                <a:solidFill>
                  <a:srgbClr val="8D3937"/>
                </a:solidFill>
              </a:ln>
            </p:spPr>
            <p:txBody>
              <a:bodyPr wrap="square" lIns="0" tIns="0" rIns="0" bIns="0" rtlCol="0"/>
              <a:lstStyle/>
              <a:p>
                <a:endParaRPr sz="800"/>
              </a:p>
            </p:txBody>
          </p:sp>
          <p:sp>
            <p:nvSpPr>
              <p:cNvPr id="173" name="object 56"/>
              <p:cNvSpPr/>
              <p:nvPr/>
            </p:nvSpPr>
            <p:spPr>
              <a:xfrm>
                <a:off x="5747392" y="11129703"/>
                <a:ext cx="0" cy="38735"/>
              </a:xfrm>
              <a:custGeom>
                <a:avLst/>
                <a:gdLst/>
                <a:ahLst/>
                <a:cxnLst/>
                <a:rect l="l" t="t" r="r" b="b"/>
                <a:pathLst>
                  <a:path h="38734">
                    <a:moveTo>
                      <a:pt x="0" y="38207"/>
                    </a:moveTo>
                    <a:lnTo>
                      <a:pt x="0" y="0"/>
                    </a:lnTo>
                  </a:path>
                </a:pathLst>
              </a:custGeom>
              <a:ln w="5817">
                <a:solidFill>
                  <a:srgbClr val="8D3937"/>
                </a:solidFill>
              </a:ln>
            </p:spPr>
            <p:txBody>
              <a:bodyPr wrap="square" lIns="0" tIns="0" rIns="0" bIns="0" rtlCol="0"/>
              <a:lstStyle/>
              <a:p>
                <a:endParaRPr sz="800"/>
              </a:p>
            </p:txBody>
          </p:sp>
          <p:sp>
            <p:nvSpPr>
              <p:cNvPr id="174" name="object 57"/>
              <p:cNvSpPr/>
              <p:nvPr/>
            </p:nvSpPr>
            <p:spPr>
              <a:xfrm>
                <a:off x="5714233" y="11129519"/>
                <a:ext cx="66675" cy="0"/>
              </a:xfrm>
              <a:custGeom>
                <a:avLst/>
                <a:gdLst/>
                <a:ahLst/>
                <a:cxnLst/>
                <a:rect l="l" t="t" r="r" b="b"/>
                <a:pathLst>
                  <a:path w="66675">
                    <a:moveTo>
                      <a:pt x="0" y="0"/>
                    </a:moveTo>
                    <a:lnTo>
                      <a:pt x="66315" y="0"/>
                    </a:lnTo>
                  </a:path>
                </a:pathLst>
              </a:custGeom>
              <a:ln w="5817">
                <a:solidFill>
                  <a:srgbClr val="8D3937"/>
                </a:solidFill>
              </a:ln>
            </p:spPr>
            <p:txBody>
              <a:bodyPr wrap="square" lIns="0" tIns="0" rIns="0" bIns="0" rtlCol="0"/>
              <a:lstStyle/>
              <a:p>
                <a:endParaRPr sz="800"/>
              </a:p>
            </p:txBody>
          </p:sp>
          <p:sp>
            <p:nvSpPr>
              <p:cNvPr id="175" name="object 58"/>
              <p:cNvSpPr/>
              <p:nvPr/>
            </p:nvSpPr>
            <p:spPr>
              <a:xfrm>
                <a:off x="5747392" y="11290275"/>
                <a:ext cx="0" cy="38735"/>
              </a:xfrm>
              <a:custGeom>
                <a:avLst/>
                <a:gdLst/>
                <a:ahLst/>
                <a:cxnLst/>
                <a:rect l="l" t="t" r="r" b="b"/>
                <a:pathLst>
                  <a:path h="38734">
                    <a:moveTo>
                      <a:pt x="0" y="0"/>
                    </a:moveTo>
                    <a:lnTo>
                      <a:pt x="0" y="38207"/>
                    </a:lnTo>
                  </a:path>
                </a:pathLst>
              </a:custGeom>
              <a:ln w="5817">
                <a:solidFill>
                  <a:srgbClr val="8D3937"/>
                </a:solidFill>
              </a:ln>
            </p:spPr>
            <p:txBody>
              <a:bodyPr wrap="square" lIns="0" tIns="0" rIns="0" bIns="0" rtlCol="0"/>
              <a:lstStyle/>
              <a:p>
                <a:endParaRPr sz="800"/>
              </a:p>
            </p:txBody>
          </p:sp>
          <p:sp>
            <p:nvSpPr>
              <p:cNvPr id="176" name="object 59"/>
              <p:cNvSpPr/>
              <p:nvPr/>
            </p:nvSpPr>
            <p:spPr>
              <a:xfrm>
                <a:off x="5714233" y="11328665"/>
                <a:ext cx="66675" cy="0"/>
              </a:xfrm>
              <a:custGeom>
                <a:avLst/>
                <a:gdLst/>
                <a:ahLst/>
                <a:cxnLst/>
                <a:rect l="l" t="t" r="r" b="b"/>
                <a:pathLst>
                  <a:path w="66675">
                    <a:moveTo>
                      <a:pt x="0" y="0"/>
                    </a:moveTo>
                    <a:lnTo>
                      <a:pt x="66315" y="0"/>
                    </a:lnTo>
                  </a:path>
                </a:pathLst>
              </a:custGeom>
              <a:ln w="5817">
                <a:solidFill>
                  <a:srgbClr val="8D3937"/>
                </a:solidFill>
              </a:ln>
            </p:spPr>
            <p:txBody>
              <a:bodyPr wrap="square" lIns="0" tIns="0" rIns="0" bIns="0" rtlCol="0"/>
              <a:lstStyle/>
              <a:p>
                <a:endParaRPr sz="800"/>
              </a:p>
            </p:txBody>
          </p:sp>
          <p:sp>
            <p:nvSpPr>
              <p:cNvPr id="177" name="object 60"/>
              <p:cNvSpPr/>
              <p:nvPr/>
            </p:nvSpPr>
            <p:spPr>
              <a:xfrm>
                <a:off x="5939929" y="11013841"/>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solidFill>
                <a:srgbClr val="E09D9E"/>
              </a:solidFill>
            </p:spPr>
            <p:txBody>
              <a:bodyPr wrap="square" lIns="0" tIns="0" rIns="0" bIns="0" rtlCol="0"/>
              <a:lstStyle/>
              <a:p>
                <a:endParaRPr sz="800"/>
              </a:p>
            </p:txBody>
          </p:sp>
          <p:sp>
            <p:nvSpPr>
              <p:cNvPr id="178" name="object 61"/>
              <p:cNvSpPr/>
              <p:nvPr/>
            </p:nvSpPr>
            <p:spPr>
              <a:xfrm>
                <a:off x="5939929" y="11013841"/>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ln w="5817">
                <a:solidFill>
                  <a:srgbClr val="8D3937"/>
                </a:solidFill>
              </a:ln>
            </p:spPr>
            <p:txBody>
              <a:bodyPr wrap="square" lIns="0" tIns="0" rIns="0" bIns="0" rtlCol="0"/>
              <a:lstStyle/>
              <a:p>
                <a:endParaRPr sz="800"/>
              </a:p>
            </p:txBody>
          </p:sp>
          <p:sp>
            <p:nvSpPr>
              <p:cNvPr id="179" name="object 62"/>
              <p:cNvSpPr/>
              <p:nvPr/>
            </p:nvSpPr>
            <p:spPr>
              <a:xfrm>
                <a:off x="6001012" y="10975639"/>
                <a:ext cx="0" cy="38735"/>
              </a:xfrm>
              <a:custGeom>
                <a:avLst/>
                <a:gdLst/>
                <a:ahLst/>
                <a:cxnLst/>
                <a:rect l="l" t="t" r="r" b="b"/>
                <a:pathLst>
                  <a:path h="38734">
                    <a:moveTo>
                      <a:pt x="0" y="38201"/>
                    </a:moveTo>
                    <a:lnTo>
                      <a:pt x="0" y="0"/>
                    </a:lnTo>
                  </a:path>
                </a:pathLst>
              </a:custGeom>
              <a:ln w="5817">
                <a:solidFill>
                  <a:srgbClr val="8D3937"/>
                </a:solidFill>
              </a:ln>
            </p:spPr>
            <p:txBody>
              <a:bodyPr wrap="square" lIns="0" tIns="0" rIns="0" bIns="0" rtlCol="0"/>
              <a:lstStyle/>
              <a:p>
                <a:endParaRPr sz="800"/>
              </a:p>
            </p:txBody>
          </p:sp>
          <p:sp>
            <p:nvSpPr>
              <p:cNvPr id="180" name="object 63"/>
              <p:cNvSpPr/>
              <p:nvPr/>
            </p:nvSpPr>
            <p:spPr>
              <a:xfrm>
                <a:off x="5967853" y="10975450"/>
                <a:ext cx="66675" cy="0"/>
              </a:xfrm>
              <a:custGeom>
                <a:avLst/>
                <a:gdLst/>
                <a:ahLst/>
                <a:cxnLst/>
                <a:rect l="l" t="t" r="r" b="b"/>
                <a:pathLst>
                  <a:path w="66675">
                    <a:moveTo>
                      <a:pt x="0" y="0"/>
                    </a:moveTo>
                    <a:lnTo>
                      <a:pt x="66315" y="0"/>
                    </a:lnTo>
                  </a:path>
                </a:pathLst>
              </a:custGeom>
              <a:ln w="5817">
                <a:solidFill>
                  <a:srgbClr val="8D3937"/>
                </a:solidFill>
              </a:ln>
            </p:spPr>
            <p:txBody>
              <a:bodyPr wrap="square" lIns="0" tIns="0" rIns="0" bIns="0" rtlCol="0"/>
              <a:lstStyle/>
              <a:p>
                <a:endParaRPr sz="800"/>
              </a:p>
            </p:txBody>
          </p:sp>
          <p:sp>
            <p:nvSpPr>
              <p:cNvPr id="181" name="object 64"/>
              <p:cNvSpPr/>
              <p:nvPr/>
            </p:nvSpPr>
            <p:spPr>
              <a:xfrm>
                <a:off x="6001012" y="11136210"/>
                <a:ext cx="0" cy="38735"/>
              </a:xfrm>
              <a:custGeom>
                <a:avLst/>
                <a:gdLst/>
                <a:ahLst/>
                <a:cxnLst/>
                <a:rect l="l" t="t" r="r" b="b"/>
                <a:pathLst>
                  <a:path h="38734">
                    <a:moveTo>
                      <a:pt x="0" y="0"/>
                    </a:moveTo>
                    <a:lnTo>
                      <a:pt x="0" y="38207"/>
                    </a:lnTo>
                  </a:path>
                </a:pathLst>
              </a:custGeom>
              <a:ln w="5817">
                <a:solidFill>
                  <a:srgbClr val="8D3937"/>
                </a:solidFill>
              </a:ln>
            </p:spPr>
            <p:txBody>
              <a:bodyPr wrap="square" lIns="0" tIns="0" rIns="0" bIns="0" rtlCol="0"/>
              <a:lstStyle/>
              <a:p>
                <a:endParaRPr sz="800"/>
              </a:p>
            </p:txBody>
          </p:sp>
          <p:sp>
            <p:nvSpPr>
              <p:cNvPr id="182" name="object 65"/>
              <p:cNvSpPr/>
              <p:nvPr/>
            </p:nvSpPr>
            <p:spPr>
              <a:xfrm>
                <a:off x="5967853" y="11174602"/>
                <a:ext cx="66675" cy="0"/>
              </a:xfrm>
              <a:custGeom>
                <a:avLst/>
                <a:gdLst/>
                <a:ahLst/>
                <a:cxnLst/>
                <a:rect l="l" t="t" r="r" b="b"/>
                <a:pathLst>
                  <a:path w="66675">
                    <a:moveTo>
                      <a:pt x="0" y="0"/>
                    </a:moveTo>
                    <a:lnTo>
                      <a:pt x="66315" y="0"/>
                    </a:lnTo>
                  </a:path>
                </a:pathLst>
              </a:custGeom>
              <a:ln w="5817">
                <a:solidFill>
                  <a:srgbClr val="8D3937"/>
                </a:solidFill>
              </a:ln>
            </p:spPr>
            <p:txBody>
              <a:bodyPr wrap="square" lIns="0" tIns="0" rIns="0" bIns="0" rtlCol="0"/>
              <a:lstStyle/>
              <a:p>
                <a:endParaRPr sz="800"/>
              </a:p>
            </p:txBody>
          </p:sp>
          <p:sp>
            <p:nvSpPr>
              <p:cNvPr id="183" name="object 66"/>
              <p:cNvSpPr/>
              <p:nvPr/>
            </p:nvSpPr>
            <p:spPr>
              <a:xfrm>
                <a:off x="5433265" y="11383350"/>
                <a:ext cx="122555" cy="0"/>
              </a:xfrm>
              <a:custGeom>
                <a:avLst/>
                <a:gdLst/>
                <a:ahLst/>
                <a:cxnLst/>
                <a:rect l="l" t="t" r="r" b="b"/>
                <a:pathLst>
                  <a:path w="122554">
                    <a:moveTo>
                      <a:pt x="0" y="0"/>
                    </a:moveTo>
                    <a:lnTo>
                      <a:pt x="122160" y="0"/>
                    </a:lnTo>
                  </a:path>
                </a:pathLst>
              </a:custGeom>
              <a:ln w="5817">
                <a:solidFill>
                  <a:srgbClr val="8D3937"/>
                </a:solidFill>
              </a:ln>
            </p:spPr>
            <p:txBody>
              <a:bodyPr wrap="square" lIns="0" tIns="0" rIns="0" bIns="0" rtlCol="0"/>
              <a:lstStyle/>
              <a:p>
                <a:endParaRPr sz="800"/>
              </a:p>
            </p:txBody>
          </p:sp>
          <p:sp>
            <p:nvSpPr>
              <p:cNvPr id="184" name="object 67"/>
              <p:cNvSpPr/>
              <p:nvPr/>
            </p:nvSpPr>
            <p:spPr>
              <a:xfrm>
                <a:off x="5685113" y="11232581"/>
                <a:ext cx="122555" cy="0"/>
              </a:xfrm>
              <a:custGeom>
                <a:avLst/>
                <a:gdLst/>
                <a:ahLst/>
                <a:cxnLst/>
                <a:rect l="l" t="t" r="r" b="b"/>
                <a:pathLst>
                  <a:path w="122554">
                    <a:moveTo>
                      <a:pt x="0" y="0"/>
                    </a:moveTo>
                    <a:lnTo>
                      <a:pt x="122160" y="0"/>
                    </a:lnTo>
                  </a:path>
                </a:pathLst>
              </a:custGeom>
              <a:ln w="5817">
                <a:solidFill>
                  <a:srgbClr val="8D3937"/>
                </a:solidFill>
              </a:ln>
            </p:spPr>
            <p:txBody>
              <a:bodyPr wrap="square" lIns="0" tIns="0" rIns="0" bIns="0" rtlCol="0"/>
              <a:lstStyle/>
              <a:p>
                <a:endParaRPr sz="800"/>
              </a:p>
            </p:txBody>
          </p:sp>
          <p:sp>
            <p:nvSpPr>
              <p:cNvPr id="185" name="object 68"/>
              <p:cNvSpPr/>
              <p:nvPr/>
            </p:nvSpPr>
            <p:spPr>
              <a:xfrm>
                <a:off x="5939932" y="11076977"/>
                <a:ext cx="122555" cy="0"/>
              </a:xfrm>
              <a:custGeom>
                <a:avLst/>
                <a:gdLst/>
                <a:ahLst/>
                <a:cxnLst/>
                <a:rect l="l" t="t" r="r" b="b"/>
                <a:pathLst>
                  <a:path w="122554">
                    <a:moveTo>
                      <a:pt x="0" y="0"/>
                    </a:moveTo>
                    <a:lnTo>
                      <a:pt x="122160" y="0"/>
                    </a:lnTo>
                  </a:path>
                </a:pathLst>
              </a:custGeom>
              <a:ln w="5817">
                <a:solidFill>
                  <a:srgbClr val="8D3937"/>
                </a:solidFill>
              </a:ln>
            </p:spPr>
            <p:txBody>
              <a:bodyPr wrap="square" lIns="0" tIns="0" rIns="0" bIns="0" rtlCol="0"/>
              <a:lstStyle/>
              <a:p>
                <a:endParaRPr sz="800"/>
              </a:p>
            </p:txBody>
          </p:sp>
          <p:sp>
            <p:nvSpPr>
              <p:cNvPr id="186" name="object 69"/>
              <p:cNvSpPr/>
              <p:nvPr/>
            </p:nvSpPr>
            <p:spPr>
              <a:xfrm>
                <a:off x="3468691" y="11437097"/>
                <a:ext cx="65405" cy="617855"/>
              </a:xfrm>
              <a:custGeom>
                <a:avLst/>
                <a:gdLst/>
                <a:ahLst/>
                <a:cxnLst/>
                <a:rect l="l" t="t" r="r" b="b"/>
                <a:pathLst>
                  <a:path w="65404" h="617854">
                    <a:moveTo>
                      <a:pt x="39382" y="39667"/>
                    </a:moveTo>
                    <a:lnTo>
                      <a:pt x="25420" y="39667"/>
                    </a:lnTo>
                    <a:lnTo>
                      <a:pt x="25420" y="617293"/>
                    </a:lnTo>
                    <a:lnTo>
                      <a:pt x="39382" y="617293"/>
                    </a:lnTo>
                    <a:lnTo>
                      <a:pt x="39382" y="39667"/>
                    </a:lnTo>
                    <a:close/>
                  </a:path>
                  <a:path w="65404" h="617854">
                    <a:moveTo>
                      <a:pt x="32401" y="0"/>
                    </a:moveTo>
                    <a:lnTo>
                      <a:pt x="0" y="55548"/>
                    </a:lnTo>
                    <a:lnTo>
                      <a:pt x="1122" y="59817"/>
                    </a:lnTo>
                    <a:lnTo>
                      <a:pt x="7783" y="63703"/>
                    </a:lnTo>
                    <a:lnTo>
                      <a:pt x="12058" y="62580"/>
                    </a:lnTo>
                    <a:lnTo>
                      <a:pt x="25420" y="39667"/>
                    </a:lnTo>
                    <a:lnTo>
                      <a:pt x="55543" y="39667"/>
                    </a:lnTo>
                    <a:lnTo>
                      <a:pt x="32401" y="0"/>
                    </a:lnTo>
                    <a:close/>
                  </a:path>
                  <a:path w="65404" h="617854">
                    <a:moveTo>
                      <a:pt x="55543" y="39667"/>
                    </a:moveTo>
                    <a:lnTo>
                      <a:pt x="39382" y="39667"/>
                    </a:lnTo>
                    <a:lnTo>
                      <a:pt x="52749" y="62580"/>
                    </a:lnTo>
                    <a:lnTo>
                      <a:pt x="57025" y="63703"/>
                    </a:lnTo>
                    <a:lnTo>
                      <a:pt x="63680" y="59817"/>
                    </a:lnTo>
                    <a:lnTo>
                      <a:pt x="64808" y="55548"/>
                    </a:lnTo>
                    <a:lnTo>
                      <a:pt x="55543" y="39667"/>
                    </a:lnTo>
                    <a:close/>
                  </a:path>
                </a:pathLst>
              </a:custGeom>
              <a:solidFill>
                <a:srgbClr val="58595B"/>
              </a:solidFill>
            </p:spPr>
            <p:txBody>
              <a:bodyPr wrap="square" lIns="0" tIns="0" rIns="0" bIns="0" rtlCol="0"/>
              <a:lstStyle/>
              <a:p>
                <a:endParaRPr sz="800"/>
              </a:p>
            </p:txBody>
          </p:sp>
          <p:sp>
            <p:nvSpPr>
              <p:cNvPr id="187" name="object 70"/>
              <p:cNvSpPr/>
              <p:nvPr/>
            </p:nvSpPr>
            <p:spPr>
              <a:xfrm>
                <a:off x="3494109" y="12019008"/>
                <a:ext cx="804545" cy="65405"/>
              </a:xfrm>
              <a:custGeom>
                <a:avLst/>
                <a:gdLst/>
                <a:ahLst/>
                <a:cxnLst/>
                <a:rect l="l" t="t" r="r" b="b"/>
                <a:pathLst>
                  <a:path w="804545" h="65404">
                    <a:moveTo>
                      <a:pt x="727249" y="0"/>
                    </a:moveTo>
                    <a:lnTo>
                      <a:pt x="721304" y="1134"/>
                    </a:lnTo>
                    <a:lnTo>
                      <a:pt x="715894" y="7783"/>
                    </a:lnTo>
                    <a:lnTo>
                      <a:pt x="717465" y="12070"/>
                    </a:lnTo>
                    <a:lnTo>
                      <a:pt x="749343" y="25432"/>
                    </a:lnTo>
                    <a:lnTo>
                      <a:pt x="0" y="25432"/>
                    </a:lnTo>
                    <a:lnTo>
                      <a:pt x="0" y="39387"/>
                    </a:lnTo>
                    <a:lnTo>
                      <a:pt x="749343" y="39387"/>
                    </a:lnTo>
                    <a:lnTo>
                      <a:pt x="717465" y="52749"/>
                    </a:lnTo>
                    <a:lnTo>
                      <a:pt x="715894" y="57031"/>
                    </a:lnTo>
                    <a:lnTo>
                      <a:pt x="721304" y="63686"/>
                    </a:lnTo>
                    <a:lnTo>
                      <a:pt x="727249" y="64814"/>
                    </a:lnTo>
                    <a:lnTo>
                      <a:pt x="804542" y="32407"/>
                    </a:lnTo>
                    <a:lnTo>
                      <a:pt x="727249" y="0"/>
                    </a:lnTo>
                    <a:close/>
                  </a:path>
                </a:pathLst>
              </a:custGeom>
              <a:solidFill>
                <a:srgbClr val="58595B"/>
              </a:solidFill>
            </p:spPr>
            <p:txBody>
              <a:bodyPr wrap="square" lIns="0" tIns="0" rIns="0" bIns="0" rtlCol="0"/>
              <a:lstStyle/>
              <a:p>
                <a:endParaRPr sz="800"/>
              </a:p>
            </p:txBody>
          </p:sp>
          <p:sp>
            <p:nvSpPr>
              <p:cNvPr id="188" name="object 71"/>
              <p:cNvSpPr/>
              <p:nvPr/>
            </p:nvSpPr>
            <p:spPr>
              <a:xfrm>
                <a:off x="3562777" y="11764726"/>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solidFill>
                <a:srgbClr val="BCBEC0"/>
              </a:solidFill>
            </p:spPr>
            <p:txBody>
              <a:bodyPr wrap="square" lIns="0" tIns="0" rIns="0" bIns="0" rtlCol="0"/>
              <a:lstStyle/>
              <a:p>
                <a:endParaRPr sz="800"/>
              </a:p>
            </p:txBody>
          </p:sp>
          <p:sp>
            <p:nvSpPr>
              <p:cNvPr id="189" name="object 72"/>
              <p:cNvSpPr/>
              <p:nvPr/>
            </p:nvSpPr>
            <p:spPr>
              <a:xfrm>
                <a:off x="3562777" y="11764726"/>
                <a:ext cx="122555" cy="120650"/>
              </a:xfrm>
              <a:custGeom>
                <a:avLst/>
                <a:gdLst/>
                <a:ahLst/>
                <a:cxnLst/>
                <a:rect l="l" t="t" r="r" b="b"/>
                <a:pathLst>
                  <a:path w="122554" h="120650">
                    <a:moveTo>
                      <a:pt x="122160" y="120415"/>
                    </a:moveTo>
                    <a:lnTo>
                      <a:pt x="0" y="120415"/>
                    </a:lnTo>
                    <a:lnTo>
                      <a:pt x="0" y="0"/>
                    </a:lnTo>
                    <a:lnTo>
                      <a:pt x="122160" y="0"/>
                    </a:lnTo>
                    <a:lnTo>
                      <a:pt x="122160" y="120415"/>
                    </a:lnTo>
                    <a:close/>
                  </a:path>
                </a:pathLst>
              </a:custGeom>
              <a:ln w="5817">
                <a:solidFill>
                  <a:srgbClr val="58595B"/>
                </a:solidFill>
              </a:ln>
            </p:spPr>
            <p:txBody>
              <a:bodyPr wrap="square" lIns="0" tIns="0" rIns="0" bIns="0" rtlCol="0"/>
              <a:lstStyle/>
              <a:p>
                <a:endParaRPr sz="800"/>
              </a:p>
            </p:txBody>
          </p:sp>
          <p:sp>
            <p:nvSpPr>
              <p:cNvPr id="190" name="object 73"/>
              <p:cNvSpPr txBox="1"/>
              <p:nvPr/>
            </p:nvSpPr>
            <p:spPr>
              <a:xfrm>
                <a:off x="3291264" y="11418780"/>
                <a:ext cx="123111" cy="647065"/>
              </a:xfrm>
              <a:prstGeom prst="rect">
                <a:avLst/>
              </a:prstGeom>
            </p:spPr>
            <p:txBody>
              <a:bodyPr vert="vert270" wrap="square" lIns="0" tIns="0" rIns="0" bIns="0" rtlCol="0">
                <a:spAutoFit/>
              </a:bodyPr>
              <a:lstStyle/>
              <a:p>
                <a:pPr marL="12700">
                  <a:lnSpc>
                    <a:spcPct val="100000"/>
                  </a:lnSpc>
                </a:pPr>
                <a:r>
                  <a:rPr sz="800" dirty="0">
                    <a:solidFill>
                      <a:srgbClr val="636463"/>
                    </a:solidFill>
                    <a:latin typeface="Arial"/>
                    <a:cs typeface="Arial"/>
                  </a:rPr>
                  <a:t>Expression</a:t>
                </a:r>
                <a:endParaRPr sz="800">
                  <a:latin typeface="Arial"/>
                  <a:cs typeface="Arial"/>
                </a:endParaRPr>
              </a:p>
            </p:txBody>
          </p:sp>
          <p:sp>
            <p:nvSpPr>
              <p:cNvPr id="191" name="object 74"/>
              <p:cNvSpPr/>
              <p:nvPr/>
            </p:nvSpPr>
            <p:spPr>
              <a:xfrm>
                <a:off x="3623857" y="11726530"/>
                <a:ext cx="0" cy="38735"/>
              </a:xfrm>
              <a:custGeom>
                <a:avLst/>
                <a:gdLst/>
                <a:ahLst/>
                <a:cxnLst/>
                <a:rect l="l" t="t" r="r" b="b"/>
                <a:pathLst>
                  <a:path h="38734">
                    <a:moveTo>
                      <a:pt x="0" y="38195"/>
                    </a:moveTo>
                    <a:lnTo>
                      <a:pt x="0" y="0"/>
                    </a:lnTo>
                  </a:path>
                </a:pathLst>
              </a:custGeom>
              <a:ln w="5817">
                <a:solidFill>
                  <a:srgbClr val="58595B"/>
                </a:solidFill>
              </a:ln>
            </p:spPr>
            <p:txBody>
              <a:bodyPr wrap="square" lIns="0" tIns="0" rIns="0" bIns="0" rtlCol="0"/>
              <a:lstStyle/>
              <a:p>
                <a:endParaRPr sz="800"/>
              </a:p>
            </p:txBody>
          </p:sp>
          <p:sp>
            <p:nvSpPr>
              <p:cNvPr id="192" name="object 75"/>
              <p:cNvSpPr/>
              <p:nvPr/>
            </p:nvSpPr>
            <p:spPr>
              <a:xfrm>
                <a:off x="3590700" y="11726335"/>
                <a:ext cx="66675" cy="0"/>
              </a:xfrm>
              <a:custGeom>
                <a:avLst/>
                <a:gdLst/>
                <a:ahLst/>
                <a:cxnLst/>
                <a:rect l="l" t="t" r="r" b="b"/>
                <a:pathLst>
                  <a:path w="66675">
                    <a:moveTo>
                      <a:pt x="0" y="0"/>
                    </a:moveTo>
                    <a:lnTo>
                      <a:pt x="66315" y="0"/>
                    </a:lnTo>
                  </a:path>
                </a:pathLst>
              </a:custGeom>
              <a:ln w="5817">
                <a:solidFill>
                  <a:srgbClr val="58595B"/>
                </a:solidFill>
              </a:ln>
            </p:spPr>
            <p:txBody>
              <a:bodyPr wrap="square" lIns="0" tIns="0" rIns="0" bIns="0" rtlCol="0"/>
              <a:lstStyle/>
              <a:p>
                <a:endParaRPr sz="800"/>
              </a:p>
            </p:txBody>
          </p:sp>
          <p:sp>
            <p:nvSpPr>
              <p:cNvPr id="193" name="object 76"/>
              <p:cNvSpPr/>
              <p:nvPr/>
            </p:nvSpPr>
            <p:spPr>
              <a:xfrm>
                <a:off x="3623857" y="11887102"/>
                <a:ext cx="0" cy="38735"/>
              </a:xfrm>
              <a:custGeom>
                <a:avLst/>
                <a:gdLst/>
                <a:ahLst/>
                <a:cxnLst/>
                <a:rect l="l" t="t" r="r" b="b"/>
                <a:pathLst>
                  <a:path h="38734">
                    <a:moveTo>
                      <a:pt x="0" y="0"/>
                    </a:moveTo>
                    <a:lnTo>
                      <a:pt x="0" y="38207"/>
                    </a:lnTo>
                  </a:path>
                </a:pathLst>
              </a:custGeom>
              <a:ln w="5817">
                <a:solidFill>
                  <a:srgbClr val="58595B"/>
                </a:solidFill>
              </a:ln>
            </p:spPr>
            <p:txBody>
              <a:bodyPr wrap="square" lIns="0" tIns="0" rIns="0" bIns="0" rtlCol="0"/>
              <a:lstStyle/>
              <a:p>
                <a:endParaRPr sz="800"/>
              </a:p>
            </p:txBody>
          </p:sp>
          <p:sp>
            <p:nvSpPr>
              <p:cNvPr id="194" name="object 77"/>
              <p:cNvSpPr/>
              <p:nvPr/>
            </p:nvSpPr>
            <p:spPr>
              <a:xfrm>
                <a:off x="3590700" y="11925493"/>
                <a:ext cx="66675" cy="0"/>
              </a:xfrm>
              <a:custGeom>
                <a:avLst/>
                <a:gdLst/>
                <a:ahLst/>
                <a:cxnLst/>
                <a:rect l="l" t="t" r="r" b="b"/>
                <a:pathLst>
                  <a:path w="66675">
                    <a:moveTo>
                      <a:pt x="0" y="0"/>
                    </a:moveTo>
                    <a:lnTo>
                      <a:pt x="66315" y="0"/>
                    </a:lnTo>
                  </a:path>
                </a:pathLst>
              </a:custGeom>
              <a:ln w="5817">
                <a:solidFill>
                  <a:srgbClr val="58595B"/>
                </a:solidFill>
              </a:ln>
            </p:spPr>
            <p:txBody>
              <a:bodyPr wrap="square" lIns="0" tIns="0" rIns="0" bIns="0" rtlCol="0"/>
              <a:lstStyle/>
              <a:p>
                <a:endParaRPr sz="800"/>
              </a:p>
            </p:txBody>
          </p:sp>
          <p:sp>
            <p:nvSpPr>
              <p:cNvPr id="195" name="object 78"/>
              <p:cNvSpPr/>
              <p:nvPr/>
            </p:nvSpPr>
            <p:spPr>
              <a:xfrm>
                <a:off x="3815823" y="11665345"/>
                <a:ext cx="122555" cy="120650"/>
              </a:xfrm>
              <a:custGeom>
                <a:avLst/>
                <a:gdLst/>
                <a:ahLst/>
                <a:cxnLst/>
                <a:rect l="l" t="t" r="r" b="b"/>
                <a:pathLst>
                  <a:path w="122554" h="120650">
                    <a:moveTo>
                      <a:pt x="122160" y="120409"/>
                    </a:moveTo>
                    <a:lnTo>
                      <a:pt x="0" y="120409"/>
                    </a:lnTo>
                    <a:lnTo>
                      <a:pt x="0" y="0"/>
                    </a:lnTo>
                    <a:lnTo>
                      <a:pt x="122160" y="0"/>
                    </a:lnTo>
                    <a:lnTo>
                      <a:pt x="122160" y="120409"/>
                    </a:lnTo>
                    <a:close/>
                  </a:path>
                </a:pathLst>
              </a:custGeom>
              <a:solidFill>
                <a:srgbClr val="BCBEC0"/>
              </a:solidFill>
            </p:spPr>
            <p:txBody>
              <a:bodyPr wrap="square" lIns="0" tIns="0" rIns="0" bIns="0" rtlCol="0"/>
              <a:lstStyle/>
              <a:p>
                <a:endParaRPr sz="800"/>
              </a:p>
            </p:txBody>
          </p:sp>
          <p:sp>
            <p:nvSpPr>
              <p:cNvPr id="196" name="object 79"/>
              <p:cNvSpPr/>
              <p:nvPr/>
            </p:nvSpPr>
            <p:spPr>
              <a:xfrm>
                <a:off x="3815823" y="11665345"/>
                <a:ext cx="122555" cy="120650"/>
              </a:xfrm>
              <a:custGeom>
                <a:avLst/>
                <a:gdLst/>
                <a:ahLst/>
                <a:cxnLst/>
                <a:rect l="l" t="t" r="r" b="b"/>
                <a:pathLst>
                  <a:path w="122554" h="120650">
                    <a:moveTo>
                      <a:pt x="122160" y="120409"/>
                    </a:moveTo>
                    <a:lnTo>
                      <a:pt x="0" y="120409"/>
                    </a:lnTo>
                    <a:lnTo>
                      <a:pt x="0" y="0"/>
                    </a:lnTo>
                    <a:lnTo>
                      <a:pt x="122160" y="0"/>
                    </a:lnTo>
                    <a:lnTo>
                      <a:pt x="122160" y="120409"/>
                    </a:lnTo>
                    <a:close/>
                  </a:path>
                </a:pathLst>
              </a:custGeom>
              <a:ln w="5817">
                <a:solidFill>
                  <a:srgbClr val="58595B"/>
                </a:solidFill>
              </a:ln>
            </p:spPr>
            <p:txBody>
              <a:bodyPr wrap="square" lIns="0" tIns="0" rIns="0" bIns="0" rtlCol="0"/>
              <a:lstStyle/>
              <a:p>
                <a:endParaRPr sz="800"/>
              </a:p>
            </p:txBody>
          </p:sp>
          <p:sp>
            <p:nvSpPr>
              <p:cNvPr id="197" name="object 80"/>
              <p:cNvSpPr/>
              <p:nvPr/>
            </p:nvSpPr>
            <p:spPr>
              <a:xfrm>
                <a:off x="3876903" y="11627139"/>
                <a:ext cx="0" cy="38735"/>
              </a:xfrm>
              <a:custGeom>
                <a:avLst/>
                <a:gdLst/>
                <a:ahLst/>
                <a:cxnLst/>
                <a:rect l="l" t="t" r="r" b="b"/>
                <a:pathLst>
                  <a:path h="38734">
                    <a:moveTo>
                      <a:pt x="0" y="38207"/>
                    </a:moveTo>
                    <a:lnTo>
                      <a:pt x="0" y="0"/>
                    </a:lnTo>
                  </a:path>
                </a:pathLst>
              </a:custGeom>
              <a:ln w="5817">
                <a:solidFill>
                  <a:srgbClr val="58595B"/>
                </a:solidFill>
              </a:ln>
            </p:spPr>
            <p:txBody>
              <a:bodyPr wrap="square" lIns="0" tIns="0" rIns="0" bIns="0" rtlCol="0"/>
              <a:lstStyle/>
              <a:p>
                <a:endParaRPr sz="800"/>
              </a:p>
            </p:txBody>
          </p:sp>
          <p:sp>
            <p:nvSpPr>
              <p:cNvPr id="198" name="object 81"/>
              <p:cNvSpPr/>
              <p:nvPr/>
            </p:nvSpPr>
            <p:spPr>
              <a:xfrm>
                <a:off x="3843747" y="11626949"/>
                <a:ext cx="66675" cy="0"/>
              </a:xfrm>
              <a:custGeom>
                <a:avLst/>
                <a:gdLst/>
                <a:ahLst/>
                <a:cxnLst/>
                <a:rect l="l" t="t" r="r" b="b"/>
                <a:pathLst>
                  <a:path w="66675">
                    <a:moveTo>
                      <a:pt x="0" y="0"/>
                    </a:moveTo>
                    <a:lnTo>
                      <a:pt x="66315" y="0"/>
                    </a:lnTo>
                  </a:path>
                </a:pathLst>
              </a:custGeom>
              <a:ln w="5817">
                <a:solidFill>
                  <a:srgbClr val="58595B"/>
                </a:solidFill>
              </a:ln>
            </p:spPr>
            <p:txBody>
              <a:bodyPr wrap="square" lIns="0" tIns="0" rIns="0" bIns="0" rtlCol="0"/>
              <a:lstStyle/>
              <a:p>
                <a:endParaRPr sz="800"/>
              </a:p>
            </p:txBody>
          </p:sp>
          <p:sp>
            <p:nvSpPr>
              <p:cNvPr id="199" name="object 82"/>
              <p:cNvSpPr/>
              <p:nvPr/>
            </p:nvSpPr>
            <p:spPr>
              <a:xfrm>
                <a:off x="3876903" y="11787710"/>
                <a:ext cx="0" cy="38735"/>
              </a:xfrm>
              <a:custGeom>
                <a:avLst/>
                <a:gdLst/>
                <a:ahLst/>
                <a:cxnLst/>
                <a:rect l="l" t="t" r="r" b="b"/>
                <a:pathLst>
                  <a:path h="38734">
                    <a:moveTo>
                      <a:pt x="0" y="0"/>
                    </a:moveTo>
                    <a:lnTo>
                      <a:pt x="0" y="38207"/>
                    </a:lnTo>
                  </a:path>
                </a:pathLst>
              </a:custGeom>
              <a:ln w="5817">
                <a:solidFill>
                  <a:srgbClr val="58595B"/>
                </a:solidFill>
              </a:ln>
            </p:spPr>
            <p:txBody>
              <a:bodyPr wrap="square" lIns="0" tIns="0" rIns="0" bIns="0" rtlCol="0"/>
              <a:lstStyle/>
              <a:p>
                <a:endParaRPr sz="800"/>
              </a:p>
            </p:txBody>
          </p:sp>
          <p:sp>
            <p:nvSpPr>
              <p:cNvPr id="200" name="object 83"/>
              <p:cNvSpPr/>
              <p:nvPr/>
            </p:nvSpPr>
            <p:spPr>
              <a:xfrm>
                <a:off x="3843747" y="11826101"/>
                <a:ext cx="66675" cy="0"/>
              </a:xfrm>
              <a:custGeom>
                <a:avLst/>
                <a:gdLst/>
                <a:ahLst/>
                <a:cxnLst/>
                <a:rect l="l" t="t" r="r" b="b"/>
                <a:pathLst>
                  <a:path w="66675">
                    <a:moveTo>
                      <a:pt x="0" y="0"/>
                    </a:moveTo>
                    <a:lnTo>
                      <a:pt x="66315" y="0"/>
                    </a:lnTo>
                  </a:path>
                </a:pathLst>
              </a:custGeom>
              <a:ln w="5817">
                <a:solidFill>
                  <a:srgbClr val="58595B"/>
                </a:solidFill>
              </a:ln>
            </p:spPr>
            <p:txBody>
              <a:bodyPr wrap="square" lIns="0" tIns="0" rIns="0" bIns="0" rtlCol="0"/>
              <a:lstStyle/>
              <a:p>
                <a:endParaRPr sz="800"/>
              </a:p>
            </p:txBody>
          </p:sp>
          <p:sp>
            <p:nvSpPr>
              <p:cNvPr id="201" name="object 84"/>
              <p:cNvSpPr/>
              <p:nvPr/>
            </p:nvSpPr>
            <p:spPr>
              <a:xfrm>
                <a:off x="4069451" y="11574103"/>
                <a:ext cx="122555" cy="120650"/>
              </a:xfrm>
              <a:custGeom>
                <a:avLst/>
                <a:gdLst/>
                <a:ahLst/>
                <a:cxnLst/>
                <a:rect l="l" t="t" r="r" b="b"/>
                <a:pathLst>
                  <a:path w="122554" h="120650">
                    <a:moveTo>
                      <a:pt x="122160" y="120409"/>
                    </a:moveTo>
                    <a:lnTo>
                      <a:pt x="0" y="120409"/>
                    </a:lnTo>
                    <a:lnTo>
                      <a:pt x="0" y="0"/>
                    </a:lnTo>
                    <a:lnTo>
                      <a:pt x="122160" y="0"/>
                    </a:lnTo>
                    <a:lnTo>
                      <a:pt x="122160" y="120409"/>
                    </a:lnTo>
                    <a:close/>
                  </a:path>
                </a:pathLst>
              </a:custGeom>
              <a:solidFill>
                <a:srgbClr val="BCBEC0"/>
              </a:solidFill>
            </p:spPr>
            <p:txBody>
              <a:bodyPr wrap="square" lIns="0" tIns="0" rIns="0" bIns="0" rtlCol="0"/>
              <a:lstStyle/>
              <a:p>
                <a:endParaRPr sz="800"/>
              </a:p>
            </p:txBody>
          </p:sp>
          <p:sp>
            <p:nvSpPr>
              <p:cNvPr id="202" name="object 85"/>
              <p:cNvSpPr/>
              <p:nvPr/>
            </p:nvSpPr>
            <p:spPr>
              <a:xfrm>
                <a:off x="4069451" y="11574103"/>
                <a:ext cx="122555" cy="120650"/>
              </a:xfrm>
              <a:custGeom>
                <a:avLst/>
                <a:gdLst/>
                <a:ahLst/>
                <a:cxnLst/>
                <a:rect l="l" t="t" r="r" b="b"/>
                <a:pathLst>
                  <a:path w="122554" h="120650">
                    <a:moveTo>
                      <a:pt x="122160" y="120409"/>
                    </a:moveTo>
                    <a:lnTo>
                      <a:pt x="0" y="120409"/>
                    </a:lnTo>
                    <a:lnTo>
                      <a:pt x="0" y="0"/>
                    </a:lnTo>
                    <a:lnTo>
                      <a:pt x="122160" y="0"/>
                    </a:lnTo>
                    <a:lnTo>
                      <a:pt x="122160" y="120409"/>
                    </a:lnTo>
                    <a:close/>
                  </a:path>
                </a:pathLst>
              </a:custGeom>
              <a:ln w="5817">
                <a:solidFill>
                  <a:srgbClr val="58595B"/>
                </a:solidFill>
              </a:ln>
            </p:spPr>
            <p:txBody>
              <a:bodyPr wrap="square" lIns="0" tIns="0" rIns="0" bIns="0" rtlCol="0"/>
              <a:lstStyle/>
              <a:p>
                <a:endParaRPr sz="800"/>
              </a:p>
            </p:txBody>
          </p:sp>
          <p:sp>
            <p:nvSpPr>
              <p:cNvPr id="203" name="object 86"/>
              <p:cNvSpPr/>
              <p:nvPr/>
            </p:nvSpPr>
            <p:spPr>
              <a:xfrm>
                <a:off x="4130529" y="11535898"/>
                <a:ext cx="0" cy="38735"/>
              </a:xfrm>
              <a:custGeom>
                <a:avLst/>
                <a:gdLst/>
                <a:ahLst/>
                <a:cxnLst/>
                <a:rect l="l" t="t" r="r" b="b"/>
                <a:pathLst>
                  <a:path h="38734">
                    <a:moveTo>
                      <a:pt x="0" y="38201"/>
                    </a:moveTo>
                    <a:lnTo>
                      <a:pt x="0" y="0"/>
                    </a:lnTo>
                  </a:path>
                </a:pathLst>
              </a:custGeom>
              <a:ln w="5817">
                <a:solidFill>
                  <a:srgbClr val="58595B"/>
                </a:solidFill>
              </a:ln>
            </p:spPr>
            <p:txBody>
              <a:bodyPr wrap="square" lIns="0" tIns="0" rIns="0" bIns="0" rtlCol="0"/>
              <a:lstStyle/>
              <a:p>
                <a:endParaRPr sz="800"/>
              </a:p>
            </p:txBody>
          </p:sp>
          <p:sp>
            <p:nvSpPr>
              <p:cNvPr id="204" name="object 87"/>
              <p:cNvSpPr/>
              <p:nvPr/>
            </p:nvSpPr>
            <p:spPr>
              <a:xfrm>
                <a:off x="4097373" y="11535704"/>
                <a:ext cx="66675" cy="0"/>
              </a:xfrm>
              <a:custGeom>
                <a:avLst/>
                <a:gdLst/>
                <a:ahLst/>
                <a:cxnLst/>
                <a:rect l="l" t="t" r="r" b="b"/>
                <a:pathLst>
                  <a:path w="66675">
                    <a:moveTo>
                      <a:pt x="0" y="0"/>
                    </a:moveTo>
                    <a:lnTo>
                      <a:pt x="66315" y="0"/>
                    </a:lnTo>
                  </a:path>
                </a:pathLst>
              </a:custGeom>
              <a:ln w="5817">
                <a:solidFill>
                  <a:srgbClr val="58595B"/>
                </a:solidFill>
              </a:ln>
            </p:spPr>
            <p:txBody>
              <a:bodyPr wrap="square" lIns="0" tIns="0" rIns="0" bIns="0" rtlCol="0"/>
              <a:lstStyle/>
              <a:p>
                <a:endParaRPr sz="800"/>
              </a:p>
            </p:txBody>
          </p:sp>
          <p:sp>
            <p:nvSpPr>
              <p:cNvPr id="205" name="object 88"/>
              <p:cNvSpPr/>
              <p:nvPr/>
            </p:nvSpPr>
            <p:spPr>
              <a:xfrm>
                <a:off x="4130529" y="11696471"/>
                <a:ext cx="0" cy="38735"/>
              </a:xfrm>
              <a:custGeom>
                <a:avLst/>
                <a:gdLst/>
                <a:ahLst/>
                <a:cxnLst/>
                <a:rect l="l" t="t" r="r" b="b"/>
                <a:pathLst>
                  <a:path h="38734">
                    <a:moveTo>
                      <a:pt x="0" y="0"/>
                    </a:moveTo>
                    <a:lnTo>
                      <a:pt x="0" y="38207"/>
                    </a:lnTo>
                  </a:path>
                </a:pathLst>
              </a:custGeom>
              <a:ln w="5817">
                <a:solidFill>
                  <a:srgbClr val="58595B"/>
                </a:solidFill>
              </a:ln>
            </p:spPr>
            <p:txBody>
              <a:bodyPr wrap="square" lIns="0" tIns="0" rIns="0" bIns="0" rtlCol="0"/>
              <a:lstStyle/>
              <a:p>
                <a:endParaRPr sz="800"/>
              </a:p>
            </p:txBody>
          </p:sp>
          <p:sp>
            <p:nvSpPr>
              <p:cNvPr id="206" name="object 89"/>
              <p:cNvSpPr/>
              <p:nvPr/>
            </p:nvSpPr>
            <p:spPr>
              <a:xfrm>
                <a:off x="4097373" y="11734862"/>
                <a:ext cx="66675" cy="0"/>
              </a:xfrm>
              <a:custGeom>
                <a:avLst/>
                <a:gdLst/>
                <a:ahLst/>
                <a:cxnLst/>
                <a:rect l="l" t="t" r="r" b="b"/>
                <a:pathLst>
                  <a:path w="66675">
                    <a:moveTo>
                      <a:pt x="0" y="0"/>
                    </a:moveTo>
                    <a:lnTo>
                      <a:pt x="66315" y="0"/>
                    </a:lnTo>
                  </a:path>
                </a:pathLst>
              </a:custGeom>
              <a:ln w="5817">
                <a:solidFill>
                  <a:srgbClr val="58595B"/>
                </a:solidFill>
              </a:ln>
            </p:spPr>
            <p:txBody>
              <a:bodyPr wrap="square" lIns="0" tIns="0" rIns="0" bIns="0" rtlCol="0"/>
              <a:lstStyle/>
              <a:p>
                <a:endParaRPr sz="800"/>
              </a:p>
            </p:txBody>
          </p:sp>
          <p:sp>
            <p:nvSpPr>
              <p:cNvPr id="207" name="object 90"/>
              <p:cNvSpPr/>
              <p:nvPr/>
            </p:nvSpPr>
            <p:spPr>
              <a:xfrm>
                <a:off x="3562777" y="11824937"/>
                <a:ext cx="122555" cy="0"/>
              </a:xfrm>
              <a:custGeom>
                <a:avLst/>
                <a:gdLst/>
                <a:ahLst/>
                <a:cxnLst/>
                <a:rect l="l" t="t" r="r" b="b"/>
                <a:pathLst>
                  <a:path w="122554">
                    <a:moveTo>
                      <a:pt x="0" y="0"/>
                    </a:moveTo>
                    <a:lnTo>
                      <a:pt x="122160" y="0"/>
                    </a:lnTo>
                  </a:path>
                </a:pathLst>
              </a:custGeom>
              <a:ln w="5817">
                <a:solidFill>
                  <a:srgbClr val="58595B"/>
                </a:solidFill>
              </a:ln>
            </p:spPr>
            <p:txBody>
              <a:bodyPr wrap="square" lIns="0" tIns="0" rIns="0" bIns="0" rtlCol="0"/>
              <a:lstStyle/>
              <a:p>
                <a:endParaRPr sz="800"/>
              </a:p>
            </p:txBody>
          </p:sp>
          <p:sp>
            <p:nvSpPr>
              <p:cNvPr id="208" name="object 91"/>
              <p:cNvSpPr/>
              <p:nvPr/>
            </p:nvSpPr>
            <p:spPr>
              <a:xfrm>
                <a:off x="3814624" y="11730016"/>
                <a:ext cx="122555" cy="0"/>
              </a:xfrm>
              <a:custGeom>
                <a:avLst/>
                <a:gdLst/>
                <a:ahLst/>
                <a:cxnLst/>
                <a:rect l="l" t="t" r="r" b="b"/>
                <a:pathLst>
                  <a:path w="122554">
                    <a:moveTo>
                      <a:pt x="0" y="0"/>
                    </a:moveTo>
                    <a:lnTo>
                      <a:pt x="122160" y="0"/>
                    </a:lnTo>
                  </a:path>
                </a:pathLst>
              </a:custGeom>
              <a:ln w="5817">
                <a:solidFill>
                  <a:srgbClr val="58595B"/>
                </a:solidFill>
              </a:ln>
            </p:spPr>
            <p:txBody>
              <a:bodyPr wrap="square" lIns="0" tIns="0" rIns="0" bIns="0" rtlCol="0"/>
              <a:lstStyle/>
              <a:p>
                <a:endParaRPr sz="800"/>
              </a:p>
            </p:txBody>
          </p:sp>
          <p:sp>
            <p:nvSpPr>
              <p:cNvPr id="209" name="object 92"/>
              <p:cNvSpPr/>
              <p:nvPr/>
            </p:nvSpPr>
            <p:spPr>
              <a:xfrm>
                <a:off x="4069449" y="11637236"/>
                <a:ext cx="122555" cy="0"/>
              </a:xfrm>
              <a:custGeom>
                <a:avLst/>
                <a:gdLst/>
                <a:ahLst/>
                <a:cxnLst/>
                <a:rect l="l" t="t" r="r" b="b"/>
                <a:pathLst>
                  <a:path w="122554">
                    <a:moveTo>
                      <a:pt x="0" y="0"/>
                    </a:moveTo>
                    <a:lnTo>
                      <a:pt x="122160" y="0"/>
                    </a:lnTo>
                  </a:path>
                </a:pathLst>
              </a:custGeom>
              <a:ln w="5817">
                <a:solidFill>
                  <a:srgbClr val="58595B"/>
                </a:solidFill>
              </a:ln>
            </p:spPr>
            <p:txBody>
              <a:bodyPr wrap="square" lIns="0" tIns="0" rIns="0" bIns="0" rtlCol="0"/>
              <a:lstStyle/>
              <a:p>
                <a:endParaRPr sz="800"/>
              </a:p>
            </p:txBody>
          </p:sp>
          <p:sp>
            <p:nvSpPr>
              <p:cNvPr id="210" name="object 412"/>
              <p:cNvSpPr txBox="1"/>
              <p:nvPr/>
            </p:nvSpPr>
            <p:spPr>
              <a:xfrm>
                <a:off x="5404952" y="12439937"/>
                <a:ext cx="699135" cy="262892"/>
              </a:xfrm>
              <a:prstGeom prst="rect">
                <a:avLst/>
              </a:prstGeom>
            </p:spPr>
            <p:txBody>
              <a:bodyPr vert="horz" wrap="square" lIns="0" tIns="0" rIns="0" bIns="0" rtlCol="0">
                <a:spAutoFit/>
              </a:bodyPr>
              <a:lstStyle/>
              <a:p>
                <a:pPr marL="12700">
                  <a:lnSpc>
                    <a:spcPct val="100000"/>
                  </a:lnSpc>
                </a:pPr>
                <a:r>
                  <a:rPr sz="800" spc="25" dirty="0">
                    <a:solidFill>
                      <a:srgbClr val="636463"/>
                    </a:solidFill>
                    <a:latin typeface="Arial"/>
                    <a:cs typeface="Arial"/>
                  </a:rPr>
                  <a:t>AA  </a:t>
                </a:r>
                <a:r>
                  <a:rPr sz="800" spc="-120" dirty="0">
                    <a:solidFill>
                      <a:srgbClr val="636463"/>
                    </a:solidFill>
                    <a:latin typeface="Arial"/>
                    <a:cs typeface="Arial"/>
                  </a:rPr>
                  <a:t> </a:t>
                </a:r>
                <a:r>
                  <a:rPr sz="800" spc="25" dirty="0">
                    <a:solidFill>
                      <a:srgbClr val="636463"/>
                    </a:solidFill>
                    <a:latin typeface="Arial"/>
                    <a:cs typeface="Arial"/>
                  </a:rPr>
                  <a:t>AB</a:t>
                </a:r>
                <a:r>
                  <a:rPr sz="800" dirty="0">
                    <a:solidFill>
                      <a:srgbClr val="636463"/>
                    </a:solidFill>
                    <a:latin typeface="Arial"/>
                    <a:cs typeface="Arial"/>
                  </a:rPr>
                  <a:t>  </a:t>
                </a:r>
                <a:r>
                  <a:rPr sz="800" spc="-125" dirty="0">
                    <a:solidFill>
                      <a:srgbClr val="636463"/>
                    </a:solidFill>
                    <a:latin typeface="Arial"/>
                    <a:cs typeface="Arial"/>
                  </a:rPr>
                  <a:t> </a:t>
                </a:r>
                <a:r>
                  <a:rPr sz="800" spc="25" dirty="0">
                    <a:solidFill>
                      <a:srgbClr val="636463"/>
                    </a:solidFill>
                    <a:latin typeface="Arial"/>
                    <a:cs typeface="Arial"/>
                  </a:rPr>
                  <a:t>BB</a:t>
                </a:r>
                <a:endParaRPr sz="800">
                  <a:latin typeface="Arial"/>
                  <a:cs typeface="Arial"/>
                </a:endParaRPr>
              </a:p>
              <a:p>
                <a:pPr marL="73660">
                  <a:lnSpc>
                    <a:spcPct val="100000"/>
                  </a:lnSpc>
                  <a:spcBef>
                    <a:spcPts val="130"/>
                  </a:spcBef>
                </a:pPr>
                <a:r>
                  <a:rPr sz="800" spc="20" dirty="0">
                    <a:solidFill>
                      <a:srgbClr val="636463"/>
                    </a:solidFill>
                    <a:latin typeface="Arial"/>
                    <a:cs typeface="Arial"/>
                  </a:rPr>
                  <a:t>Genotype</a:t>
                </a:r>
                <a:endParaRPr sz="800">
                  <a:latin typeface="Arial"/>
                  <a:cs typeface="Arial"/>
                </a:endParaRPr>
              </a:p>
            </p:txBody>
          </p:sp>
          <p:sp>
            <p:nvSpPr>
              <p:cNvPr id="211" name="object 413"/>
              <p:cNvSpPr txBox="1"/>
              <p:nvPr/>
            </p:nvSpPr>
            <p:spPr>
              <a:xfrm>
                <a:off x="3502735" y="12087859"/>
                <a:ext cx="699135" cy="251992"/>
              </a:xfrm>
              <a:prstGeom prst="rect">
                <a:avLst/>
              </a:prstGeom>
            </p:spPr>
            <p:txBody>
              <a:bodyPr vert="horz" wrap="square" lIns="0" tIns="0" rIns="0" bIns="0" rtlCol="0">
                <a:spAutoFit/>
              </a:bodyPr>
              <a:lstStyle/>
              <a:p>
                <a:pPr algn="ctr">
                  <a:lnSpc>
                    <a:spcPct val="100000"/>
                  </a:lnSpc>
                </a:pPr>
                <a:r>
                  <a:rPr sz="800" spc="25" dirty="0">
                    <a:solidFill>
                      <a:srgbClr val="636463"/>
                    </a:solidFill>
                    <a:latin typeface="Arial"/>
                    <a:cs typeface="Arial"/>
                  </a:rPr>
                  <a:t>AA  </a:t>
                </a:r>
                <a:r>
                  <a:rPr sz="800" spc="-120" dirty="0">
                    <a:solidFill>
                      <a:srgbClr val="636463"/>
                    </a:solidFill>
                    <a:latin typeface="Arial"/>
                    <a:cs typeface="Arial"/>
                  </a:rPr>
                  <a:t> </a:t>
                </a:r>
                <a:r>
                  <a:rPr sz="800" spc="25" dirty="0">
                    <a:solidFill>
                      <a:srgbClr val="636463"/>
                    </a:solidFill>
                    <a:latin typeface="Arial"/>
                    <a:cs typeface="Arial"/>
                  </a:rPr>
                  <a:t>AB</a:t>
                </a:r>
                <a:r>
                  <a:rPr sz="800" dirty="0">
                    <a:solidFill>
                      <a:srgbClr val="636463"/>
                    </a:solidFill>
                    <a:latin typeface="Arial"/>
                    <a:cs typeface="Arial"/>
                  </a:rPr>
                  <a:t>  </a:t>
                </a:r>
                <a:r>
                  <a:rPr sz="800" spc="-125" dirty="0">
                    <a:solidFill>
                      <a:srgbClr val="636463"/>
                    </a:solidFill>
                    <a:latin typeface="Arial"/>
                    <a:cs typeface="Arial"/>
                  </a:rPr>
                  <a:t> </a:t>
                </a:r>
                <a:r>
                  <a:rPr sz="800" spc="25" dirty="0">
                    <a:solidFill>
                      <a:srgbClr val="636463"/>
                    </a:solidFill>
                    <a:latin typeface="Arial"/>
                    <a:cs typeface="Arial"/>
                  </a:rPr>
                  <a:t>BB</a:t>
                </a:r>
                <a:endParaRPr sz="800">
                  <a:latin typeface="Arial"/>
                  <a:cs typeface="Arial"/>
                </a:endParaRPr>
              </a:p>
              <a:p>
                <a:pPr marL="46990" algn="ctr">
                  <a:lnSpc>
                    <a:spcPct val="100000"/>
                  </a:lnSpc>
                  <a:spcBef>
                    <a:spcPts val="45"/>
                  </a:spcBef>
                </a:pPr>
                <a:r>
                  <a:rPr sz="800" spc="20" dirty="0">
                    <a:solidFill>
                      <a:srgbClr val="636463"/>
                    </a:solidFill>
                    <a:latin typeface="Arial"/>
                    <a:cs typeface="Arial"/>
                  </a:rPr>
                  <a:t>Genotype</a:t>
                </a:r>
                <a:endParaRPr sz="800">
                  <a:latin typeface="Arial"/>
                  <a:cs typeface="Arial"/>
                </a:endParaRPr>
              </a:p>
            </p:txBody>
          </p:sp>
          <p:sp>
            <p:nvSpPr>
              <p:cNvPr id="212" name="object 414"/>
              <p:cNvSpPr txBox="1"/>
              <p:nvPr/>
            </p:nvSpPr>
            <p:spPr>
              <a:xfrm>
                <a:off x="5431505" y="10810938"/>
                <a:ext cx="633095" cy="123111"/>
              </a:xfrm>
              <a:prstGeom prst="rect">
                <a:avLst/>
              </a:prstGeom>
            </p:spPr>
            <p:txBody>
              <a:bodyPr vert="horz" wrap="square" lIns="0" tIns="0" rIns="0" bIns="0" rtlCol="0">
                <a:spAutoFit/>
              </a:bodyPr>
              <a:lstStyle/>
              <a:p>
                <a:pPr marL="12700">
                  <a:lnSpc>
                    <a:spcPct val="100000"/>
                  </a:lnSpc>
                </a:pPr>
                <a:r>
                  <a:rPr sz="800" spc="15" dirty="0">
                    <a:solidFill>
                      <a:srgbClr val="8D3937"/>
                    </a:solidFill>
                    <a:latin typeface="Arial"/>
                    <a:cs typeface="Arial"/>
                  </a:rPr>
                  <a:t>Magnifying</a:t>
                </a:r>
                <a:endParaRPr sz="800" dirty="0">
                  <a:latin typeface="Arial"/>
                  <a:cs typeface="Arial"/>
                </a:endParaRPr>
              </a:p>
            </p:txBody>
          </p:sp>
          <p:sp>
            <p:nvSpPr>
              <p:cNvPr id="213" name="object 415"/>
              <p:cNvSpPr txBox="1"/>
              <p:nvPr/>
            </p:nvSpPr>
            <p:spPr>
              <a:xfrm>
                <a:off x="5958982" y="12031567"/>
                <a:ext cx="92075" cy="123111"/>
              </a:xfrm>
              <a:prstGeom prst="rect">
                <a:avLst/>
              </a:prstGeom>
            </p:spPr>
            <p:txBody>
              <a:bodyPr vert="horz" wrap="square" lIns="0" tIns="0" rIns="0" bIns="0" rtlCol="0">
                <a:spAutoFit/>
              </a:bodyPr>
              <a:lstStyle/>
              <a:p>
                <a:pPr marL="12700">
                  <a:lnSpc>
                    <a:spcPct val="100000"/>
                  </a:lnSpc>
                  <a:tabLst>
                    <a:tab pos="78740" algn="l"/>
                  </a:tabLst>
                </a:pPr>
                <a:r>
                  <a:rPr sz="800" u="sng" spc="10" dirty="0">
                    <a:solidFill>
                      <a:srgbClr val="4F81BE"/>
                    </a:solidFill>
                    <a:latin typeface="Arial"/>
                    <a:cs typeface="Arial"/>
                  </a:rPr>
                  <a:t> 	</a:t>
                </a:r>
                <a:endParaRPr sz="800">
                  <a:latin typeface="Arial"/>
                  <a:cs typeface="Arial"/>
                </a:endParaRPr>
              </a:p>
            </p:txBody>
          </p:sp>
          <p:sp>
            <p:nvSpPr>
              <p:cNvPr id="214" name="object 416"/>
              <p:cNvSpPr txBox="1"/>
              <p:nvPr/>
            </p:nvSpPr>
            <p:spPr>
              <a:xfrm>
                <a:off x="5431505" y="11715753"/>
                <a:ext cx="668020" cy="123111"/>
              </a:xfrm>
              <a:prstGeom prst="rect">
                <a:avLst/>
              </a:prstGeom>
            </p:spPr>
            <p:txBody>
              <a:bodyPr vert="horz" wrap="square" lIns="0" tIns="0" rIns="0" bIns="0" rtlCol="0">
                <a:spAutoFit/>
              </a:bodyPr>
              <a:lstStyle/>
              <a:p>
                <a:pPr marL="12700">
                  <a:lnSpc>
                    <a:spcPct val="100000"/>
                  </a:lnSpc>
                </a:pPr>
                <a:r>
                  <a:rPr sz="800" spc="15" dirty="0">
                    <a:solidFill>
                      <a:srgbClr val="4F81BE"/>
                    </a:solidFill>
                    <a:latin typeface="Arial"/>
                    <a:cs typeface="Arial"/>
                  </a:rPr>
                  <a:t>Dampening</a:t>
                </a:r>
                <a:endParaRPr sz="800" dirty="0">
                  <a:latin typeface="Arial"/>
                  <a:cs typeface="Arial"/>
                </a:endParaRPr>
              </a:p>
            </p:txBody>
          </p:sp>
          <p:sp>
            <p:nvSpPr>
              <p:cNvPr id="215" name="object 512"/>
              <p:cNvSpPr/>
              <p:nvPr/>
            </p:nvSpPr>
            <p:spPr>
              <a:xfrm>
                <a:off x="4524987" y="11524498"/>
                <a:ext cx="433070" cy="203835"/>
              </a:xfrm>
              <a:custGeom>
                <a:avLst/>
                <a:gdLst/>
                <a:ahLst/>
                <a:cxnLst/>
                <a:rect l="l" t="t" r="r" b="b"/>
                <a:pathLst>
                  <a:path w="433070" h="203834">
                    <a:moveTo>
                      <a:pt x="0" y="203268"/>
                    </a:moveTo>
                    <a:lnTo>
                      <a:pt x="432942" y="0"/>
                    </a:lnTo>
                  </a:path>
                </a:pathLst>
              </a:custGeom>
              <a:ln w="29085">
                <a:solidFill>
                  <a:srgbClr val="808285"/>
                </a:solidFill>
              </a:ln>
            </p:spPr>
            <p:txBody>
              <a:bodyPr wrap="square" lIns="0" tIns="0" rIns="0" bIns="0" rtlCol="0"/>
              <a:lstStyle/>
              <a:p>
                <a:endParaRPr sz="800"/>
              </a:p>
            </p:txBody>
          </p:sp>
          <p:sp>
            <p:nvSpPr>
              <p:cNvPr id="216" name="object 513"/>
              <p:cNvSpPr/>
              <p:nvPr/>
            </p:nvSpPr>
            <p:spPr>
              <a:xfrm>
                <a:off x="4917907" y="11479194"/>
                <a:ext cx="116205" cy="105410"/>
              </a:xfrm>
              <a:custGeom>
                <a:avLst/>
                <a:gdLst/>
                <a:ahLst/>
                <a:cxnLst/>
                <a:rect l="l" t="t" r="r" b="b"/>
                <a:pathLst>
                  <a:path w="116204" h="105409">
                    <a:moveTo>
                      <a:pt x="0" y="0"/>
                    </a:moveTo>
                    <a:lnTo>
                      <a:pt x="49312" y="105028"/>
                    </a:lnTo>
                    <a:lnTo>
                      <a:pt x="115598" y="9819"/>
                    </a:lnTo>
                    <a:lnTo>
                      <a:pt x="0" y="0"/>
                    </a:lnTo>
                    <a:close/>
                  </a:path>
                </a:pathLst>
              </a:custGeom>
              <a:solidFill>
                <a:srgbClr val="808285"/>
              </a:solidFill>
            </p:spPr>
            <p:txBody>
              <a:bodyPr wrap="square" lIns="0" tIns="0" rIns="0" bIns="0" rtlCol="0"/>
              <a:lstStyle/>
              <a:p>
                <a:endParaRPr sz="800"/>
              </a:p>
            </p:txBody>
          </p:sp>
          <p:sp>
            <p:nvSpPr>
              <p:cNvPr id="217" name="object 514"/>
              <p:cNvSpPr/>
              <p:nvPr/>
            </p:nvSpPr>
            <p:spPr>
              <a:xfrm>
                <a:off x="4524700" y="11726528"/>
                <a:ext cx="433070" cy="203835"/>
              </a:xfrm>
              <a:custGeom>
                <a:avLst/>
                <a:gdLst/>
                <a:ahLst/>
                <a:cxnLst/>
                <a:rect l="l" t="t" r="r" b="b"/>
                <a:pathLst>
                  <a:path w="433070" h="203834">
                    <a:moveTo>
                      <a:pt x="0" y="0"/>
                    </a:moveTo>
                    <a:lnTo>
                      <a:pt x="432942" y="203268"/>
                    </a:lnTo>
                  </a:path>
                </a:pathLst>
              </a:custGeom>
              <a:ln w="29085">
                <a:solidFill>
                  <a:srgbClr val="808285"/>
                </a:solidFill>
              </a:ln>
            </p:spPr>
            <p:txBody>
              <a:bodyPr wrap="square" lIns="0" tIns="0" rIns="0" bIns="0" rtlCol="0"/>
              <a:lstStyle/>
              <a:p>
                <a:endParaRPr sz="800"/>
              </a:p>
            </p:txBody>
          </p:sp>
          <p:sp>
            <p:nvSpPr>
              <p:cNvPr id="218" name="object 515"/>
              <p:cNvSpPr/>
              <p:nvPr/>
            </p:nvSpPr>
            <p:spPr>
              <a:xfrm>
                <a:off x="4917623" y="11870069"/>
                <a:ext cx="116205" cy="105410"/>
              </a:xfrm>
              <a:custGeom>
                <a:avLst/>
                <a:gdLst/>
                <a:ahLst/>
                <a:cxnLst/>
                <a:rect l="l" t="t" r="r" b="b"/>
                <a:pathLst>
                  <a:path w="116204" h="105409">
                    <a:moveTo>
                      <a:pt x="49312" y="0"/>
                    </a:moveTo>
                    <a:lnTo>
                      <a:pt x="0" y="105028"/>
                    </a:lnTo>
                    <a:lnTo>
                      <a:pt x="115598" y="95215"/>
                    </a:lnTo>
                    <a:lnTo>
                      <a:pt x="49312" y="0"/>
                    </a:lnTo>
                    <a:close/>
                  </a:path>
                </a:pathLst>
              </a:custGeom>
              <a:solidFill>
                <a:srgbClr val="808285"/>
              </a:solidFill>
            </p:spPr>
            <p:txBody>
              <a:bodyPr wrap="square" lIns="0" tIns="0" rIns="0" bIns="0" rtlCol="0"/>
              <a:lstStyle/>
              <a:p>
                <a:endParaRPr sz="800"/>
              </a:p>
            </p:txBody>
          </p:sp>
        </p:grpSp>
      </p:grpSp>
      <p:grpSp>
        <p:nvGrpSpPr>
          <p:cNvPr id="220" name="Group 219"/>
          <p:cNvGrpSpPr/>
          <p:nvPr/>
        </p:nvGrpSpPr>
        <p:grpSpPr>
          <a:xfrm>
            <a:off x="3276600" y="1524000"/>
            <a:ext cx="2023612" cy="1956359"/>
            <a:chOff x="3238536" y="15108335"/>
            <a:chExt cx="2023612" cy="1956359"/>
          </a:xfrm>
        </p:grpSpPr>
        <p:sp>
          <p:nvSpPr>
            <p:cNvPr id="221" name="object 181"/>
            <p:cNvSpPr/>
            <p:nvPr/>
          </p:nvSpPr>
          <p:spPr>
            <a:xfrm>
              <a:off x="3572002" y="15108335"/>
              <a:ext cx="1690146" cy="1668689"/>
            </a:xfrm>
            <a:prstGeom prst="rect">
              <a:avLst/>
            </a:prstGeom>
            <a:blipFill>
              <a:blip r:embed="rId6" cstate="print"/>
              <a:stretch>
                <a:fillRect/>
              </a:stretch>
            </a:blipFill>
          </p:spPr>
          <p:txBody>
            <a:bodyPr wrap="square" lIns="0" tIns="0" rIns="0" bIns="0" rtlCol="0"/>
            <a:lstStyle/>
            <a:p>
              <a:endParaRPr/>
            </a:p>
          </p:txBody>
        </p:sp>
        <p:sp>
          <p:nvSpPr>
            <p:cNvPr id="222" name="object 182"/>
            <p:cNvSpPr txBox="1"/>
            <p:nvPr/>
          </p:nvSpPr>
          <p:spPr>
            <a:xfrm>
              <a:off x="4158222" y="16772594"/>
              <a:ext cx="578485" cy="292100"/>
            </a:xfrm>
            <a:prstGeom prst="rect">
              <a:avLst/>
            </a:prstGeom>
          </p:spPr>
          <p:txBody>
            <a:bodyPr vert="horz" wrap="square" lIns="0" tIns="0" rIns="0" bIns="0" rtlCol="0">
              <a:spAutoFit/>
            </a:bodyPr>
            <a:lstStyle/>
            <a:p>
              <a:pPr marL="12700" marR="5080" indent="205104">
                <a:lnSpc>
                  <a:spcPct val="132500"/>
                </a:lnSpc>
              </a:pPr>
              <a:r>
                <a:rPr sz="800" spc="10" dirty="0">
                  <a:solidFill>
                    <a:srgbClr val="020303"/>
                  </a:solidFill>
                  <a:latin typeface="Arial"/>
                  <a:cs typeface="Arial"/>
                </a:rPr>
                <a:t>AC rs12945522</a:t>
              </a:r>
              <a:endParaRPr sz="800">
                <a:latin typeface="Arial"/>
                <a:cs typeface="Arial"/>
              </a:endParaRPr>
            </a:p>
          </p:txBody>
        </p:sp>
        <p:sp>
          <p:nvSpPr>
            <p:cNvPr id="223" name="object 183"/>
            <p:cNvSpPr txBox="1"/>
            <p:nvPr/>
          </p:nvSpPr>
          <p:spPr>
            <a:xfrm>
              <a:off x="3238536" y="15433400"/>
              <a:ext cx="156845" cy="970280"/>
            </a:xfrm>
            <a:prstGeom prst="rect">
              <a:avLst/>
            </a:prstGeom>
          </p:spPr>
          <p:txBody>
            <a:bodyPr vert="vert270" wrap="square" lIns="0" tIns="0" rIns="0" bIns="0" rtlCol="0">
              <a:spAutoFit/>
            </a:bodyPr>
            <a:lstStyle/>
            <a:p>
              <a:pPr marL="12700">
                <a:lnSpc>
                  <a:spcPts val="790"/>
                </a:lnSpc>
              </a:pPr>
              <a:r>
                <a:rPr sz="800" i="1" dirty="0">
                  <a:solidFill>
                    <a:srgbClr val="020303"/>
                  </a:solidFill>
                  <a:latin typeface="Arial"/>
                  <a:cs typeface="Arial"/>
                </a:rPr>
                <a:t>SLFN5 </a:t>
              </a:r>
              <a:r>
                <a:rPr sz="800" i="1" spc="10" dirty="0">
                  <a:solidFill>
                    <a:srgbClr val="020303"/>
                  </a:solidFill>
                  <a:latin typeface="Arial"/>
                  <a:cs typeface="Arial"/>
                </a:rPr>
                <a:t> </a:t>
              </a:r>
              <a:r>
                <a:rPr sz="800" spc="-5" dirty="0">
                  <a:solidFill>
                    <a:srgbClr val="020303"/>
                  </a:solidFill>
                  <a:latin typeface="Arial"/>
                  <a:cs typeface="Arial"/>
                </a:rPr>
                <a:t>lo</a:t>
              </a:r>
              <a:r>
                <a:rPr sz="800" dirty="0">
                  <a:solidFill>
                    <a:srgbClr val="020303"/>
                  </a:solidFill>
                  <a:latin typeface="Arial"/>
                  <a:cs typeface="Arial"/>
                </a:rPr>
                <a:t>g</a:t>
              </a:r>
              <a:r>
                <a:rPr sz="800" spc="45" dirty="0">
                  <a:solidFill>
                    <a:srgbClr val="020303"/>
                  </a:solidFill>
                  <a:latin typeface="Arial"/>
                  <a:cs typeface="Arial"/>
                </a:rPr>
                <a:t> </a:t>
              </a:r>
              <a:r>
                <a:rPr sz="800" dirty="0">
                  <a:solidFill>
                    <a:srgbClr val="020303"/>
                  </a:solidFill>
                  <a:latin typeface="Arial"/>
                  <a:cs typeface="Arial"/>
                </a:rPr>
                <a:t>(cpm+1)</a:t>
              </a:r>
              <a:endParaRPr sz="800">
                <a:latin typeface="Arial"/>
                <a:cs typeface="Arial"/>
              </a:endParaRPr>
            </a:p>
            <a:p>
              <a:pPr marL="136525" algn="ctr">
                <a:lnSpc>
                  <a:spcPts val="370"/>
                </a:lnSpc>
              </a:pPr>
              <a:r>
                <a:rPr sz="450" dirty="0">
                  <a:solidFill>
                    <a:srgbClr val="020303"/>
                  </a:solidFill>
                  <a:latin typeface="Arial"/>
                  <a:cs typeface="Arial"/>
                </a:rPr>
                <a:t>2</a:t>
              </a:r>
              <a:endParaRPr sz="450">
                <a:latin typeface="Arial"/>
                <a:cs typeface="Arial"/>
              </a:endParaRPr>
            </a:p>
          </p:txBody>
        </p:sp>
        <p:sp>
          <p:nvSpPr>
            <p:cNvPr id="224" name="object 424"/>
            <p:cNvSpPr txBox="1"/>
            <p:nvPr/>
          </p:nvSpPr>
          <p:spPr>
            <a:xfrm>
              <a:off x="3396694" y="16413111"/>
              <a:ext cx="171450" cy="130175"/>
            </a:xfrm>
            <a:prstGeom prst="rect">
              <a:avLst/>
            </a:prstGeom>
          </p:spPr>
          <p:txBody>
            <a:bodyPr vert="horz" wrap="square" lIns="0" tIns="0" rIns="0" bIns="0" rtlCol="0">
              <a:spAutoFit/>
            </a:bodyPr>
            <a:lstStyle/>
            <a:p>
              <a:pPr marL="12700">
                <a:lnSpc>
                  <a:spcPct val="100000"/>
                </a:lnSpc>
              </a:pPr>
              <a:r>
                <a:rPr sz="800" spc="5" dirty="0">
                  <a:solidFill>
                    <a:srgbClr val="020303"/>
                  </a:solidFill>
                  <a:latin typeface="Arial"/>
                  <a:cs typeface="Arial"/>
                </a:rPr>
                <a:t>6.5</a:t>
              </a:r>
              <a:endParaRPr sz="800">
                <a:latin typeface="Arial"/>
                <a:cs typeface="Arial"/>
              </a:endParaRPr>
            </a:p>
          </p:txBody>
        </p:sp>
        <p:sp>
          <p:nvSpPr>
            <p:cNvPr id="225" name="object 425"/>
            <p:cNvSpPr txBox="1"/>
            <p:nvPr/>
          </p:nvSpPr>
          <p:spPr>
            <a:xfrm>
              <a:off x="3396694" y="15890718"/>
              <a:ext cx="171450" cy="130175"/>
            </a:xfrm>
            <a:prstGeom prst="rect">
              <a:avLst/>
            </a:prstGeom>
          </p:spPr>
          <p:txBody>
            <a:bodyPr vert="horz" wrap="square" lIns="0" tIns="0" rIns="0" bIns="0" rtlCol="0">
              <a:spAutoFit/>
            </a:bodyPr>
            <a:lstStyle/>
            <a:p>
              <a:pPr marL="12700">
                <a:lnSpc>
                  <a:spcPct val="100000"/>
                </a:lnSpc>
              </a:pPr>
              <a:r>
                <a:rPr sz="800" spc="5" dirty="0">
                  <a:solidFill>
                    <a:srgbClr val="020303"/>
                  </a:solidFill>
                  <a:latin typeface="Arial"/>
                  <a:cs typeface="Arial"/>
                </a:rPr>
                <a:t>7.5</a:t>
              </a:r>
              <a:endParaRPr sz="800">
                <a:latin typeface="Arial"/>
                <a:cs typeface="Arial"/>
              </a:endParaRPr>
            </a:p>
          </p:txBody>
        </p:sp>
        <p:sp>
          <p:nvSpPr>
            <p:cNvPr id="226" name="object 427"/>
            <p:cNvSpPr txBox="1"/>
            <p:nvPr/>
          </p:nvSpPr>
          <p:spPr>
            <a:xfrm>
              <a:off x="3802251" y="16768616"/>
              <a:ext cx="165100" cy="130175"/>
            </a:xfrm>
            <a:prstGeom prst="rect">
              <a:avLst/>
            </a:prstGeom>
          </p:spPr>
          <p:txBody>
            <a:bodyPr vert="horz" wrap="square" lIns="0" tIns="0" rIns="0" bIns="0" rtlCol="0">
              <a:spAutoFit/>
            </a:bodyPr>
            <a:lstStyle/>
            <a:p>
              <a:pPr marL="12700">
                <a:lnSpc>
                  <a:spcPct val="100000"/>
                </a:lnSpc>
              </a:pPr>
              <a:r>
                <a:rPr sz="800" spc="15" dirty="0">
                  <a:solidFill>
                    <a:srgbClr val="020303"/>
                  </a:solidFill>
                  <a:latin typeface="Arial"/>
                  <a:cs typeface="Arial"/>
                </a:rPr>
                <a:t>AA</a:t>
              </a:r>
              <a:endParaRPr sz="800">
                <a:latin typeface="Arial"/>
                <a:cs typeface="Arial"/>
              </a:endParaRPr>
            </a:p>
          </p:txBody>
        </p:sp>
        <p:sp>
          <p:nvSpPr>
            <p:cNvPr id="227" name="object 428"/>
            <p:cNvSpPr txBox="1"/>
            <p:nvPr/>
          </p:nvSpPr>
          <p:spPr>
            <a:xfrm>
              <a:off x="4829864" y="16495326"/>
              <a:ext cx="421640" cy="403860"/>
            </a:xfrm>
            <a:prstGeom prst="rect">
              <a:avLst/>
            </a:prstGeom>
          </p:spPr>
          <p:txBody>
            <a:bodyPr vert="horz" wrap="square" lIns="0" tIns="0" rIns="0" bIns="0" rtlCol="0">
              <a:spAutoFit/>
            </a:bodyPr>
            <a:lstStyle/>
            <a:p>
              <a:pPr marL="12700" marR="5080" algn="ctr">
                <a:lnSpc>
                  <a:spcPct val="108300"/>
                </a:lnSpc>
              </a:pPr>
              <a:r>
                <a:rPr sz="800" spc="10" dirty="0">
                  <a:solidFill>
                    <a:srgbClr val="020303"/>
                  </a:solidFill>
                  <a:latin typeface="Arial"/>
                  <a:cs typeface="Arial"/>
                </a:rPr>
                <a:t>IFN</a:t>
              </a:r>
              <a:r>
                <a:rPr sz="800" spc="5" dirty="0">
                  <a:solidFill>
                    <a:srgbClr val="020303"/>
                  </a:solidFill>
                  <a:latin typeface="Arial"/>
                  <a:cs typeface="Arial"/>
                </a:rPr>
                <a:t> high</a:t>
              </a:r>
              <a:r>
                <a:rPr sz="800" dirty="0">
                  <a:solidFill>
                    <a:srgbClr val="020303"/>
                  </a:solidFill>
                  <a:latin typeface="Arial"/>
                  <a:cs typeface="Arial"/>
                </a:rPr>
                <a:t> </a:t>
              </a:r>
              <a:r>
                <a:rPr sz="800" spc="10" dirty="0">
                  <a:solidFill>
                    <a:srgbClr val="020303"/>
                  </a:solidFill>
                  <a:latin typeface="Arial"/>
                  <a:cs typeface="Arial"/>
                </a:rPr>
                <a:t>IFN</a:t>
              </a:r>
              <a:r>
                <a:rPr sz="800" spc="5" dirty="0">
                  <a:solidFill>
                    <a:srgbClr val="020303"/>
                  </a:solidFill>
                  <a:latin typeface="Arial"/>
                  <a:cs typeface="Arial"/>
                </a:rPr>
                <a:t> low</a:t>
              </a:r>
              <a:endParaRPr sz="800">
                <a:latin typeface="Arial"/>
                <a:cs typeface="Arial"/>
              </a:endParaRPr>
            </a:p>
            <a:p>
              <a:pPr marR="67310" algn="ctr">
                <a:lnSpc>
                  <a:spcPct val="100000"/>
                </a:lnSpc>
                <a:spcBef>
                  <a:spcPts val="150"/>
                </a:spcBef>
              </a:pPr>
              <a:r>
                <a:rPr sz="800" spc="10" dirty="0">
                  <a:solidFill>
                    <a:srgbClr val="020303"/>
                  </a:solidFill>
                  <a:latin typeface="Arial"/>
                  <a:cs typeface="Arial"/>
                </a:rPr>
                <a:t>CC</a:t>
              </a:r>
              <a:endParaRPr sz="800">
                <a:latin typeface="Arial"/>
                <a:cs typeface="Arial"/>
              </a:endParaRPr>
            </a:p>
          </p:txBody>
        </p:sp>
        <p:sp>
          <p:nvSpPr>
            <p:cNvPr id="228" name="object 430"/>
            <p:cNvSpPr txBox="1"/>
            <p:nvPr/>
          </p:nvSpPr>
          <p:spPr>
            <a:xfrm>
              <a:off x="3604929" y="15119548"/>
              <a:ext cx="547370" cy="130175"/>
            </a:xfrm>
            <a:prstGeom prst="rect">
              <a:avLst/>
            </a:prstGeom>
          </p:spPr>
          <p:txBody>
            <a:bodyPr vert="horz" wrap="square" lIns="0" tIns="0" rIns="0" bIns="0" rtlCol="0">
              <a:spAutoFit/>
            </a:bodyPr>
            <a:lstStyle/>
            <a:p>
              <a:pPr marL="12700">
                <a:lnSpc>
                  <a:spcPct val="100000"/>
                </a:lnSpc>
              </a:pPr>
              <a:r>
                <a:rPr sz="800" spc="5" dirty="0">
                  <a:solidFill>
                    <a:srgbClr val="020303"/>
                  </a:solidFill>
                  <a:latin typeface="Arial"/>
                  <a:cs typeface="Arial"/>
                </a:rPr>
                <a:t>p=1.3x1</a:t>
              </a:r>
              <a:r>
                <a:rPr sz="800" spc="10" dirty="0">
                  <a:solidFill>
                    <a:srgbClr val="020303"/>
                  </a:solidFill>
                  <a:latin typeface="Arial"/>
                  <a:cs typeface="Arial"/>
                </a:rPr>
                <a:t>0</a:t>
              </a:r>
              <a:r>
                <a:rPr sz="675" spc="15" baseline="30864" dirty="0">
                  <a:solidFill>
                    <a:srgbClr val="020303"/>
                  </a:solidFill>
                  <a:latin typeface="Arial"/>
                  <a:cs typeface="Arial"/>
                </a:rPr>
                <a:t>-10</a:t>
              </a:r>
              <a:endParaRPr sz="675" baseline="30864">
                <a:latin typeface="Arial"/>
                <a:cs typeface="Arial"/>
              </a:endParaRPr>
            </a:p>
          </p:txBody>
        </p:sp>
      </p:grpSp>
      <p:sp>
        <p:nvSpPr>
          <p:cNvPr id="229" name="TextBox 228"/>
          <p:cNvSpPr txBox="1"/>
          <p:nvPr/>
        </p:nvSpPr>
        <p:spPr>
          <a:xfrm>
            <a:off x="3276600" y="3505200"/>
            <a:ext cx="2362200" cy="707886"/>
          </a:xfrm>
          <a:prstGeom prst="rect">
            <a:avLst/>
          </a:prstGeom>
          <a:noFill/>
        </p:spPr>
        <p:txBody>
          <a:bodyPr wrap="square" rtlCol="0">
            <a:spAutoFit/>
          </a:bodyPr>
          <a:lstStyle/>
          <a:p>
            <a:pPr marL="91440" indent="-91440">
              <a:buFont typeface="Arial"/>
              <a:buChar char="•"/>
            </a:pPr>
            <a:r>
              <a:rPr lang="en-US" sz="1000" dirty="0" smtClean="0"/>
              <a:t>185 INF-</a:t>
            </a:r>
            <a:r>
              <a:rPr lang="en-US" sz="1000" dirty="0" err="1" smtClean="0"/>
              <a:t>eQTL</a:t>
            </a:r>
            <a:r>
              <a:rPr lang="en-US" sz="1000" dirty="0" smtClean="0"/>
              <a:t> interactions with p&lt;0.01</a:t>
            </a:r>
          </a:p>
          <a:p>
            <a:pPr marL="91440" indent="-91440">
              <a:buFont typeface="Arial"/>
              <a:buChar char="•"/>
            </a:pPr>
            <a:r>
              <a:rPr lang="en-US" sz="1000" dirty="0" smtClean="0"/>
              <a:t>The </a:t>
            </a:r>
            <a:r>
              <a:rPr lang="en-US" sz="1000" dirty="0" err="1"/>
              <a:t>eQTL</a:t>
            </a:r>
            <a:r>
              <a:rPr lang="en-US" sz="1000" dirty="0"/>
              <a:t> eﬀect is dampened in IFN low </a:t>
            </a:r>
            <a:r>
              <a:rPr lang="en-US" sz="1000" dirty="0" smtClean="0"/>
              <a:t>samples in the example</a:t>
            </a:r>
            <a:endParaRPr lang="en-US" dirty="0"/>
          </a:p>
        </p:txBody>
      </p:sp>
      <p:grpSp>
        <p:nvGrpSpPr>
          <p:cNvPr id="230" name="Group 229"/>
          <p:cNvGrpSpPr/>
          <p:nvPr/>
        </p:nvGrpSpPr>
        <p:grpSpPr>
          <a:xfrm>
            <a:off x="3505200" y="4267200"/>
            <a:ext cx="1916656" cy="1849929"/>
            <a:chOff x="10931132" y="3735389"/>
            <a:chExt cx="1916656" cy="1849929"/>
          </a:xfrm>
        </p:grpSpPr>
        <p:sp>
          <p:nvSpPr>
            <p:cNvPr id="231" name="object 517"/>
            <p:cNvSpPr/>
            <p:nvPr/>
          </p:nvSpPr>
          <p:spPr>
            <a:xfrm>
              <a:off x="11264544" y="3735389"/>
              <a:ext cx="1583244" cy="1566121"/>
            </a:xfrm>
            <a:prstGeom prst="rect">
              <a:avLst/>
            </a:prstGeom>
            <a:blipFill>
              <a:blip r:embed="rId7" cstate="print"/>
              <a:stretch>
                <a:fillRect/>
              </a:stretch>
            </a:blipFill>
          </p:spPr>
          <p:txBody>
            <a:bodyPr wrap="square" lIns="0" tIns="0" rIns="0" bIns="0" rtlCol="0"/>
            <a:lstStyle/>
            <a:p>
              <a:endParaRPr/>
            </a:p>
          </p:txBody>
        </p:sp>
        <p:sp>
          <p:nvSpPr>
            <p:cNvPr id="232" name="object 519"/>
            <p:cNvSpPr txBox="1"/>
            <p:nvPr/>
          </p:nvSpPr>
          <p:spPr>
            <a:xfrm>
              <a:off x="10931132" y="4079256"/>
              <a:ext cx="130175" cy="819150"/>
            </a:xfrm>
            <a:prstGeom prst="rect">
              <a:avLst/>
            </a:prstGeom>
          </p:spPr>
          <p:txBody>
            <a:bodyPr vert="vert270" wrap="square" lIns="0" tIns="0" rIns="0" bIns="0" rtlCol="0">
              <a:spAutoFit/>
            </a:bodyPr>
            <a:lstStyle/>
            <a:p>
              <a:pPr marL="12700">
                <a:lnSpc>
                  <a:spcPct val="100000"/>
                </a:lnSpc>
              </a:pPr>
              <a:r>
                <a:rPr sz="800" i="1" dirty="0">
                  <a:solidFill>
                    <a:srgbClr val="020303"/>
                  </a:solidFill>
                  <a:latin typeface="Arial"/>
                  <a:cs typeface="Arial"/>
                </a:rPr>
                <a:t>IL10</a:t>
              </a:r>
              <a:r>
                <a:rPr sz="800" i="1" spc="5" dirty="0">
                  <a:solidFill>
                    <a:srgbClr val="020303"/>
                  </a:solidFill>
                  <a:latin typeface="Arial"/>
                  <a:cs typeface="Arial"/>
                </a:rPr>
                <a:t> </a:t>
              </a:r>
              <a:r>
                <a:rPr sz="800" spc="-5" dirty="0">
                  <a:solidFill>
                    <a:srgbClr val="020303"/>
                  </a:solidFill>
                  <a:latin typeface="Arial"/>
                  <a:cs typeface="Arial"/>
                </a:rPr>
                <a:t>lo</a:t>
              </a:r>
              <a:r>
                <a:rPr sz="800" dirty="0">
                  <a:solidFill>
                    <a:srgbClr val="020303"/>
                  </a:solidFill>
                  <a:latin typeface="Arial"/>
                  <a:cs typeface="Arial"/>
                </a:rPr>
                <a:t>g</a:t>
              </a:r>
              <a:r>
                <a:rPr sz="800" spc="45" dirty="0">
                  <a:solidFill>
                    <a:srgbClr val="020303"/>
                  </a:solidFill>
                  <a:latin typeface="Arial"/>
                  <a:cs typeface="Arial"/>
                </a:rPr>
                <a:t> </a:t>
              </a:r>
              <a:r>
                <a:rPr sz="800" dirty="0">
                  <a:solidFill>
                    <a:srgbClr val="020303"/>
                  </a:solidFill>
                  <a:latin typeface="Arial"/>
                  <a:cs typeface="Arial"/>
                </a:rPr>
                <a:t>(cpm+1)</a:t>
              </a:r>
              <a:endParaRPr sz="800">
                <a:latin typeface="Arial"/>
                <a:cs typeface="Arial"/>
              </a:endParaRPr>
            </a:p>
          </p:txBody>
        </p:sp>
        <p:sp>
          <p:nvSpPr>
            <p:cNvPr id="233" name="object 520"/>
            <p:cNvSpPr txBox="1"/>
            <p:nvPr/>
          </p:nvSpPr>
          <p:spPr>
            <a:xfrm>
              <a:off x="11001381" y="4466183"/>
              <a:ext cx="86995" cy="59690"/>
            </a:xfrm>
            <a:prstGeom prst="rect">
              <a:avLst/>
            </a:prstGeom>
          </p:spPr>
          <p:txBody>
            <a:bodyPr vert="vert270" wrap="square" lIns="0" tIns="0" rIns="0" bIns="0" rtlCol="0">
              <a:spAutoFit/>
            </a:bodyPr>
            <a:lstStyle/>
            <a:p>
              <a:pPr marL="12700">
                <a:lnSpc>
                  <a:spcPct val="100000"/>
                </a:lnSpc>
              </a:pPr>
              <a:r>
                <a:rPr sz="450" dirty="0">
                  <a:solidFill>
                    <a:srgbClr val="020303"/>
                  </a:solidFill>
                  <a:latin typeface="Arial"/>
                  <a:cs typeface="Arial"/>
                </a:rPr>
                <a:t>2</a:t>
              </a:r>
              <a:endParaRPr sz="450">
                <a:latin typeface="Arial"/>
                <a:cs typeface="Arial"/>
              </a:endParaRPr>
            </a:p>
          </p:txBody>
        </p:sp>
        <p:sp>
          <p:nvSpPr>
            <p:cNvPr id="234" name="object 521"/>
            <p:cNvSpPr txBox="1"/>
            <p:nvPr/>
          </p:nvSpPr>
          <p:spPr>
            <a:xfrm>
              <a:off x="11091857" y="4998613"/>
              <a:ext cx="171450" cy="130175"/>
            </a:xfrm>
            <a:prstGeom prst="rect">
              <a:avLst/>
            </a:prstGeom>
          </p:spPr>
          <p:txBody>
            <a:bodyPr vert="horz" wrap="square" lIns="0" tIns="0" rIns="0" bIns="0" rtlCol="0">
              <a:spAutoFit/>
            </a:bodyPr>
            <a:lstStyle/>
            <a:p>
              <a:pPr marL="12700">
                <a:lnSpc>
                  <a:spcPct val="100000"/>
                </a:lnSpc>
              </a:pPr>
              <a:r>
                <a:rPr sz="800" spc="5" dirty="0">
                  <a:solidFill>
                    <a:srgbClr val="020303"/>
                  </a:solidFill>
                  <a:latin typeface="Arial"/>
                  <a:cs typeface="Arial"/>
                </a:rPr>
                <a:t>0.0</a:t>
              </a:r>
              <a:endParaRPr sz="800">
                <a:latin typeface="Arial"/>
                <a:cs typeface="Arial"/>
              </a:endParaRPr>
            </a:p>
          </p:txBody>
        </p:sp>
        <p:sp>
          <p:nvSpPr>
            <p:cNvPr id="235" name="object 522"/>
            <p:cNvSpPr txBox="1"/>
            <p:nvPr/>
          </p:nvSpPr>
          <p:spPr>
            <a:xfrm>
              <a:off x="11097721" y="4527423"/>
              <a:ext cx="171450" cy="130175"/>
            </a:xfrm>
            <a:prstGeom prst="rect">
              <a:avLst/>
            </a:prstGeom>
          </p:spPr>
          <p:txBody>
            <a:bodyPr vert="horz" wrap="square" lIns="0" tIns="0" rIns="0" bIns="0" rtlCol="0">
              <a:spAutoFit/>
            </a:bodyPr>
            <a:lstStyle/>
            <a:p>
              <a:pPr marL="12700">
                <a:lnSpc>
                  <a:spcPct val="100000"/>
                </a:lnSpc>
              </a:pPr>
              <a:r>
                <a:rPr sz="800" spc="5" dirty="0">
                  <a:solidFill>
                    <a:srgbClr val="020303"/>
                  </a:solidFill>
                  <a:latin typeface="Arial"/>
                  <a:cs typeface="Arial"/>
                </a:rPr>
                <a:t>0.5</a:t>
              </a:r>
              <a:endParaRPr sz="800">
                <a:latin typeface="Arial"/>
                <a:cs typeface="Arial"/>
              </a:endParaRPr>
            </a:p>
          </p:txBody>
        </p:sp>
        <p:sp>
          <p:nvSpPr>
            <p:cNvPr id="236" name="object 523"/>
            <p:cNvSpPr txBox="1"/>
            <p:nvPr/>
          </p:nvSpPr>
          <p:spPr>
            <a:xfrm>
              <a:off x="11086831" y="4050369"/>
              <a:ext cx="171450" cy="130175"/>
            </a:xfrm>
            <a:prstGeom prst="rect">
              <a:avLst/>
            </a:prstGeom>
          </p:spPr>
          <p:txBody>
            <a:bodyPr vert="horz" wrap="square" lIns="0" tIns="0" rIns="0" bIns="0" rtlCol="0">
              <a:spAutoFit/>
            </a:bodyPr>
            <a:lstStyle/>
            <a:p>
              <a:pPr marL="12700">
                <a:lnSpc>
                  <a:spcPct val="100000"/>
                </a:lnSpc>
              </a:pPr>
              <a:r>
                <a:rPr sz="800" spc="5" dirty="0">
                  <a:solidFill>
                    <a:srgbClr val="020303"/>
                  </a:solidFill>
                  <a:latin typeface="Arial"/>
                  <a:cs typeface="Arial"/>
                </a:rPr>
                <a:t>0.1</a:t>
              </a:r>
              <a:endParaRPr sz="800">
                <a:latin typeface="Arial"/>
                <a:cs typeface="Arial"/>
              </a:endParaRPr>
            </a:p>
          </p:txBody>
        </p:sp>
        <p:sp>
          <p:nvSpPr>
            <p:cNvPr id="237" name="object 524"/>
            <p:cNvSpPr txBox="1"/>
            <p:nvPr/>
          </p:nvSpPr>
          <p:spPr>
            <a:xfrm>
              <a:off x="12277580" y="3742106"/>
              <a:ext cx="554990" cy="259715"/>
            </a:xfrm>
            <a:prstGeom prst="rect">
              <a:avLst/>
            </a:prstGeom>
          </p:spPr>
          <p:txBody>
            <a:bodyPr vert="horz" wrap="square" lIns="0" tIns="0" rIns="0" bIns="0" rtlCol="0">
              <a:spAutoFit/>
            </a:bodyPr>
            <a:lstStyle/>
            <a:p>
              <a:pPr marL="15240" marR="5080" indent="-3175">
                <a:lnSpc>
                  <a:spcPct val="106200"/>
                </a:lnSpc>
              </a:pPr>
              <a:r>
                <a:rPr sz="800" spc="5" dirty="0">
                  <a:solidFill>
                    <a:srgbClr val="020303"/>
                  </a:solidFill>
                  <a:latin typeface="Arial"/>
                  <a:cs typeface="Arial"/>
                </a:rPr>
                <a:t>Unexposed </a:t>
              </a:r>
              <a:r>
                <a:rPr sz="800" spc="10" dirty="0">
                  <a:solidFill>
                    <a:srgbClr val="020303"/>
                  </a:solidFill>
                  <a:latin typeface="Arial"/>
                  <a:cs typeface="Arial"/>
                </a:rPr>
                <a:t>Exposed</a:t>
              </a:r>
              <a:endParaRPr sz="800">
                <a:latin typeface="Arial"/>
                <a:cs typeface="Arial"/>
              </a:endParaRPr>
            </a:p>
          </p:txBody>
        </p:sp>
        <p:sp>
          <p:nvSpPr>
            <p:cNvPr id="238" name="object 527"/>
            <p:cNvSpPr txBox="1"/>
            <p:nvPr/>
          </p:nvSpPr>
          <p:spPr>
            <a:xfrm>
              <a:off x="11331954" y="5116096"/>
              <a:ext cx="572135" cy="306070"/>
            </a:xfrm>
            <a:prstGeom prst="rect">
              <a:avLst/>
            </a:prstGeom>
          </p:spPr>
          <p:txBody>
            <a:bodyPr vert="horz" wrap="square" lIns="0" tIns="0" rIns="0" bIns="0" rtlCol="0">
              <a:spAutoFit/>
            </a:bodyPr>
            <a:lstStyle/>
            <a:p>
              <a:pPr marL="151765" marR="5080" indent="-139700">
                <a:lnSpc>
                  <a:spcPct val="144100"/>
                </a:lnSpc>
              </a:pPr>
              <a:r>
                <a:rPr sz="800" spc="10" dirty="0">
                  <a:solidFill>
                    <a:srgbClr val="020303"/>
                  </a:solidFill>
                  <a:latin typeface="Arial"/>
                  <a:cs typeface="Arial"/>
                </a:rPr>
                <a:t>p</a:t>
              </a:r>
              <a:r>
                <a:rPr sz="800" spc="5" dirty="0">
                  <a:solidFill>
                    <a:srgbClr val="020303"/>
                  </a:solidFill>
                  <a:latin typeface="Arial"/>
                  <a:cs typeface="Arial"/>
                </a:rPr>
                <a:t> </a:t>
              </a:r>
              <a:r>
                <a:rPr sz="800" spc="10" dirty="0">
                  <a:solidFill>
                    <a:srgbClr val="020303"/>
                  </a:solidFill>
                  <a:latin typeface="Arial"/>
                  <a:cs typeface="Arial"/>
                </a:rPr>
                <a:t>=</a:t>
              </a:r>
              <a:r>
                <a:rPr sz="800" spc="5" dirty="0">
                  <a:solidFill>
                    <a:srgbClr val="020303"/>
                  </a:solidFill>
                  <a:latin typeface="Arial"/>
                  <a:cs typeface="Arial"/>
                </a:rPr>
                <a:t> 2.6x1</a:t>
              </a:r>
              <a:r>
                <a:rPr sz="800" spc="10" dirty="0">
                  <a:solidFill>
                    <a:srgbClr val="020303"/>
                  </a:solidFill>
                  <a:latin typeface="Arial"/>
                  <a:cs typeface="Arial"/>
                </a:rPr>
                <a:t>0</a:t>
              </a:r>
              <a:r>
                <a:rPr sz="675" spc="15" baseline="37037" dirty="0">
                  <a:solidFill>
                    <a:srgbClr val="020303"/>
                  </a:solidFill>
                  <a:latin typeface="Arial"/>
                  <a:cs typeface="Arial"/>
                </a:rPr>
                <a:t>-3</a:t>
              </a:r>
              <a:r>
                <a:rPr sz="675" spc="7" baseline="37037" dirty="0">
                  <a:solidFill>
                    <a:srgbClr val="020303"/>
                  </a:solidFill>
                  <a:latin typeface="Arial"/>
                  <a:cs typeface="Arial"/>
                </a:rPr>
                <a:t> </a:t>
              </a:r>
              <a:r>
                <a:rPr sz="800" spc="15" dirty="0">
                  <a:solidFill>
                    <a:srgbClr val="020303"/>
                  </a:solidFill>
                  <a:latin typeface="Arial"/>
                  <a:cs typeface="Arial"/>
                </a:rPr>
                <a:t>GG</a:t>
              </a:r>
              <a:endParaRPr sz="800">
                <a:latin typeface="Arial"/>
                <a:cs typeface="Arial"/>
              </a:endParaRPr>
            </a:p>
          </p:txBody>
        </p:sp>
        <p:sp>
          <p:nvSpPr>
            <p:cNvPr id="239" name="object 528"/>
            <p:cNvSpPr txBox="1"/>
            <p:nvPr/>
          </p:nvSpPr>
          <p:spPr>
            <a:xfrm>
              <a:off x="11988793" y="5291797"/>
              <a:ext cx="177165" cy="130175"/>
            </a:xfrm>
            <a:prstGeom prst="rect">
              <a:avLst/>
            </a:prstGeom>
          </p:spPr>
          <p:txBody>
            <a:bodyPr vert="horz" wrap="square" lIns="0" tIns="0" rIns="0" bIns="0" rtlCol="0">
              <a:spAutoFit/>
            </a:bodyPr>
            <a:lstStyle/>
            <a:p>
              <a:pPr marL="12700">
                <a:lnSpc>
                  <a:spcPct val="100000"/>
                </a:lnSpc>
              </a:pPr>
              <a:r>
                <a:rPr sz="800" spc="15" dirty="0">
                  <a:solidFill>
                    <a:srgbClr val="020303"/>
                  </a:solidFill>
                  <a:latin typeface="Arial"/>
                  <a:cs typeface="Arial"/>
                </a:rPr>
                <a:t>GA</a:t>
              </a:r>
              <a:endParaRPr sz="800">
                <a:latin typeface="Arial"/>
                <a:cs typeface="Arial"/>
              </a:endParaRPr>
            </a:p>
          </p:txBody>
        </p:sp>
        <p:sp>
          <p:nvSpPr>
            <p:cNvPr id="240" name="object 529"/>
            <p:cNvSpPr txBox="1"/>
            <p:nvPr/>
          </p:nvSpPr>
          <p:spPr>
            <a:xfrm>
              <a:off x="12501343" y="5291797"/>
              <a:ext cx="165100" cy="130175"/>
            </a:xfrm>
            <a:prstGeom prst="rect">
              <a:avLst/>
            </a:prstGeom>
          </p:spPr>
          <p:txBody>
            <a:bodyPr vert="horz" wrap="square" lIns="0" tIns="0" rIns="0" bIns="0" rtlCol="0">
              <a:spAutoFit/>
            </a:bodyPr>
            <a:lstStyle/>
            <a:p>
              <a:pPr marL="12700">
                <a:lnSpc>
                  <a:spcPct val="100000"/>
                </a:lnSpc>
              </a:pPr>
              <a:r>
                <a:rPr sz="800" spc="15" dirty="0">
                  <a:solidFill>
                    <a:srgbClr val="020303"/>
                  </a:solidFill>
                  <a:latin typeface="Arial"/>
                  <a:cs typeface="Arial"/>
                </a:rPr>
                <a:t>AA</a:t>
              </a:r>
              <a:endParaRPr sz="800">
                <a:latin typeface="Arial"/>
                <a:cs typeface="Arial"/>
              </a:endParaRPr>
            </a:p>
          </p:txBody>
        </p:sp>
        <p:sp>
          <p:nvSpPr>
            <p:cNvPr id="241" name="object 530"/>
            <p:cNvSpPr txBox="1"/>
            <p:nvPr/>
          </p:nvSpPr>
          <p:spPr>
            <a:xfrm>
              <a:off x="11841782" y="5455143"/>
              <a:ext cx="504825" cy="130175"/>
            </a:xfrm>
            <a:prstGeom prst="rect">
              <a:avLst/>
            </a:prstGeom>
          </p:spPr>
          <p:txBody>
            <a:bodyPr vert="horz" wrap="square" lIns="0" tIns="0" rIns="0" bIns="0" rtlCol="0">
              <a:spAutoFit/>
            </a:bodyPr>
            <a:lstStyle/>
            <a:p>
              <a:pPr marL="12700">
                <a:lnSpc>
                  <a:spcPct val="100000"/>
                </a:lnSpc>
              </a:pPr>
              <a:r>
                <a:rPr sz="800" spc="10" dirty="0">
                  <a:solidFill>
                    <a:srgbClr val="020303"/>
                  </a:solidFill>
                  <a:latin typeface="Arial"/>
                  <a:cs typeface="Arial"/>
                </a:rPr>
                <a:t>rs1518</a:t>
              </a:r>
              <a:r>
                <a:rPr sz="800" spc="-55" dirty="0">
                  <a:solidFill>
                    <a:srgbClr val="020303"/>
                  </a:solidFill>
                  <a:latin typeface="Arial"/>
                  <a:cs typeface="Arial"/>
                </a:rPr>
                <a:t>11</a:t>
              </a:r>
              <a:r>
                <a:rPr sz="800" spc="10" dirty="0">
                  <a:solidFill>
                    <a:srgbClr val="020303"/>
                  </a:solidFill>
                  <a:latin typeface="Arial"/>
                  <a:cs typeface="Arial"/>
                </a:rPr>
                <a:t>1</a:t>
              </a:r>
              <a:endParaRPr sz="800">
                <a:latin typeface="Arial"/>
                <a:cs typeface="Arial"/>
              </a:endParaRPr>
            </a:p>
          </p:txBody>
        </p:sp>
      </p:grpSp>
      <p:sp>
        <p:nvSpPr>
          <p:cNvPr id="242" name="TextBox 241"/>
          <p:cNvSpPr txBox="1"/>
          <p:nvPr/>
        </p:nvSpPr>
        <p:spPr>
          <a:xfrm>
            <a:off x="3276600" y="6151602"/>
            <a:ext cx="2514600" cy="553998"/>
          </a:xfrm>
          <a:prstGeom prst="rect">
            <a:avLst/>
          </a:prstGeom>
          <a:noFill/>
        </p:spPr>
        <p:txBody>
          <a:bodyPr wrap="square" rtlCol="0">
            <a:spAutoFit/>
          </a:bodyPr>
          <a:lstStyle/>
          <a:p>
            <a:pPr marL="91440" indent="-91440">
              <a:buFont typeface="Arial"/>
              <a:buChar char="•"/>
            </a:pPr>
            <a:r>
              <a:rPr lang="en-US" sz="1000" dirty="0" smtClean="0"/>
              <a:t>126 drug-</a:t>
            </a:r>
            <a:r>
              <a:rPr lang="en-US" sz="1000" dirty="0" err="1" smtClean="0"/>
              <a:t>eQTL</a:t>
            </a:r>
            <a:r>
              <a:rPr lang="en-US" sz="1000" dirty="0" smtClean="0"/>
              <a:t> interactions with p&lt;0.01</a:t>
            </a:r>
          </a:p>
          <a:p>
            <a:pPr marL="91440" indent="-91440">
              <a:buFont typeface="Arial"/>
              <a:buChar char="•"/>
            </a:pPr>
            <a:r>
              <a:rPr lang="en-US" sz="1000" dirty="0" smtClean="0"/>
              <a:t>The </a:t>
            </a:r>
            <a:r>
              <a:rPr lang="en-US" sz="1000" dirty="0" err="1"/>
              <a:t>eQTL</a:t>
            </a:r>
            <a:r>
              <a:rPr lang="en-US" sz="1000" dirty="0"/>
              <a:t> eﬀect is dampened in </a:t>
            </a:r>
            <a:r>
              <a:rPr lang="en-US" sz="1000" dirty="0" smtClean="0"/>
              <a:t>drug </a:t>
            </a:r>
            <a:r>
              <a:rPr lang="en-US" sz="1000" dirty="0" err="1" smtClean="0"/>
              <a:t>exposedsamples</a:t>
            </a:r>
            <a:r>
              <a:rPr lang="en-US" sz="1000" dirty="0" smtClean="0"/>
              <a:t> in the example</a:t>
            </a:r>
            <a:endParaRPr lang="en-US" dirty="0"/>
          </a:p>
        </p:txBody>
      </p:sp>
      <p:sp>
        <p:nvSpPr>
          <p:cNvPr id="243" name="object 507"/>
          <p:cNvSpPr txBox="1"/>
          <p:nvPr/>
        </p:nvSpPr>
        <p:spPr>
          <a:xfrm>
            <a:off x="6096000" y="5782270"/>
            <a:ext cx="2895600" cy="923330"/>
          </a:xfrm>
          <a:prstGeom prst="rect">
            <a:avLst/>
          </a:prstGeom>
        </p:spPr>
        <p:txBody>
          <a:bodyPr vert="horz" wrap="square" lIns="0" tIns="0" rIns="0" bIns="0" rtlCol="0">
            <a:spAutoFit/>
          </a:bodyPr>
          <a:lstStyle/>
          <a:p>
            <a:pPr marL="12700">
              <a:lnSpc>
                <a:spcPct val="100000"/>
              </a:lnSpc>
            </a:pPr>
            <a:r>
              <a:rPr sz="1000" spc="10" dirty="0">
                <a:solidFill>
                  <a:srgbClr val="231F20"/>
                </a:solidFill>
                <a:cs typeface="Calibri"/>
              </a:rPr>
              <a:t>IRF4</a:t>
            </a:r>
            <a:r>
              <a:rPr sz="1000" spc="5" dirty="0">
                <a:solidFill>
                  <a:srgbClr val="231F20"/>
                </a:solidFill>
                <a:cs typeface="Calibri"/>
              </a:rPr>
              <a:t> </a:t>
            </a:r>
            <a:r>
              <a:rPr sz="1000" spc="10" dirty="0">
                <a:solidFill>
                  <a:srgbClr val="231F20"/>
                </a:solidFill>
                <a:cs typeface="Calibri"/>
              </a:rPr>
              <a:t>binding</a:t>
            </a:r>
            <a:r>
              <a:rPr sz="1000" spc="5" dirty="0">
                <a:solidFill>
                  <a:srgbClr val="231F20"/>
                </a:solidFill>
                <a:cs typeface="Calibri"/>
              </a:rPr>
              <a:t> si</a:t>
            </a:r>
            <a:r>
              <a:rPr sz="1000" spc="-5" dirty="0">
                <a:solidFill>
                  <a:srgbClr val="231F20"/>
                </a:solidFill>
                <a:cs typeface="Calibri"/>
              </a:rPr>
              <a:t>t</a:t>
            </a:r>
            <a:r>
              <a:rPr sz="1000" spc="10" dirty="0">
                <a:solidFill>
                  <a:srgbClr val="231F20"/>
                </a:solidFill>
                <a:cs typeface="Calibri"/>
              </a:rPr>
              <a:t>e</a:t>
            </a:r>
            <a:r>
              <a:rPr sz="1000" spc="5" dirty="0">
                <a:solidFill>
                  <a:srgbClr val="231F20"/>
                </a:solidFill>
                <a:cs typeface="Calibri"/>
              </a:rPr>
              <a:t> </a:t>
            </a:r>
            <a:r>
              <a:rPr sz="1000" spc="10" dirty="0">
                <a:solidFill>
                  <a:srgbClr val="231F20"/>
                </a:solidFill>
                <a:cs typeface="Calibri"/>
              </a:rPr>
              <a:t>motif</a:t>
            </a:r>
            <a:r>
              <a:rPr sz="1000" spc="5" dirty="0">
                <a:solidFill>
                  <a:srgbClr val="231F20"/>
                </a:solidFill>
                <a:cs typeface="Calibri"/>
              </a:rPr>
              <a:t> </a:t>
            </a:r>
            <a:r>
              <a:rPr sz="1000" spc="10" dirty="0">
                <a:solidFill>
                  <a:srgbClr val="231F20"/>
                </a:solidFill>
                <a:cs typeface="Calibri"/>
              </a:rPr>
              <a:t>enriched</a:t>
            </a:r>
            <a:r>
              <a:rPr sz="1000" spc="5" dirty="0">
                <a:solidFill>
                  <a:srgbClr val="231F20"/>
                </a:solidFill>
                <a:cs typeface="Calibri"/>
              </a:rPr>
              <a:t> </a:t>
            </a:r>
            <a:r>
              <a:rPr sz="1000" spc="-25" dirty="0">
                <a:solidFill>
                  <a:srgbClr val="231F20"/>
                </a:solidFill>
                <a:cs typeface="Calibri"/>
              </a:rPr>
              <a:t>f</a:t>
            </a:r>
            <a:r>
              <a:rPr sz="1000" spc="10" dirty="0">
                <a:solidFill>
                  <a:srgbClr val="231F20"/>
                </a:solidFill>
                <a:cs typeface="Calibri"/>
              </a:rPr>
              <a:t>or</a:t>
            </a:r>
            <a:r>
              <a:rPr sz="1000" spc="5" dirty="0">
                <a:solidFill>
                  <a:srgbClr val="231F20"/>
                </a:solidFill>
                <a:cs typeface="Calibri"/>
              </a:rPr>
              <a:t> </a:t>
            </a:r>
            <a:r>
              <a:rPr sz="1000" spc="10" dirty="0">
                <a:solidFill>
                  <a:srgbClr val="231F20"/>
                </a:solidFill>
                <a:cs typeface="Calibri"/>
              </a:rPr>
              <a:t>drug-e</a:t>
            </a:r>
            <a:r>
              <a:rPr sz="1000" spc="-15" dirty="0">
                <a:solidFill>
                  <a:srgbClr val="231F20"/>
                </a:solidFill>
                <a:cs typeface="Calibri"/>
              </a:rPr>
              <a:t>Q</a:t>
            </a:r>
            <a:r>
              <a:rPr sz="1000" spc="10" dirty="0">
                <a:solidFill>
                  <a:srgbClr val="231F20"/>
                </a:solidFill>
                <a:cs typeface="Calibri"/>
              </a:rPr>
              <a:t>TL</a:t>
            </a:r>
            <a:r>
              <a:rPr sz="1000" spc="5" dirty="0">
                <a:solidFill>
                  <a:srgbClr val="231F20"/>
                </a:solidFill>
                <a:cs typeface="Calibri"/>
              </a:rPr>
              <a:t> </a:t>
            </a:r>
            <a:r>
              <a:rPr sz="1000" b="1" spc="10" dirty="0">
                <a:solidFill>
                  <a:srgbClr val="8D3937"/>
                </a:solidFill>
                <a:cs typeface="Calibri"/>
              </a:rPr>
              <a:t>magniﬁe</a:t>
            </a:r>
            <a:r>
              <a:rPr sz="1000" b="1" spc="-20" dirty="0">
                <a:solidFill>
                  <a:srgbClr val="8D3937"/>
                </a:solidFill>
                <a:cs typeface="Calibri"/>
              </a:rPr>
              <a:t>r</a:t>
            </a:r>
            <a:r>
              <a:rPr sz="1000" b="1" spc="5" dirty="0">
                <a:solidFill>
                  <a:srgbClr val="8D3937"/>
                </a:solidFill>
                <a:cs typeface="Calibri"/>
              </a:rPr>
              <a:t>s</a:t>
            </a:r>
            <a:r>
              <a:rPr sz="1000" spc="5" dirty="0" smtClean="0">
                <a:solidFill>
                  <a:srgbClr val="231F20"/>
                </a:solidFill>
                <a:cs typeface="Calibri"/>
              </a:rPr>
              <a:t>.</a:t>
            </a:r>
            <a:endParaRPr lang="en-US" sz="1000" spc="5" dirty="0" smtClean="0">
              <a:solidFill>
                <a:srgbClr val="231F20"/>
              </a:solidFill>
              <a:cs typeface="Calibri"/>
            </a:endParaRPr>
          </a:p>
          <a:p>
            <a:pPr marL="12700"/>
            <a:r>
              <a:rPr lang="en-US" sz="1000" spc="10" dirty="0">
                <a:solidFill>
                  <a:srgbClr val="231F20"/>
                </a:solidFill>
                <a:cs typeface="Calibri"/>
              </a:rPr>
              <a:t>IRF4</a:t>
            </a:r>
            <a:r>
              <a:rPr lang="en-US" sz="1000" spc="5" dirty="0">
                <a:solidFill>
                  <a:srgbClr val="231F20"/>
                </a:solidFill>
                <a:cs typeface="Calibri"/>
              </a:rPr>
              <a:t> </a:t>
            </a:r>
            <a:r>
              <a:rPr lang="en-US" sz="1000" spc="-5" dirty="0">
                <a:solidFill>
                  <a:srgbClr val="231F20"/>
                </a:solidFill>
                <a:cs typeface="Calibri"/>
              </a:rPr>
              <a:t>c</a:t>
            </a:r>
            <a:r>
              <a:rPr lang="en-US" sz="1000" spc="10" dirty="0">
                <a:solidFill>
                  <a:srgbClr val="231F20"/>
                </a:solidFill>
                <a:cs typeface="Calibri"/>
              </a:rPr>
              <a:t>an</a:t>
            </a:r>
            <a:r>
              <a:rPr lang="en-US" sz="1000" spc="5" dirty="0">
                <a:solidFill>
                  <a:srgbClr val="231F20"/>
                </a:solidFill>
                <a:cs typeface="Calibri"/>
              </a:rPr>
              <a:t> </a:t>
            </a:r>
            <a:r>
              <a:rPr lang="en-US" sz="1000" dirty="0">
                <a:solidFill>
                  <a:srgbClr val="231F20"/>
                </a:solidFill>
                <a:cs typeface="Calibri"/>
              </a:rPr>
              <a:t>w</a:t>
            </a:r>
            <a:r>
              <a:rPr lang="en-US" sz="1000" spc="10" dirty="0">
                <a:solidFill>
                  <a:srgbClr val="231F20"/>
                </a:solidFill>
                <a:cs typeface="Calibri"/>
              </a:rPr>
              <a:t>ork</a:t>
            </a:r>
            <a:r>
              <a:rPr lang="en-US" sz="1000" spc="5" dirty="0">
                <a:solidFill>
                  <a:srgbClr val="231F20"/>
                </a:solidFill>
                <a:cs typeface="Calibri"/>
              </a:rPr>
              <a:t> </a:t>
            </a:r>
            <a:r>
              <a:rPr lang="en-US" sz="1000" spc="10" dirty="0">
                <a:solidFill>
                  <a:srgbClr val="231F20"/>
                </a:solidFill>
                <a:cs typeface="Calibri"/>
              </a:rPr>
              <a:t>d</a:t>
            </a:r>
            <a:r>
              <a:rPr lang="en-US" sz="1000" spc="5" dirty="0">
                <a:solidFill>
                  <a:srgbClr val="231F20"/>
                </a:solidFill>
                <a:cs typeface="Calibri"/>
              </a:rPr>
              <a:t>o</a:t>
            </a:r>
            <a:r>
              <a:rPr lang="en-US" sz="1000" spc="15" dirty="0">
                <a:solidFill>
                  <a:srgbClr val="231F20"/>
                </a:solidFill>
                <a:cs typeface="Calibri"/>
              </a:rPr>
              <a:t>wn</a:t>
            </a:r>
            <a:r>
              <a:rPr lang="en-US" sz="1000" spc="-10" dirty="0">
                <a:solidFill>
                  <a:srgbClr val="231F20"/>
                </a:solidFill>
                <a:cs typeface="Calibri"/>
              </a:rPr>
              <a:t>s</a:t>
            </a:r>
            <a:r>
              <a:rPr lang="en-US" sz="1000" spc="5" dirty="0">
                <a:solidFill>
                  <a:srgbClr val="231F20"/>
                </a:solidFill>
                <a:cs typeface="Calibri"/>
              </a:rPr>
              <a:t>t</a:t>
            </a:r>
            <a:r>
              <a:rPr lang="en-US" sz="1000" spc="-15" dirty="0">
                <a:solidFill>
                  <a:srgbClr val="231F20"/>
                </a:solidFill>
                <a:cs typeface="Calibri"/>
              </a:rPr>
              <a:t>r</a:t>
            </a:r>
            <a:r>
              <a:rPr lang="en-US" sz="1000" spc="10" dirty="0">
                <a:solidFill>
                  <a:srgbClr val="231F20"/>
                </a:solidFill>
                <a:cs typeface="Calibri"/>
              </a:rPr>
              <a:t>eam</a:t>
            </a:r>
            <a:r>
              <a:rPr lang="en-US" sz="1000" spc="5" dirty="0">
                <a:solidFill>
                  <a:srgbClr val="231F20"/>
                </a:solidFill>
                <a:cs typeface="Calibri"/>
              </a:rPr>
              <a:t> </a:t>
            </a:r>
            <a:r>
              <a:rPr lang="en-US" sz="1000" spc="10" dirty="0">
                <a:solidFill>
                  <a:srgbClr val="231F20"/>
                </a:solidFill>
                <a:cs typeface="Calibri"/>
              </a:rPr>
              <a:t>of</a:t>
            </a:r>
            <a:r>
              <a:rPr lang="en-US" sz="1000" spc="5" dirty="0">
                <a:solidFill>
                  <a:srgbClr val="231F20"/>
                </a:solidFill>
                <a:cs typeface="Calibri"/>
              </a:rPr>
              <a:t> IL-6 </a:t>
            </a:r>
            <a:r>
              <a:rPr lang="en-US" sz="1000" spc="-10" dirty="0">
                <a:solidFill>
                  <a:srgbClr val="231F20"/>
                </a:solidFill>
                <a:cs typeface="Calibri"/>
              </a:rPr>
              <a:t>t</a:t>
            </a:r>
            <a:r>
              <a:rPr lang="en-US" sz="1000" spc="10" dirty="0">
                <a:solidFill>
                  <a:srgbClr val="231F20"/>
                </a:solidFill>
                <a:cs typeface="Calibri"/>
              </a:rPr>
              <a:t>o</a:t>
            </a:r>
            <a:r>
              <a:rPr lang="en-US" sz="1000" spc="5" dirty="0">
                <a:solidFill>
                  <a:srgbClr val="231F20"/>
                </a:solidFill>
                <a:cs typeface="Calibri"/>
              </a:rPr>
              <a:t> </a:t>
            </a:r>
            <a:r>
              <a:rPr lang="en-US" sz="1000" spc="-15" dirty="0">
                <a:solidFill>
                  <a:srgbClr val="231F20"/>
                </a:solidFill>
                <a:cs typeface="Calibri"/>
              </a:rPr>
              <a:t>r</a:t>
            </a:r>
            <a:r>
              <a:rPr lang="en-US" sz="1000" spc="10" dirty="0">
                <a:solidFill>
                  <a:srgbClr val="231F20"/>
                </a:solidFill>
                <a:cs typeface="Calibri"/>
              </a:rPr>
              <a:t>egul</a:t>
            </a:r>
            <a:r>
              <a:rPr lang="en-US" sz="1000" spc="-5" dirty="0">
                <a:solidFill>
                  <a:srgbClr val="231F20"/>
                </a:solidFill>
                <a:cs typeface="Calibri"/>
              </a:rPr>
              <a:t>at</a:t>
            </a:r>
            <a:r>
              <a:rPr lang="en-US" sz="1000" spc="10" dirty="0">
                <a:solidFill>
                  <a:srgbClr val="231F20"/>
                </a:solidFill>
                <a:cs typeface="Calibri"/>
              </a:rPr>
              <a:t>e</a:t>
            </a:r>
            <a:r>
              <a:rPr lang="en-US" sz="1000" spc="5" dirty="0">
                <a:solidFill>
                  <a:srgbClr val="231F20"/>
                </a:solidFill>
                <a:cs typeface="Calibri"/>
              </a:rPr>
              <a:t> </a:t>
            </a:r>
            <a:r>
              <a:rPr lang="en-US" sz="1000" spc="10" dirty="0">
                <a:solidFill>
                  <a:srgbClr val="231F20"/>
                </a:solidFill>
                <a:cs typeface="Calibri"/>
              </a:rPr>
              <a:t>p</a:t>
            </a:r>
            <a:r>
              <a:rPr lang="en-US" sz="1000" spc="-20" dirty="0">
                <a:solidFill>
                  <a:srgbClr val="231F20"/>
                </a:solidFill>
                <a:cs typeface="Calibri"/>
              </a:rPr>
              <a:t>r</a:t>
            </a:r>
            <a:r>
              <a:rPr lang="en-US" sz="1000" spc="10" dirty="0">
                <a:solidFill>
                  <a:srgbClr val="231F20"/>
                </a:solidFill>
                <a:cs typeface="Calibri"/>
              </a:rPr>
              <a:t>oduction</a:t>
            </a:r>
            <a:r>
              <a:rPr lang="en-US" sz="1000" spc="5" dirty="0">
                <a:solidFill>
                  <a:srgbClr val="231F20"/>
                </a:solidFill>
                <a:cs typeface="Calibri"/>
              </a:rPr>
              <a:t> of </a:t>
            </a:r>
            <a:r>
              <a:rPr lang="en-US" sz="1000" spc="10" dirty="0">
                <a:solidFill>
                  <a:srgbClr val="231F20"/>
                </a:solidFill>
                <a:cs typeface="Calibri"/>
              </a:rPr>
              <a:t>IL10</a:t>
            </a:r>
            <a:r>
              <a:rPr lang="en-US" sz="1000" spc="5" dirty="0">
                <a:solidFill>
                  <a:srgbClr val="231F20"/>
                </a:solidFill>
                <a:cs typeface="Calibri"/>
              </a:rPr>
              <a:t> </a:t>
            </a:r>
            <a:r>
              <a:rPr lang="en-US" sz="1000" spc="10" dirty="0">
                <a:solidFill>
                  <a:srgbClr val="231F20"/>
                </a:solidFill>
                <a:cs typeface="Calibri"/>
              </a:rPr>
              <a:t>and</a:t>
            </a:r>
            <a:r>
              <a:rPr lang="en-US" sz="1000" spc="5" dirty="0">
                <a:solidFill>
                  <a:srgbClr val="231F20"/>
                </a:solidFill>
                <a:cs typeface="Calibri"/>
              </a:rPr>
              <a:t> </a:t>
            </a:r>
            <a:r>
              <a:rPr lang="en-US" sz="1000" spc="10" dirty="0">
                <a:solidFill>
                  <a:srgbClr val="231F20"/>
                </a:solidFill>
                <a:cs typeface="Calibri"/>
              </a:rPr>
              <a:t>other</a:t>
            </a:r>
            <a:r>
              <a:rPr lang="en-US" sz="1000" spc="5" dirty="0">
                <a:solidFill>
                  <a:srgbClr val="231F20"/>
                </a:solidFill>
                <a:cs typeface="Calibri"/>
              </a:rPr>
              <a:t> </a:t>
            </a:r>
            <a:r>
              <a:rPr lang="en-US" sz="1000" dirty="0" smtClean="0">
                <a:solidFill>
                  <a:srgbClr val="231F20"/>
                </a:solidFill>
                <a:cs typeface="Calibri"/>
              </a:rPr>
              <a:t>g</a:t>
            </a:r>
            <a:r>
              <a:rPr lang="en-US" sz="1000" spc="10" dirty="0" smtClean="0">
                <a:solidFill>
                  <a:srgbClr val="231F20"/>
                </a:solidFill>
                <a:cs typeface="Calibri"/>
              </a:rPr>
              <a:t>enes.</a:t>
            </a:r>
          </a:p>
          <a:p>
            <a:pPr marL="12700"/>
            <a:r>
              <a:rPr lang="en-US" sz="1000" spc="10" dirty="0" smtClean="0">
                <a:solidFill>
                  <a:srgbClr val="231F20"/>
                </a:solidFill>
                <a:cs typeface="Calibri"/>
              </a:rPr>
              <a:t>IRF4</a:t>
            </a:r>
            <a:r>
              <a:rPr lang="en-US" sz="1000" spc="5" dirty="0" smtClean="0">
                <a:solidFill>
                  <a:srgbClr val="231F20"/>
                </a:solidFill>
                <a:cs typeface="Calibri"/>
              </a:rPr>
              <a:t> is </a:t>
            </a:r>
            <a:r>
              <a:rPr lang="en-US" sz="1000" spc="10" dirty="0" smtClean="0">
                <a:solidFill>
                  <a:srgbClr val="231F20"/>
                </a:solidFill>
                <a:cs typeface="Calibri"/>
              </a:rPr>
              <a:t>associ</a:t>
            </a:r>
            <a:r>
              <a:rPr lang="en-US" sz="1000" dirty="0" smtClean="0">
                <a:solidFill>
                  <a:srgbClr val="231F20"/>
                </a:solidFill>
                <a:cs typeface="Calibri"/>
              </a:rPr>
              <a:t>a</a:t>
            </a:r>
            <a:r>
              <a:rPr lang="en-US" sz="1000" spc="-10" dirty="0" smtClean="0">
                <a:solidFill>
                  <a:srgbClr val="231F20"/>
                </a:solidFill>
                <a:cs typeface="Calibri"/>
              </a:rPr>
              <a:t>t</a:t>
            </a:r>
            <a:r>
              <a:rPr lang="en-US" sz="1000" spc="10" dirty="0" smtClean="0">
                <a:solidFill>
                  <a:srgbClr val="231F20"/>
                </a:solidFill>
                <a:cs typeface="Calibri"/>
              </a:rPr>
              <a:t>ed</a:t>
            </a:r>
            <a:r>
              <a:rPr lang="en-US" sz="1000" spc="5" dirty="0" smtClean="0">
                <a:solidFill>
                  <a:srgbClr val="231F20"/>
                </a:solidFill>
                <a:cs typeface="Calibri"/>
              </a:rPr>
              <a:t> </a:t>
            </a:r>
            <a:r>
              <a:rPr lang="en-US" sz="1000" spc="10" dirty="0" smtClean="0">
                <a:solidFill>
                  <a:srgbClr val="231F20"/>
                </a:solidFill>
                <a:cs typeface="Calibri"/>
              </a:rPr>
              <a:t>with</a:t>
            </a:r>
            <a:r>
              <a:rPr lang="en-US" sz="1000" spc="5" dirty="0" smtClean="0">
                <a:solidFill>
                  <a:srgbClr val="231F20"/>
                </a:solidFill>
                <a:cs typeface="Calibri"/>
              </a:rPr>
              <a:t> </a:t>
            </a:r>
            <a:r>
              <a:rPr lang="en-US" sz="1000" spc="10" dirty="0" smtClean="0">
                <a:solidFill>
                  <a:srgbClr val="231F20"/>
                </a:solidFill>
                <a:cs typeface="Calibri"/>
              </a:rPr>
              <a:t>rheum</a:t>
            </a:r>
            <a:r>
              <a:rPr lang="en-US" sz="1000" spc="-5" dirty="0" smtClean="0">
                <a:solidFill>
                  <a:srgbClr val="231F20"/>
                </a:solidFill>
                <a:cs typeface="Calibri"/>
              </a:rPr>
              <a:t>at</a:t>
            </a:r>
            <a:r>
              <a:rPr lang="en-US" sz="1000" spc="10" dirty="0" smtClean="0">
                <a:solidFill>
                  <a:srgbClr val="231F20"/>
                </a:solidFill>
                <a:cs typeface="Calibri"/>
              </a:rPr>
              <a:t>oid</a:t>
            </a:r>
            <a:r>
              <a:rPr lang="en-US" sz="1000" spc="5" dirty="0" smtClean="0">
                <a:solidFill>
                  <a:srgbClr val="231F20"/>
                </a:solidFill>
                <a:cs typeface="Calibri"/>
              </a:rPr>
              <a:t> arthritis</a:t>
            </a:r>
            <a:r>
              <a:rPr lang="en-US" sz="1000" spc="-7" baseline="33333" dirty="0" smtClean="0">
                <a:solidFill>
                  <a:srgbClr val="231F20"/>
                </a:solidFill>
                <a:cs typeface="Calibri"/>
              </a:rPr>
              <a:t>4</a:t>
            </a:r>
            <a:r>
              <a:rPr lang="en-US" sz="1000" baseline="33333" dirty="0" smtClean="0">
                <a:solidFill>
                  <a:srgbClr val="231F20"/>
                </a:solidFill>
                <a:cs typeface="Calibri"/>
              </a:rPr>
              <a:t> </a:t>
            </a:r>
            <a:r>
              <a:rPr lang="en-US" sz="1000" spc="-75" baseline="33333" dirty="0" smtClean="0">
                <a:solidFill>
                  <a:srgbClr val="231F20"/>
                </a:solidFill>
                <a:cs typeface="Calibri"/>
              </a:rPr>
              <a:t> </a:t>
            </a:r>
            <a:r>
              <a:rPr lang="en-US" sz="1000" spc="10" dirty="0" smtClean="0">
                <a:solidFill>
                  <a:srgbClr val="231F20"/>
                </a:solidFill>
                <a:cs typeface="Calibri"/>
              </a:rPr>
              <a:t>(another</a:t>
            </a:r>
            <a:r>
              <a:rPr lang="en-US" sz="1000" spc="5" dirty="0" smtClean="0">
                <a:solidFill>
                  <a:srgbClr val="231F20"/>
                </a:solidFill>
                <a:cs typeface="Calibri"/>
              </a:rPr>
              <a:t> </a:t>
            </a:r>
            <a:r>
              <a:rPr lang="en-US" sz="1000" spc="10" dirty="0" smtClean="0">
                <a:solidFill>
                  <a:srgbClr val="231F20"/>
                </a:solidFill>
                <a:cs typeface="Calibri"/>
              </a:rPr>
              <a:t>au</a:t>
            </a:r>
            <a:r>
              <a:rPr lang="en-US" sz="1000" spc="-10" dirty="0" smtClean="0">
                <a:solidFill>
                  <a:srgbClr val="231F20"/>
                </a:solidFill>
                <a:cs typeface="Calibri"/>
              </a:rPr>
              <a:t>t</a:t>
            </a:r>
            <a:r>
              <a:rPr lang="en-US" sz="1000" spc="10" dirty="0" smtClean="0">
                <a:solidFill>
                  <a:srgbClr val="231F20"/>
                </a:solidFill>
                <a:cs typeface="Calibri"/>
              </a:rPr>
              <a:t>oimmune</a:t>
            </a:r>
            <a:r>
              <a:rPr lang="en-US" sz="1000" spc="5" dirty="0" smtClean="0">
                <a:solidFill>
                  <a:srgbClr val="231F20"/>
                </a:solidFill>
                <a:cs typeface="Calibri"/>
              </a:rPr>
              <a:t> </a:t>
            </a:r>
            <a:r>
              <a:rPr lang="en-US" sz="1000" spc="10" dirty="0" smtClean="0">
                <a:solidFill>
                  <a:srgbClr val="231F20"/>
                </a:solidFill>
                <a:cs typeface="Calibri"/>
              </a:rPr>
              <a:t>disease).</a:t>
            </a:r>
            <a:endParaRPr sz="1000" dirty="0">
              <a:cs typeface="Calibri"/>
            </a:endParaRPr>
          </a:p>
        </p:txBody>
      </p:sp>
      <p:sp>
        <p:nvSpPr>
          <p:cNvPr id="244" name="object 505"/>
          <p:cNvSpPr txBox="1"/>
          <p:nvPr/>
        </p:nvSpPr>
        <p:spPr>
          <a:xfrm>
            <a:off x="6019800" y="3241368"/>
            <a:ext cx="2982128" cy="615553"/>
          </a:xfrm>
          <a:prstGeom prst="rect">
            <a:avLst/>
          </a:prstGeom>
        </p:spPr>
        <p:txBody>
          <a:bodyPr vert="horz" wrap="square" lIns="0" tIns="0" rIns="0" bIns="0" rtlCol="0">
            <a:spAutoFit/>
          </a:bodyPr>
          <a:lstStyle/>
          <a:p>
            <a:pPr marL="12700">
              <a:lnSpc>
                <a:spcPct val="100000"/>
              </a:lnSpc>
            </a:pPr>
            <a:r>
              <a:rPr sz="1000" spc="10" dirty="0">
                <a:solidFill>
                  <a:srgbClr val="231F20"/>
                </a:solidFill>
                <a:cs typeface="Calibri"/>
              </a:rPr>
              <a:t>IRF1</a:t>
            </a:r>
            <a:r>
              <a:rPr sz="1000" spc="5" dirty="0">
                <a:solidFill>
                  <a:srgbClr val="231F20"/>
                </a:solidFill>
                <a:cs typeface="Calibri"/>
              </a:rPr>
              <a:t> </a:t>
            </a:r>
            <a:r>
              <a:rPr sz="1000" spc="10" dirty="0">
                <a:solidFill>
                  <a:srgbClr val="231F20"/>
                </a:solidFill>
                <a:cs typeface="Calibri"/>
              </a:rPr>
              <a:t>binding</a:t>
            </a:r>
            <a:r>
              <a:rPr sz="1000" spc="5" dirty="0">
                <a:solidFill>
                  <a:srgbClr val="231F20"/>
                </a:solidFill>
                <a:cs typeface="Calibri"/>
              </a:rPr>
              <a:t> si</a:t>
            </a:r>
            <a:r>
              <a:rPr sz="1000" spc="-5" dirty="0">
                <a:solidFill>
                  <a:srgbClr val="231F20"/>
                </a:solidFill>
                <a:cs typeface="Calibri"/>
              </a:rPr>
              <a:t>t</a:t>
            </a:r>
            <a:r>
              <a:rPr sz="1000" spc="10" dirty="0">
                <a:solidFill>
                  <a:srgbClr val="231F20"/>
                </a:solidFill>
                <a:cs typeface="Calibri"/>
              </a:rPr>
              <a:t>e</a:t>
            </a:r>
            <a:r>
              <a:rPr sz="1000" spc="5" dirty="0">
                <a:solidFill>
                  <a:srgbClr val="231F20"/>
                </a:solidFill>
                <a:cs typeface="Calibri"/>
              </a:rPr>
              <a:t> </a:t>
            </a:r>
            <a:r>
              <a:rPr sz="1000" spc="10" dirty="0">
                <a:solidFill>
                  <a:srgbClr val="231F20"/>
                </a:solidFill>
                <a:cs typeface="Calibri"/>
              </a:rPr>
              <a:t>motif</a:t>
            </a:r>
            <a:r>
              <a:rPr sz="1000" spc="5" dirty="0">
                <a:solidFill>
                  <a:srgbClr val="231F20"/>
                </a:solidFill>
                <a:cs typeface="Calibri"/>
              </a:rPr>
              <a:t> </a:t>
            </a:r>
            <a:r>
              <a:rPr sz="1000" spc="10" dirty="0">
                <a:solidFill>
                  <a:srgbClr val="231F20"/>
                </a:solidFill>
                <a:cs typeface="Calibri"/>
              </a:rPr>
              <a:t>enriched</a:t>
            </a:r>
            <a:r>
              <a:rPr sz="1000" spc="5" dirty="0">
                <a:solidFill>
                  <a:srgbClr val="231F20"/>
                </a:solidFill>
                <a:cs typeface="Calibri"/>
              </a:rPr>
              <a:t> </a:t>
            </a:r>
            <a:r>
              <a:rPr sz="1000" spc="-25" dirty="0">
                <a:solidFill>
                  <a:srgbClr val="231F20"/>
                </a:solidFill>
                <a:cs typeface="Calibri"/>
              </a:rPr>
              <a:t>f</a:t>
            </a:r>
            <a:r>
              <a:rPr sz="1000" spc="10" dirty="0">
                <a:solidFill>
                  <a:srgbClr val="231F20"/>
                </a:solidFill>
                <a:cs typeface="Calibri"/>
              </a:rPr>
              <a:t>or</a:t>
            </a:r>
            <a:r>
              <a:rPr sz="1000" spc="5" dirty="0">
                <a:solidFill>
                  <a:srgbClr val="231F20"/>
                </a:solidFill>
                <a:cs typeface="Calibri"/>
              </a:rPr>
              <a:t> </a:t>
            </a:r>
            <a:r>
              <a:rPr sz="1000" spc="10" dirty="0">
                <a:solidFill>
                  <a:srgbClr val="231F20"/>
                </a:solidFill>
                <a:cs typeface="Calibri"/>
              </a:rPr>
              <a:t>IFN-e</a:t>
            </a:r>
            <a:r>
              <a:rPr sz="1000" spc="-20" dirty="0">
                <a:solidFill>
                  <a:srgbClr val="231F20"/>
                </a:solidFill>
                <a:cs typeface="Calibri"/>
              </a:rPr>
              <a:t>Q</a:t>
            </a:r>
            <a:r>
              <a:rPr sz="1000" spc="10" dirty="0">
                <a:solidFill>
                  <a:srgbClr val="231F20"/>
                </a:solidFill>
                <a:cs typeface="Calibri"/>
              </a:rPr>
              <a:t>TL</a:t>
            </a:r>
            <a:r>
              <a:rPr sz="1000" spc="5" dirty="0">
                <a:solidFill>
                  <a:srgbClr val="231F20"/>
                </a:solidFill>
                <a:cs typeface="Calibri"/>
              </a:rPr>
              <a:t> </a:t>
            </a:r>
            <a:r>
              <a:rPr sz="1000" b="1" spc="10" dirty="0">
                <a:solidFill>
                  <a:srgbClr val="4F81BE"/>
                </a:solidFill>
                <a:cs typeface="Calibri"/>
              </a:rPr>
              <a:t>dampene</a:t>
            </a:r>
            <a:r>
              <a:rPr sz="1000" b="1" spc="-20" dirty="0">
                <a:solidFill>
                  <a:srgbClr val="4F81BE"/>
                </a:solidFill>
                <a:cs typeface="Calibri"/>
              </a:rPr>
              <a:t>r</a:t>
            </a:r>
            <a:r>
              <a:rPr sz="1000" b="1" spc="5" dirty="0">
                <a:solidFill>
                  <a:srgbClr val="4F81BE"/>
                </a:solidFill>
                <a:cs typeface="Calibri"/>
              </a:rPr>
              <a:t>s</a:t>
            </a:r>
            <a:r>
              <a:rPr sz="1000" spc="5" dirty="0" smtClean="0">
                <a:solidFill>
                  <a:srgbClr val="231F20"/>
                </a:solidFill>
                <a:cs typeface="Calibri"/>
              </a:rPr>
              <a:t>.</a:t>
            </a:r>
            <a:endParaRPr lang="en-US" sz="1000" spc="5" dirty="0" smtClean="0">
              <a:solidFill>
                <a:srgbClr val="231F20"/>
              </a:solidFill>
              <a:cs typeface="Calibri"/>
            </a:endParaRPr>
          </a:p>
          <a:p>
            <a:pPr marL="12700"/>
            <a:r>
              <a:rPr lang="en-US" sz="1000" spc="10" dirty="0">
                <a:solidFill>
                  <a:srgbClr val="231F20"/>
                </a:solidFill>
                <a:cs typeface="Calibri"/>
              </a:rPr>
              <a:t>IRF1</a:t>
            </a:r>
            <a:r>
              <a:rPr lang="en-US" sz="1000" spc="5" dirty="0">
                <a:solidFill>
                  <a:srgbClr val="231F20"/>
                </a:solidFill>
                <a:cs typeface="Calibri"/>
              </a:rPr>
              <a:t> is </a:t>
            </a:r>
            <a:r>
              <a:rPr lang="en-US" sz="1000" spc="10" dirty="0">
                <a:solidFill>
                  <a:srgbClr val="231F20"/>
                </a:solidFill>
                <a:cs typeface="Calibri"/>
              </a:rPr>
              <a:t>a</a:t>
            </a:r>
            <a:r>
              <a:rPr lang="en-US" sz="1000" spc="5" dirty="0">
                <a:solidFill>
                  <a:srgbClr val="231F20"/>
                </a:solidFill>
                <a:cs typeface="Calibri"/>
              </a:rPr>
              <a:t> t</a:t>
            </a:r>
            <a:r>
              <a:rPr lang="en-US" sz="1000" spc="-25" dirty="0">
                <a:solidFill>
                  <a:srgbClr val="231F20"/>
                </a:solidFill>
                <a:cs typeface="Calibri"/>
              </a:rPr>
              <a:t>r</a:t>
            </a:r>
            <a:r>
              <a:rPr lang="en-US" sz="1000" spc="10" dirty="0">
                <a:solidFill>
                  <a:srgbClr val="231F20"/>
                </a:solidFill>
                <a:cs typeface="Calibri"/>
              </a:rPr>
              <a:t>anscri</a:t>
            </a:r>
            <a:r>
              <a:rPr lang="en-US" sz="1000" spc="5" dirty="0">
                <a:solidFill>
                  <a:srgbClr val="231F20"/>
                </a:solidFill>
                <a:cs typeface="Calibri"/>
              </a:rPr>
              <a:t>p</a:t>
            </a:r>
            <a:r>
              <a:rPr lang="en-US" sz="1000" spc="10" dirty="0">
                <a:solidFill>
                  <a:srgbClr val="231F20"/>
                </a:solidFill>
                <a:cs typeface="Calibri"/>
              </a:rPr>
              <a:t>tion</a:t>
            </a:r>
            <a:r>
              <a:rPr lang="en-US" sz="1000" spc="5" dirty="0">
                <a:solidFill>
                  <a:srgbClr val="231F20"/>
                </a:solidFill>
                <a:cs typeface="Calibri"/>
              </a:rPr>
              <a:t> </a:t>
            </a:r>
            <a:r>
              <a:rPr lang="en-US" sz="1000" spc="-20" dirty="0">
                <a:solidFill>
                  <a:srgbClr val="231F20"/>
                </a:solidFill>
                <a:cs typeface="Calibri"/>
              </a:rPr>
              <a:t>f</a:t>
            </a:r>
            <a:r>
              <a:rPr lang="en-US" sz="1000" spc="10" dirty="0">
                <a:solidFill>
                  <a:srgbClr val="231F20"/>
                </a:solidFill>
                <a:cs typeface="Calibri"/>
              </a:rPr>
              <a:t>ac</a:t>
            </a:r>
            <a:r>
              <a:rPr lang="en-US" sz="1000" spc="-10" dirty="0">
                <a:solidFill>
                  <a:srgbClr val="231F20"/>
                </a:solidFill>
                <a:cs typeface="Calibri"/>
              </a:rPr>
              <a:t>t</a:t>
            </a:r>
            <a:r>
              <a:rPr lang="en-US" sz="1000" spc="10" dirty="0">
                <a:solidFill>
                  <a:srgbClr val="231F20"/>
                </a:solidFill>
                <a:cs typeface="Calibri"/>
              </a:rPr>
              <a:t>or</a:t>
            </a:r>
            <a:r>
              <a:rPr lang="en-US" sz="1000" spc="5" dirty="0">
                <a:solidFill>
                  <a:srgbClr val="231F20"/>
                </a:solidFill>
                <a:cs typeface="Calibri"/>
              </a:rPr>
              <a:t> </a:t>
            </a:r>
            <a:r>
              <a:rPr lang="en-US" sz="1000" spc="10" dirty="0">
                <a:solidFill>
                  <a:srgbClr val="231F20"/>
                </a:solidFill>
                <a:cs typeface="Calibri"/>
              </a:rPr>
              <a:t>kn</a:t>
            </a:r>
            <a:r>
              <a:rPr lang="en-US" sz="1000" spc="5" dirty="0">
                <a:solidFill>
                  <a:srgbClr val="231F20"/>
                </a:solidFill>
                <a:cs typeface="Calibri"/>
              </a:rPr>
              <a:t>o</a:t>
            </a:r>
            <a:r>
              <a:rPr lang="en-US" sz="1000" spc="15" dirty="0">
                <a:solidFill>
                  <a:srgbClr val="231F20"/>
                </a:solidFill>
                <a:cs typeface="Calibri"/>
              </a:rPr>
              <a:t>wn</a:t>
            </a:r>
            <a:r>
              <a:rPr lang="en-US" sz="1000" spc="5" dirty="0">
                <a:solidFill>
                  <a:srgbClr val="231F20"/>
                </a:solidFill>
                <a:cs typeface="Calibri"/>
              </a:rPr>
              <a:t> </a:t>
            </a:r>
            <a:r>
              <a:rPr lang="en-US" sz="1000" spc="-10" dirty="0">
                <a:solidFill>
                  <a:srgbClr val="231F20"/>
                </a:solidFill>
                <a:cs typeface="Calibri"/>
              </a:rPr>
              <a:t>t</a:t>
            </a:r>
            <a:r>
              <a:rPr lang="en-US" sz="1000" spc="10" dirty="0">
                <a:solidFill>
                  <a:srgbClr val="231F20"/>
                </a:solidFill>
                <a:cs typeface="Calibri"/>
              </a:rPr>
              <a:t>o</a:t>
            </a:r>
            <a:r>
              <a:rPr lang="en-US" sz="1000" spc="5" dirty="0">
                <a:solidFill>
                  <a:srgbClr val="231F20"/>
                </a:solidFill>
                <a:cs typeface="Calibri"/>
              </a:rPr>
              <a:t> </a:t>
            </a:r>
            <a:r>
              <a:rPr lang="en-US" sz="1000" spc="10" dirty="0">
                <a:solidFill>
                  <a:srgbClr val="231F20"/>
                </a:solidFill>
                <a:cs typeface="Calibri"/>
              </a:rPr>
              <a:t>be</a:t>
            </a:r>
            <a:r>
              <a:rPr lang="en-US" sz="1000" spc="5" dirty="0">
                <a:solidFill>
                  <a:srgbClr val="231F20"/>
                </a:solidFill>
                <a:cs typeface="Calibri"/>
              </a:rPr>
              <a:t> </a:t>
            </a:r>
            <a:r>
              <a:rPr lang="en-US" sz="1000" spc="10" dirty="0">
                <a:solidFill>
                  <a:srgbClr val="231F20"/>
                </a:solidFill>
                <a:cs typeface="Calibri"/>
              </a:rPr>
              <a:t>impor</a:t>
            </a:r>
            <a:r>
              <a:rPr lang="en-US" sz="1000" spc="-10" dirty="0">
                <a:solidFill>
                  <a:srgbClr val="231F20"/>
                </a:solidFill>
                <a:cs typeface="Calibri"/>
              </a:rPr>
              <a:t>t</a:t>
            </a:r>
            <a:r>
              <a:rPr lang="en-US" sz="1000" spc="10" dirty="0">
                <a:solidFill>
                  <a:srgbClr val="231F20"/>
                </a:solidFill>
                <a:cs typeface="Calibri"/>
              </a:rPr>
              <a:t>a</a:t>
            </a:r>
            <a:r>
              <a:rPr lang="en-US" sz="1000" spc="-5" dirty="0">
                <a:solidFill>
                  <a:srgbClr val="231F20"/>
                </a:solidFill>
                <a:cs typeface="Calibri"/>
              </a:rPr>
              <a:t>n</a:t>
            </a:r>
            <a:r>
              <a:rPr lang="en-US" sz="1000" spc="5" dirty="0">
                <a:solidFill>
                  <a:srgbClr val="231F20"/>
                </a:solidFill>
                <a:cs typeface="Calibri"/>
              </a:rPr>
              <a:t>t in</a:t>
            </a:r>
            <a:r>
              <a:rPr lang="en-US" sz="1000" spc="10" dirty="0">
                <a:solidFill>
                  <a:srgbClr val="231F20"/>
                </a:solidFill>
                <a:cs typeface="Calibri"/>
              </a:rPr>
              <a:t> the</a:t>
            </a:r>
            <a:r>
              <a:rPr lang="en-US" sz="1000" spc="5" dirty="0">
                <a:solidFill>
                  <a:srgbClr val="231F20"/>
                </a:solidFill>
                <a:cs typeface="Calibri"/>
              </a:rPr>
              <a:t> </a:t>
            </a:r>
            <a:r>
              <a:rPr lang="en-US" sz="1000" spc="-15" dirty="0">
                <a:solidFill>
                  <a:srgbClr val="231F20"/>
                </a:solidFill>
                <a:cs typeface="Calibri"/>
              </a:rPr>
              <a:t>r</a:t>
            </a:r>
            <a:r>
              <a:rPr lang="en-US" sz="1000" spc="10" dirty="0">
                <a:solidFill>
                  <a:srgbClr val="231F20"/>
                </a:solidFill>
                <a:cs typeface="Calibri"/>
              </a:rPr>
              <a:t>esponse</a:t>
            </a:r>
            <a:r>
              <a:rPr lang="en-US" sz="1000" spc="5" dirty="0">
                <a:solidFill>
                  <a:srgbClr val="231F20"/>
                </a:solidFill>
                <a:cs typeface="Calibri"/>
              </a:rPr>
              <a:t> </a:t>
            </a:r>
            <a:r>
              <a:rPr lang="en-US" sz="1000" spc="-10" dirty="0">
                <a:solidFill>
                  <a:srgbClr val="231F20"/>
                </a:solidFill>
                <a:cs typeface="Calibri"/>
              </a:rPr>
              <a:t>t</a:t>
            </a:r>
            <a:r>
              <a:rPr lang="en-US" sz="1000" spc="10" dirty="0">
                <a:solidFill>
                  <a:srgbClr val="231F20"/>
                </a:solidFill>
                <a:cs typeface="Calibri"/>
              </a:rPr>
              <a:t>o</a:t>
            </a:r>
            <a:r>
              <a:rPr lang="en-US" sz="1000" spc="5" dirty="0">
                <a:solidFill>
                  <a:srgbClr val="231F20"/>
                </a:solidFill>
                <a:cs typeface="Calibri"/>
              </a:rPr>
              <a:t> </a:t>
            </a:r>
            <a:r>
              <a:rPr lang="en-US" sz="1000" spc="10" dirty="0">
                <a:solidFill>
                  <a:srgbClr val="231F20"/>
                </a:solidFill>
                <a:cs typeface="Calibri"/>
              </a:rPr>
              <a:t>IFN</a:t>
            </a:r>
            <a:r>
              <a:rPr lang="en-US" sz="1000" spc="10" dirty="0" smtClean="0">
                <a:solidFill>
                  <a:srgbClr val="231F20"/>
                </a:solidFill>
                <a:cs typeface="Calibri"/>
              </a:rPr>
              <a:t>.</a:t>
            </a:r>
            <a:endParaRPr sz="1000" dirty="0">
              <a:latin typeface="Calibri"/>
              <a:cs typeface="Calibri"/>
            </a:endParaRPr>
          </a:p>
        </p:txBody>
      </p:sp>
      <p:sp>
        <p:nvSpPr>
          <p:cNvPr id="245" name="Rectangle 244"/>
          <p:cNvSpPr/>
          <p:nvPr/>
        </p:nvSpPr>
        <p:spPr>
          <a:xfrm>
            <a:off x="381000" y="4343400"/>
            <a:ext cx="2438400" cy="470467"/>
          </a:xfrm>
          <a:prstGeom prst="rect">
            <a:avLst/>
          </a:prstGeom>
        </p:spPr>
        <p:txBody>
          <a:bodyPr wrap="square">
            <a:spAutoFit/>
          </a:bodyPr>
          <a:lstStyle/>
          <a:p>
            <a:pPr marL="91440" marR="5080" indent="-91440"/>
            <a:r>
              <a:rPr lang="en-US" sz="1200" spc="10" dirty="0" err="1">
                <a:solidFill>
                  <a:srgbClr val="231F20"/>
                </a:solidFill>
                <a:latin typeface="Calibri"/>
                <a:cs typeface="Calibri"/>
              </a:rPr>
              <a:t>e</a:t>
            </a:r>
            <a:r>
              <a:rPr lang="en-US" sz="1200" spc="-20" dirty="0" err="1">
                <a:solidFill>
                  <a:srgbClr val="231F20"/>
                </a:solidFill>
                <a:latin typeface="Calibri"/>
                <a:cs typeface="Calibri"/>
              </a:rPr>
              <a:t>Q</a:t>
            </a:r>
            <a:r>
              <a:rPr lang="en-US" sz="1200" spc="10" dirty="0" err="1">
                <a:solidFill>
                  <a:srgbClr val="231F20"/>
                </a:solidFill>
                <a:latin typeface="Calibri"/>
                <a:cs typeface="Calibri"/>
              </a:rPr>
              <a:t>TL</a:t>
            </a:r>
            <a:r>
              <a:rPr lang="en-US" sz="1200" spc="5" dirty="0">
                <a:solidFill>
                  <a:srgbClr val="231F20"/>
                </a:solidFill>
                <a:latin typeface="Calibri"/>
                <a:cs typeface="Calibri"/>
              </a:rPr>
              <a:t> i</a:t>
            </a:r>
            <a:r>
              <a:rPr lang="en-US" sz="1200" dirty="0">
                <a:solidFill>
                  <a:srgbClr val="231F20"/>
                </a:solidFill>
                <a:latin typeface="Calibri"/>
                <a:cs typeface="Calibri"/>
              </a:rPr>
              <a:t>n</a:t>
            </a:r>
            <a:r>
              <a:rPr lang="en-US" sz="1200" spc="-10" dirty="0">
                <a:solidFill>
                  <a:srgbClr val="231F20"/>
                </a:solidFill>
                <a:latin typeface="Calibri"/>
                <a:cs typeface="Calibri"/>
              </a:rPr>
              <a:t>t</a:t>
            </a:r>
            <a:r>
              <a:rPr lang="en-US" sz="1200" spc="10" dirty="0">
                <a:solidFill>
                  <a:srgbClr val="231F20"/>
                </a:solidFill>
                <a:latin typeface="Calibri"/>
                <a:cs typeface="Calibri"/>
              </a:rPr>
              <a:t>e</a:t>
            </a:r>
            <a:r>
              <a:rPr lang="en-US" sz="1200" spc="-25" dirty="0">
                <a:solidFill>
                  <a:srgbClr val="231F20"/>
                </a:solidFill>
                <a:latin typeface="Calibri"/>
                <a:cs typeface="Calibri"/>
              </a:rPr>
              <a:t>r</a:t>
            </a:r>
            <a:r>
              <a:rPr lang="en-US" sz="1200" spc="10" dirty="0">
                <a:solidFill>
                  <a:srgbClr val="231F20"/>
                </a:solidFill>
                <a:latin typeface="Calibri"/>
                <a:cs typeface="Calibri"/>
              </a:rPr>
              <a:t>actions</a:t>
            </a:r>
            <a:r>
              <a:rPr lang="en-US" sz="1200" spc="5" dirty="0">
                <a:solidFill>
                  <a:srgbClr val="231F20"/>
                </a:solidFill>
                <a:latin typeface="Calibri"/>
                <a:cs typeface="Calibri"/>
              </a:rPr>
              <a:t> </a:t>
            </a:r>
            <a:r>
              <a:rPr lang="en-US" sz="1200" dirty="0">
                <a:solidFill>
                  <a:srgbClr val="231F20"/>
                </a:solidFill>
                <a:latin typeface="Calibri"/>
                <a:cs typeface="Calibri"/>
              </a:rPr>
              <a:t>c</a:t>
            </a:r>
            <a:r>
              <a:rPr lang="en-US" sz="1200" spc="10" dirty="0">
                <a:solidFill>
                  <a:srgbClr val="231F20"/>
                </a:solidFill>
                <a:latin typeface="Calibri"/>
                <a:cs typeface="Calibri"/>
              </a:rPr>
              <a:t>an</a:t>
            </a:r>
            <a:r>
              <a:rPr lang="en-US" sz="1200" spc="5" dirty="0">
                <a:solidFill>
                  <a:srgbClr val="231F20"/>
                </a:solidFill>
                <a:latin typeface="Calibri"/>
                <a:cs typeface="Calibri"/>
              </a:rPr>
              <a:t> </a:t>
            </a:r>
            <a:r>
              <a:rPr lang="en-US" sz="1200" b="1" spc="10" dirty="0">
                <a:solidFill>
                  <a:srgbClr val="8D3937"/>
                </a:solidFill>
                <a:latin typeface="Calibri"/>
                <a:cs typeface="Calibri"/>
              </a:rPr>
              <a:t>magnify</a:t>
            </a:r>
            <a:r>
              <a:rPr lang="en-US" sz="1200" spc="5" dirty="0">
                <a:solidFill>
                  <a:srgbClr val="8D3937"/>
                </a:solidFill>
                <a:latin typeface="Calibri"/>
                <a:cs typeface="Calibri"/>
              </a:rPr>
              <a:t> </a:t>
            </a:r>
            <a:r>
              <a:rPr lang="en-US" sz="1200" spc="10" dirty="0" smtClean="0">
                <a:solidFill>
                  <a:srgbClr val="231F20"/>
                </a:solidFill>
                <a:latin typeface="Calibri"/>
                <a:cs typeface="Calibri"/>
              </a:rPr>
              <a:t>or</a:t>
            </a:r>
            <a:r>
              <a:rPr lang="en-US" sz="1200" spc="5" dirty="0" smtClean="0">
                <a:solidFill>
                  <a:srgbClr val="231F20"/>
                </a:solidFill>
                <a:latin typeface="Calibri"/>
                <a:cs typeface="Calibri"/>
              </a:rPr>
              <a:t> </a:t>
            </a:r>
            <a:r>
              <a:rPr lang="en-US" sz="1200" b="1" spc="10" dirty="0" smtClean="0">
                <a:solidFill>
                  <a:srgbClr val="4F81BE"/>
                </a:solidFill>
                <a:latin typeface="Calibri"/>
                <a:cs typeface="Calibri"/>
              </a:rPr>
              <a:t>dampen</a:t>
            </a:r>
            <a:r>
              <a:rPr lang="en-US" sz="1200" spc="5" dirty="0" smtClean="0">
                <a:solidFill>
                  <a:srgbClr val="4F81BE"/>
                </a:solidFill>
                <a:latin typeface="Calibri"/>
                <a:cs typeface="Calibri"/>
              </a:rPr>
              <a:t> </a:t>
            </a:r>
            <a:r>
              <a:rPr lang="en-US" sz="1200" spc="10" dirty="0">
                <a:solidFill>
                  <a:srgbClr val="231F20"/>
                </a:solidFill>
                <a:latin typeface="Calibri"/>
                <a:cs typeface="Calibri"/>
              </a:rPr>
              <a:t>the</a:t>
            </a:r>
            <a:r>
              <a:rPr lang="en-US" sz="1200" spc="5" dirty="0">
                <a:solidFill>
                  <a:srgbClr val="231F20"/>
                </a:solidFill>
                <a:latin typeface="Calibri"/>
                <a:cs typeface="Calibri"/>
              </a:rPr>
              <a:t> original </a:t>
            </a:r>
            <a:r>
              <a:rPr lang="en-US" sz="1200" spc="10" dirty="0" err="1">
                <a:solidFill>
                  <a:srgbClr val="231F20"/>
                </a:solidFill>
                <a:latin typeface="Calibri"/>
                <a:cs typeface="Calibri"/>
              </a:rPr>
              <a:t>e</a:t>
            </a:r>
            <a:r>
              <a:rPr lang="en-US" sz="1200" spc="-15" dirty="0" err="1">
                <a:solidFill>
                  <a:srgbClr val="231F20"/>
                </a:solidFill>
                <a:latin typeface="Calibri"/>
                <a:cs typeface="Calibri"/>
              </a:rPr>
              <a:t>Q</a:t>
            </a:r>
            <a:r>
              <a:rPr lang="en-US" sz="1200" spc="10" dirty="0" err="1">
                <a:solidFill>
                  <a:srgbClr val="231F20"/>
                </a:solidFill>
                <a:latin typeface="Calibri"/>
                <a:cs typeface="Calibri"/>
              </a:rPr>
              <a:t>TL</a:t>
            </a:r>
            <a:r>
              <a:rPr lang="en-US" sz="1200" spc="5" dirty="0">
                <a:solidFill>
                  <a:srgbClr val="231F20"/>
                </a:solidFill>
                <a:latin typeface="Calibri"/>
                <a:cs typeface="Calibri"/>
              </a:rPr>
              <a:t> </a:t>
            </a:r>
            <a:r>
              <a:rPr lang="en-US" sz="1200" spc="-5" dirty="0">
                <a:solidFill>
                  <a:srgbClr val="231F20"/>
                </a:solidFill>
                <a:latin typeface="Calibri"/>
                <a:cs typeface="Calibri"/>
              </a:rPr>
              <a:t>e</a:t>
            </a:r>
            <a:r>
              <a:rPr lang="en-US" sz="1200" spc="-25" dirty="0">
                <a:solidFill>
                  <a:srgbClr val="231F20"/>
                </a:solidFill>
                <a:latin typeface="Calibri"/>
                <a:cs typeface="Calibri"/>
              </a:rPr>
              <a:t>ﬀ</a:t>
            </a:r>
            <a:r>
              <a:rPr lang="en-US" sz="1200" spc="10" dirty="0">
                <a:solidFill>
                  <a:srgbClr val="231F20"/>
                </a:solidFill>
                <a:latin typeface="Calibri"/>
                <a:cs typeface="Calibri"/>
              </a:rPr>
              <a:t>ect</a:t>
            </a:r>
            <a:endParaRPr lang="en-US" sz="1200" dirty="0">
              <a:latin typeface="Calibri"/>
              <a:cs typeface="Calibri"/>
            </a:endParaRPr>
          </a:p>
        </p:txBody>
      </p:sp>
    </p:spTree>
    <p:extLst>
      <p:ext uri="{BB962C8B-B14F-4D97-AF65-F5344CB8AC3E}">
        <p14:creationId xmlns:p14="http://schemas.microsoft.com/office/powerpoint/2010/main" val="12868388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Screen Shot 2018-05-08 at 5.35.4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287" y="954646"/>
            <a:ext cx="2535113" cy="5827154"/>
          </a:xfrm>
          <a:prstGeom prst="rect">
            <a:avLst/>
          </a:prstGeom>
        </p:spPr>
      </p:pic>
      <p:sp>
        <p:nvSpPr>
          <p:cNvPr id="15" name="Shape 14"/>
          <p:cNvSpPr/>
          <p:nvPr/>
        </p:nvSpPr>
        <p:spPr>
          <a:xfrm rot="1990515">
            <a:off x="2976863" y="3190989"/>
            <a:ext cx="1785338" cy="3643469"/>
          </a:xfrm>
          <a:prstGeom prst="funnel">
            <a:avLst/>
          </a:prstGeom>
          <a:gradFill flip="none" rotWithShape="1">
            <a:gsLst>
              <a:gs pos="0">
                <a:schemeClr val="bg2">
                  <a:lumMod val="20000"/>
                  <a:lumOff val="80000"/>
                </a:schemeClr>
              </a:gs>
              <a:gs pos="100000">
                <a:srgbClr val="FFFFFF"/>
              </a:gs>
            </a:gsLst>
            <a:lin ang="13920000" scaled="0"/>
            <a:tileRect/>
          </a:gradFill>
          <a:ln>
            <a:solidFill>
              <a:srgbClr val="215FBD"/>
            </a:solidFill>
          </a:ln>
          <a:effectLst>
            <a:outerShdw blurRad="50800" dist="38100" dir="2700000" algn="tl" rotWithShape="0">
              <a:srgbClr val="000000">
                <a:alpha val="43000"/>
              </a:srgbClr>
            </a:outerShdw>
          </a:effectLst>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pic>
        <p:nvPicPr>
          <p:cNvPr id="12" name="Picture 2"/>
          <p:cNvPicPr>
            <a:picLocks noChangeAspect="1" noChangeArrowheads="1"/>
          </p:cNvPicPr>
          <p:nvPr/>
        </p:nvPicPr>
        <p:blipFill>
          <a:blip r:embed="rId4" cstate="print"/>
          <a:srcRect/>
          <a:stretch>
            <a:fillRect/>
          </a:stretch>
        </p:blipFill>
        <p:spPr bwMode="auto">
          <a:xfrm>
            <a:off x="3513289" y="3325140"/>
            <a:ext cx="1752600" cy="1813034"/>
          </a:xfrm>
          <a:prstGeom prst="ellipse">
            <a:avLst/>
          </a:prstGeom>
          <a:ln>
            <a:noFill/>
          </a:ln>
          <a:effectLst>
            <a:softEdge rad="112500"/>
          </a:effectLst>
        </p:spPr>
      </p:pic>
      <p:sp>
        <p:nvSpPr>
          <p:cNvPr id="17410" name="Title 1"/>
          <p:cNvSpPr>
            <a:spLocks noGrp="1"/>
          </p:cNvSpPr>
          <p:nvPr>
            <p:ph type="title"/>
          </p:nvPr>
        </p:nvSpPr>
        <p:spPr>
          <a:xfrm>
            <a:off x="137160" y="76200"/>
            <a:ext cx="9006840" cy="609600"/>
          </a:xfrm>
        </p:spPr>
        <p:txBody>
          <a:bodyPr>
            <a:noAutofit/>
          </a:bodyPr>
          <a:lstStyle/>
          <a:p>
            <a:r>
              <a:rPr lang="en-US" dirty="0" smtClean="0">
                <a:latin typeface="Arial" charset="0"/>
              </a:rPr>
              <a:t>Sequencing in </a:t>
            </a:r>
            <a:r>
              <a:rPr lang="en-US" dirty="0" err="1" smtClean="0">
                <a:latin typeface="Arial" charset="0"/>
              </a:rPr>
              <a:t>PharmaSci</a:t>
            </a:r>
            <a:r>
              <a:rPr lang="en-US" dirty="0" smtClean="0">
                <a:latin typeface="Arial" charset="0"/>
              </a:rPr>
              <a:t> CHO Cell Line Engineering</a:t>
            </a:r>
            <a:endParaRPr lang="en-US" dirty="0">
              <a:latin typeface="Arial" charset="0"/>
            </a:endParaRPr>
          </a:p>
        </p:txBody>
      </p:sp>
      <p:sp>
        <p:nvSpPr>
          <p:cNvPr id="7" name="Rectangle 6"/>
          <p:cNvSpPr/>
          <p:nvPr/>
        </p:nvSpPr>
        <p:spPr>
          <a:xfrm>
            <a:off x="5334000" y="838200"/>
            <a:ext cx="3623346" cy="5663088"/>
          </a:xfrm>
          <a:prstGeom prst="rect">
            <a:avLst/>
          </a:prstGeom>
          <a:solidFill>
            <a:schemeClr val="bg1"/>
          </a:solidFill>
          <a:effectLst>
            <a:outerShdw blurRad="50800" dist="38100" dir="2700000" algn="tl" rotWithShape="0">
              <a:srgbClr val="000000">
                <a:alpha val="43000"/>
              </a:srgbClr>
            </a:outerShdw>
          </a:effectLst>
        </p:spPr>
        <p:txBody>
          <a:bodyPr wrap="square">
            <a:spAutoFit/>
          </a:bodyPr>
          <a:lstStyle/>
          <a:p>
            <a:pPr marL="171450" indent="-171450">
              <a:buFont typeface="Arial"/>
              <a:buChar char="•"/>
            </a:pPr>
            <a:r>
              <a:rPr lang="en-US" sz="1400" dirty="0" smtClean="0"/>
              <a:t>Requires resource</a:t>
            </a:r>
            <a:r>
              <a:rPr lang="en-US" sz="1400" dirty="0"/>
              <a:t>-intensive and time-consuming efforts to screen </a:t>
            </a:r>
            <a:r>
              <a:rPr lang="en-US" sz="1400" dirty="0" smtClean="0"/>
              <a:t>hundreds to </a:t>
            </a:r>
            <a:r>
              <a:rPr lang="en-US" sz="1400" dirty="0"/>
              <a:t>thousands of clones to obtain a commercially </a:t>
            </a:r>
            <a:r>
              <a:rPr lang="en-US" sz="1400" dirty="0" smtClean="0"/>
              <a:t>compatible production </a:t>
            </a:r>
            <a:r>
              <a:rPr lang="en-US" sz="1400" dirty="0"/>
              <a:t>cell line</a:t>
            </a:r>
            <a:r>
              <a:rPr lang="en-US" sz="1400" dirty="0" smtClean="0"/>
              <a:t>.</a:t>
            </a:r>
            <a:br>
              <a:rPr lang="en-US" sz="1400" dirty="0" smtClean="0"/>
            </a:br>
            <a:endParaRPr lang="en-US" sz="1400" dirty="0" smtClean="0"/>
          </a:p>
          <a:p>
            <a:pPr marL="171450" indent="-171450">
              <a:buFont typeface="Arial"/>
              <a:buChar char="•"/>
            </a:pPr>
            <a:r>
              <a:rPr lang="en-US" sz="1400" dirty="0" smtClean="0"/>
              <a:t>Minimizing the effort </a:t>
            </a:r>
            <a:r>
              <a:rPr lang="en-US" sz="1400" dirty="0"/>
              <a:t>required when selecting high-expressing cell lines </a:t>
            </a:r>
            <a:r>
              <a:rPr lang="en-US" sz="1400" dirty="0" smtClean="0"/>
              <a:t>with predictable </a:t>
            </a:r>
            <a:r>
              <a:rPr lang="en-US" sz="1400" dirty="0"/>
              <a:t>performance characteristics and consistent </a:t>
            </a:r>
            <a:r>
              <a:rPr lang="en-US" sz="1400" dirty="0" smtClean="0"/>
              <a:t>behavior would </a:t>
            </a:r>
            <a:r>
              <a:rPr lang="en-US" sz="1400" dirty="0"/>
              <a:t>be of significant advantage in </a:t>
            </a:r>
            <a:r>
              <a:rPr lang="en-US" sz="1400" dirty="0" smtClean="0"/>
              <a:t>time </a:t>
            </a:r>
            <a:r>
              <a:rPr lang="en-US" sz="1400" dirty="0"/>
              <a:t>and </a:t>
            </a:r>
            <a:r>
              <a:rPr lang="en-US" sz="1400" dirty="0" smtClean="0"/>
              <a:t>resource savings.</a:t>
            </a:r>
            <a:br>
              <a:rPr lang="en-US" sz="1400" dirty="0" smtClean="0"/>
            </a:br>
            <a:endParaRPr lang="en-US" sz="1400" dirty="0"/>
          </a:p>
          <a:p>
            <a:pPr marL="171450" indent="-171450">
              <a:buFont typeface="Arial"/>
              <a:buChar char="•"/>
            </a:pPr>
            <a:r>
              <a:rPr lang="en-US" sz="1400" dirty="0" smtClean="0"/>
              <a:t>Introduced next generation sequencing technology to </a:t>
            </a:r>
            <a:r>
              <a:rPr lang="en-US" sz="1400" dirty="0" err="1" smtClean="0"/>
              <a:t>PhamarSci</a:t>
            </a:r>
            <a:r>
              <a:rPr lang="en-US" sz="1400" dirty="0" smtClean="0"/>
              <a:t>  CHO Cell Line engineering team to identify key integration sites of high-yield, stable therapeutic protein producers for intellectual property protection. </a:t>
            </a:r>
            <a:br>
              <a:rPr lang="en-US" sz="1400" dirty="0" smtClean="0"/>
            </a:br>
            <a:endParaRPr lang="en-US" sz="1400" dirty="0" smtClean="0"/>
          </a:p>
          <a:p>
            <a:pPr marL="171450" indent="-171450">
              <a:buFont typeface="Arial"/>
              <a:buChar char="•"/>
            </a:pPr>
            <a:r>
              <a:rPr lang="en-US" sz="1400" dirty="0"/>
              <a:t>Designed </a:t>
            </a:r>
            <a:r>
              <a:rPr lang="en-US" sz="1400" dirty="0" smtClean="0"/>
              <a:t>algorithm to search for chimeric reads, where part of the sequence is from the host genome and the other part is from the integrated vector</a:t>
            </a:r>
            <a:r>
              <a:rPr lang="en-US" sz="1400" dirty="0"/>
              <a:t>.</a:t>
            </a:r>
            <a:endParaRPr lang="en-US" sz="1400" dirty="0" smtClean="0"/>
          </a:p>
        </p:txBody>
      </p:sp>
      <p:sp>
        <p:nvSpPr>
          <p:cNvPr id="4" name="Rectangle 3"/>
          <p:cNvSpPr/>
          <p:nvPr/>
        </p:nvSpPr>
        <p:spPr>
          <a:xfrm>
            <a:off x="5679772" y="6267292"/>
            <a:ext cx="3358656" cy="215444"/>
          </a:xfrm>
          <a:prstGeom prst="rect">
            <a:avLst/>
          </a:prstGeom>
          <a:noFill/>
          <a:effectLst/>
        </p:spPr>
        <p:txBody>
          <a:bodyPr wrap="square">
            <a:spAutoFit/>
          </a:bodyPr>
          <a:lstStyle/>
          <a:p>
            <a:r>
              <a:rPr lang="en-US" sz="800" i="1" dirty="0" smtClean="0">
                <a:solidFill>
                  <a:srgbClr val="000000"/>
                </a:solidFill>
              </a:rPr>
              <a:t>Biotechnol </a:t>
            </a:r>
            <a:r>
              <a:rPr lang="en-US" sz="800" i="1" dirty="0">
                <a:solidFill>
                  <a:srgbClr val="000000"/>
                </a:solidFill>
              </a:rPr>
              <a:t>Prog. 2015, 31(6):1645-</a:t>
            </a:r>
            <a:r>
              <a:rPr lang="en-US" sz="800" i="1" dirty="0" smtClean="0">
                <a:solidFill>
                  <a:srgbClr val="000000"/>
                </a:solidFill>
              </a:rPr>
              <a:t>56, Patent </a:t>
            </a:r>
            <a:r>
              <a:rPr lang="en-US" sz="800" i="1" dirty="0">
                <a:solidFill>
                  <a:srgbClr val="000000"/>
                </a:solidFill>
              </a:rPr>
              <a:t>No: WO/2013/</a:t>
            </a:r>
            <a:r>
              <a:rPr lang="en-US" sz="800" i="1" dirty="0" smtClean="0">
                <a:solidFill>
                  <a:srgbClr val="000000"/>
                </a:solidFill>
              </a:rPr>
              <a:t>190032</a:t>
            </a:r>
            <a:endParaRPr lang="en-US" sz="800" i="1" dirty="0">
              <a:solidFill>
                <a:srgbClr val="000000"/>
              </a:solidFill>
            </a:endParaRPr>
          </a:p>
        </p:txBody>
      </p:sp>
      <p:grpSp>
        <p:nvGrpSpPr>
          <p:cNvPr id="30" name="Group 29"/>
          <p:cNvGrpSpPr/>
          <p:nvPr/>
        </p:nvGrpSpPr>
        <p:grpSpPr>
          <a:xfrm>
            <a:off x="3200400" y="1828800"/>
            <a:ext cx="2133600" cy="1015663"/>
            <a:chOff x="3048000" y="1676400"/>
            <a:chExt cx="2133600" cy="1015663"/>
          </a:xfrm>
        </p:grpSpPr>
        <p:sp>
          <p:nvSpPr>
            <p:cNvPr id="21" name="Rectangle 20"/>
            <p:cNvSpPr/>
            <p:nvPr/>
          </p:nvSpPr>
          <p:spPr>
            <a:xfrm>
              <a:off x="3048000" y="1676400"/>
              <a:ext cx="2133600" cy="1015663"/>
            </a:xfrm>
            <a:prstGeom prst="rect">
              <a:avLst/>
            </a:prstGeom>
            <a:solidFill>
              <a:schemeClr val="bg1"/>
            </a:solidFill>
            <a:ln>
              <a:solidFill>
                <a:schemeClr val="bg2">
                  <a:lumMod val="20000"/>
                  <a:lumOff val="80000"/>
                </a:schemeClr>
              </a:solidFill>
            </a:ln>
            <a:effectLst/>
          </p:spPr>
          <p:txBody>
            <a:bodyPr wrap="square">
              <a:spAutoFit/>
            </a:bodyPr>
            <a:lstStyle/>
            <a:p>
              <a:r>
                <a:rPr lang="en-US" sz="1200" dirty="0" smtClean="0"/>
                <a:t>         : Host DNA</a:t>
              </a:r>
            </a:p>
            <a:p>
              <a:r>
                <a:rPr lang="en-US" sz="1200" dirty="0" smtClean="0"/>
                <a:t>RMCE: Recombinase</a:t>
              </a:r>
              <a:r>
                <a:rPr lang="en-US" sz="1200" dirty="0"/>
                <a:t>-mediated cassette </a:t>
              </a:r>
              <a:r>
                <a:rPr lang="en-US" sz="1200" dirty="0" smtClean="0"/>
                <a:t>exchange</a:t>
              </a:r>
            </a:p>
            <a:p>
              <a:r>
                <a:rPr lang="en-US" sz="1200" dirty="0" smtClean="0"/>
                <a:t>HC: Heavy Chain</a:t>
              </a:r>
            </a:p>
            <a:p>
              <a:r>
                <a:rPr lang="en-US" sz="1200" dirty="0" smtClean="0"/>
                <a:t>LC: Light Chain</a:t>
              </a:r>
              <a:endParaRPr lang="en-US" sz="1200" dirty="0"/>
            </a:p>
          </p:txBody>
        </p:sp>
        <p:pic>
          <p:nvPicPr>
            <p:cNvPr id="20" name="Picture 19" descr="Screen Shot 2018-05-08 at 5.2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1752600"/>
              <a:ext cx="381000" cy="114567"/>
            </a:xfrm>
            <a:prstGeom prst="rect">
              <a:avLst/>
            </a:prstGeom>
            <a:solidFill>
              <a:schemeClr val="bg1"/>
            </a:solidFill>
          </p:spPr>
        </p:pic>
      </p:grpSp>
      <p:pic>
        <p:nvPicPr>
          <p:cNvPr id="14" name="Picture 13" descr="Screen Shot 2018-05-08 at 5.2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2366" y="1295400"/>
            <a:ext cx="381000" cy="114567"/>
          </a:xfrm>
          <a:prstGeom prst="rect">
            <a:avLst/>
          </a:prstGeom>
          <a:solidFill>
            <a:schemeClr val="bg1"/>
          </a:solidFill>
        </p:spPr>
      </p:pic>
      <p:pic>
        <p:nvPicPr>
          <p:cNvPr id="19" name="Picture 18" descr="Screen Shot 2018-05-08 at 5.2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6" y="1319670"/>
            <a:ext cx="381000" cy="114567"/>
          </a:xfrm>
          <a:prstGeom prst="rect">
            <a:avLst/>
          </a:prstGeom>
          <a:solidFill>
            <a:schemeClr val="bg1"/>
          </a:solidFill>
        </p:spPr>
      </p:pic>
      <p:pic>
        <p:nvPicPr>
          <p:cNvPr id="22" name="Picture 21" descr="Screen Shot 2018-05-08 at 5.2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6611" y="3641420"/>
            <a:ext cx="381000" cy="114567"/>
          </a:xfrm>
          <a:prstGeom prst="rect">
            <a:avLst/>
          </a:prstGeom>
          <a:solidFill>
            <a:schemeClr val="bg1"/>
          </a:solidFill>
        </p:spPr>
      </p:pic>
      <p:pic>
        <p:nvPicPr>
          <p:cNvPr id="23" name="Picture 22" descr="Screen Shot 2018-05-08 at 5.2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7303" y="6416980"/>
            <a:ext cx="381000" cy="114567"/>
          </a:xfrm>
          <a:prstGeom prst="rect">
            <a:avLst/>
          </a:prstGeom>
          <a:noFill/>
        </p:spPr>
      </p:pic>
      <p:pic>
        <p:nvPicPr>
          <p:cNvPr id="24" name="Picture 23" descr="Screen Shot 2018-05-08 at 5.2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9" y="3665690"/>
            <a:ext cx="381000" cy="114567"/>
          </a:xfrm>
          <a:prstGeom prst="rect">
            <a:avLst/>
          </a:prstGeom>
          <a:solidFill>
            <a:schemeClr val="bg1"/>
          </a:solidFill>
        </p:spPr>
      </p:pic>
      <p:pic>
        <p:nvPicPr>
          <p:cNvPr id="25" name="Picture 24" descr="Screen Shot 2018-05-08 at 5.25.0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34" y="6452730"/>
            <a:ext cx="381000" cy="114567"/>
          </a:xfrm>
          <a:prstGeom prst="rect">
            <a:avLst/>
          </a:prstGeom>
          <a:solidFill>
            <a:schemeClr val="bg1"/>
          </a:solidFill>
        </p:spPr>
      </p:pic>
      <p:sp>
        <p:nvSpPr>
          <p:cNvPr id="26" name="Rectangle 25"/>
          <p:cNvSpPr/>
          <p:nvPr/>
        </p:nvSpPr>
        <p:spPr>
          <a:xfrm>
            <a:off x="457200" y="3938130"/>
            <a:ext cx="864314" cy="369332"/>
          </a:xfrm>
          <a:prstGeom prst="rect">
            <a:avLst/>
          </a:prstGeom>
        </p:spPr>
        <p:txBody>
          <a:bodyPr wrap="none">
            <a:spAutoFit/>
          </a:bodyPr>
          <a:lstStyle/>
          <a:p>
            <a:r>
              <a:rPr lang="en-US" dirty="0"/>
              <a:t>RMCE</a:t>
            </a:r>
          </a:p>
        </p:txBody>
      </p:sp>
      <p:sp>
        <p:nvSpPr>
          <p:cNvPr id="27" name="Rectangle 26"/>
          <p:cNvSpPr/>
          <p:nvPr/>
        </p:nvSpPr>
        <p:spPr>
          <a:xfrm>
            <a:off x="457200" y="1524000"/>
            <a:ext cx="864314" cy="369332"/>
          </a:xfrm>
          <a:prstGeom prst="rect">
            <a:avLst/>
          </a:prstGeom>
        </p:spPr>
        <p:txBody>
          <a:bodyPr wrap="none">
            <a:spAutoFit/>
          </a:bodyPr>
          <a:lstStyle/>
          <a:p>
            <a:r>
              <a:rPr lang="en-US" dirty="0"/>
              <a:t>RMCE</a:t>
            </a:r>
          </a:p>
        </p:txBody>
      </p:sp>
      <p:sp>
        <p:nvSpPr>
          <p:cNvPr id="31" name="TextBox 30"/>
          <p:cNvSpPr txBox="1"/>
          <p:nvPr/>
        </p:nvSpPr>
        <p:spPr>
          <a:xfrm rot="2012233">
            <a:off x="3230655" y="4986040"/>
            <a:ext cx="866055" cy="646331"/>
          </a:xfrm>
          <a:prstGeom prst="rect">
            <a:avLst/>
          </a:prstGeom>
          <a:noFill/>
        </p:spPr>
        <p:txBody>
          <a:bodyPr wrap="square" rtlCol="0">
            <a:spAutoFit/>
          </a:bodyPr>
          <a:lstStyle/>
          <a:p>
            <a:pPr algn="ctr"/>
            <a:r>
              <a:rPr lang="en-US" sz="1200" b="1" dirty="0" smtClean="0">
                <a:solidFill>
                  <a:schemeClr val="bg2">
                    <a:lumMod val="75000"/>
                  </a:schemeClr>
                </a:solidFill>
              </a:rPr>
              <a:t>Chimeric Reads Seeker</a:t>
            </a:r>
            <a:endParaRPr lang="en-US" sz="1200" b="1" dirty="0">
              <a:solidFill>
                <a:schemeClr val="bg2">
                  <a:lumMod val="75000"/>
                </a:schemeClr>
              </a:solidFill>
            </a:endParaRPr>
          </a:p>
        </p:txBody>
      </p:sp>
    </p:spTree>
    <p:extLst>
      <p:ext uri="{BB962C8B-B14F-4D97-AF65-F5344CB8AC3E}">
        <p14:creationId xmlns:p14="http://schemas.microsoft.com/office/powerpoint/2010/main" val="357488253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7160" y="76200"/>
            <a:ext cx="8534400" cy="609600"/>
          </a:xfrm>
        </p:spPr>
        <p:txBody>
          <a:bodyPr>
            <a:noAutofit/>
          </a:bodyPr>
          <a:lstStyle/>
          <a:p>
            <a:r>
              <a:rPr lang="en-US" dirty="0" smtClean="0">
                <a:latin typeface="Arial" charset="0"/>
              </a:rPr>
              <a:t>From Sequence to Structure to Function</a:t>
            </a:r>
            <a:endParaRPr lang="en-US" dirty="0">
              <a:latin typeface="Arial" charset="0"/>
            </a:endParaRPr>
          </a:p>
        </p:txBody>
      </p:sp>
      <p:pic>
        <p:nvPicPr>
          <p:cNvPr id="2" name="Picture 1" descr="Screen Shot 2018-05-24 at 11.47.1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990600"/>
            <a:ext cx="4371750" cy="2133600"/>
          </a:xfrm>
          <a:prstGeom prst="rect">
            <a:avLst/>
          </a:prstGeom>
          <a:effectLst>
            <a:outerShdw blurRad="50800" dist="38100" dir="2700000" algn="tl" rotWithShape="0">
              <a:srgbClr val="000000">
                <a:alpha val="43000"/>
              </a:srgbClr>
            </a:outerShdw>
          </a:effectLst>
        </p:spPr>
      </p:pic>
      <p:pic>
        <p:nvPicPr>
          <p:cNvPr id="3" name="Picture 2" descr="Screen Shot 2018-05-24 at 11.48.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1447800"/>
            <a:ext cx="3276600" cy="1813680"/>
          </a:xfrm>
          <a:prstGeom prst="rect">
            <a:avLst/>
          </a:prstGeom>
          <a:effectLst>
            <a:outerShdw blurRad="50800" dist="38100" dir="2700000" algn="tl" rotWithShape="0">
              <a:srgbClr val="000000">
                <a:alpha val="43000"/>
              </a:srgbClr>
            </a:outerShdw>
          </a:effectLst>
        </p:spPr>
      </p:pic>
      <p:pic>
        <p:nvPicPr>
          <p:cNvPr id="4" name="Picture 3" descr="Screen Shot 2018-05-24 at 11.50.2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838200"/>
            <a:ext cx="3505200" cy="1018372"/>
          </a:xfrm>
          <a:prstGeom prst="rect">
            <a:avLst/>
          </a:prstGeom>
          <a:effectLst>
            <a:outerShdw blurRad="50800" dist="38100" dir="2700000" algn="tl" rotWithShape="0">
              <a:srgbClr val="000000">
                <a:alpha val="43000"/>
              </a:srgbClr>
            </a:outerShdw>
          </a:effectLst>
        </p:spPr>
      </p:pic>
      <p:pic>
        <p:nvPicPr>
          <p:cNvPr id="5" name="Picture 4" descr="Screen Shot 2018-05-24 at 11.49.5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2590800"/>
            <a:ext cx="4114800" cy="1155309"/>
          </a:xfrm>
          <a:prstGeom prst="rect">
            <a:avLst/>
          </a:prstGeom>
          <a:effectLst>
            <a:outerShdw blurRad="50800" dist="38100" dir="2700000" algn="tl" rotWithShape="0">
              <a:srgbClr val="000000">
                <a:alpha val="43000"/>
              </a:srgbClr>
            </a:outerShdw>
          </a:effectLst>
        </p:spPr>
      </p:pic>
      <p:pic>
        <p:nvPicPr>
          <p:cNvPr id="6" name="Picture 5" descr="Screen Shot 2018-05-24 at 11.52.1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0" y="4191000"/>
            <a:ext cx="2973651" cy="2057400"/>
          </a:xfrm>
          <a:prstGeom prst="rect">
            <a:avLst/>
          </a:prstGeom>
        </p:spPr>
      </p:pic>
      <p:pic>
        <p:nvPicPr>
          <p:cNvPr id="8" name="Picture 7" descr="Screen Shot 2018-05-25 at 12.10.11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3733800"/>
            <a:ext cx="2626123" cy="2962930"/>
          </a:xfrm>
          <a:prstGeom prst="rect">
            <a:avLst/>
          </a:prstGeom>
        </p:spPr>
      </p:pic>
      <p:pic>
        <p:nvPicPr>
          <p:cNvPr id="9" name="Picture 8" descr="Screen Shot 2018-05-25 at 12.22.19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6600" y="4267200"/>
            <a:ext cx="1905000" cy="1739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1" name="Straight Arrow Connector 10"/>
          <p:cNvCxnSpPr/>
          <p:nvPr/>
        </p:nvCxnSpPr>
        <p:spPr>
          <a:xfrm>
            <a:off x="2743200" y="5105400"/>
            <a:ext cx="4572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334000" y="5105400"/>
            <a:ext cx="4572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90800" y="4724400"/>
            <a:ext cx="753519" cy="307777"/>
          </a:xfrm>
          <a:prstGeom prst="rect">
            <a:avLst/>
          </a:prstGeom>
          <a:noFill/>
        </p:spPr>
        <p:txBody>
          <a:bodyPr wrap="none" rtlCol="0">
            <a:spAutoFit/>
          </a:bodyPr>
          <a:lstStyle/>
          <a:p>
            <a:r>
              <a:rPr lang="en-US" sz="1400" dirty="0" smtClean="0"/>
              <a:t>Thread</a:t>
            </a:r>
            <a:endParaRPr lang="en-US" sz="1400" dirty="0"/>
          </a:p>
        </p:txBody>
      </p:sp>
      <p:sp>
        <p:nvSpPr>
          <p:cNvPr id="15" name="TextBox 14"/>
          <p:cNvSpPr txBox="1"/>
          <p:nvPr/>
        </p:nvSpPr>
        <p:spPr>
          <a:xfrm>
            <a:off x="5105400" y="4724400"/>
            <a:ext cx="1031277" cy="276999"/>
          </a:xfrm>
          <a:prstGeom prst="rect">
            <a:avLst/>
          </a:prstGeom>
          <a:noFill/>
        </p:spPr>
        <p:txBody>
          <a:bodyPr wrap="none" rtlCol="0">
            <a:spAutoFit/>
          </a:bodyPr>
          <a:lstStyle/>
          <a:p>
            <a:r>
              <a:rPr lang="en-US" sz="1200" dirty="0" smtClean="0"/>
              <a:t>MODELLER</a:t>
            </a:r>
            <a:endParaRPr lang="en-US" sz="1200" dirty="0"/>
          </a:p>
        </p:txBody>
      </p:sp>
      <p:sp>
        <p:nvSpPr>
          <p:cNvPr id="14" name="TextBox 13"/>
          <p:cNvSpPr txBox="1"/>
          <p:nvPr/>
        </p:nvSpPr>
        <p:spPr>
          <a:xfrm>
            <a:off x="6248400" y="3886200"/>
            <a:ext cx="1121296" cy="369332"/>
          </a:xfrm>
          <a:prstGeom prst="rect">
            <a:avLst/>
          </a:prstGeom>
          <a:noFill/>
        </p:spPr>
        <p:txBody>
          <a:bodyPr wrap="none" rtlCol="0">
            <a:spAutoFit/>
          </a:bodyPr>
          <a:lstStyle/>
          <a:p>
            <a:r>
              <a:rPr lang="en-US" dirty="0" smtClean="0"/>
              <a:t>Template</a:t>
            </a:r>
            <a:endParaRPr lang="en-US" dirty="0"/>
          </a:p>
        </p:txBody>
      </p:sp>
      <p:sp>
        <p:nvSpPr>
          <p:cNvPr id="17" name="TextBox 16"/>
          <p:cNvSpPr txBox="1"/>
          <p:nvPr/>
        </p:nvSpPr>
        <p:spPr>
          <a:xfrm>
            <a:off x="7696200" y="3886200"/>
            <a:ext cx="813369" cy="369332"/>
          </a:xfrm>
          <a:prstGeom prst="rect">
            <a:avLst/>
          </a:prstGeom>
          <a:noFill/>
        </p:spPr>
        <p:txBody>
          <a:bodyPr wrap="none" rtlCol="0">
            <a:spAutoFit/>
          </a:bodyPr>
          <a:lstStyle/>
          <a:p>
            <a:r>
              <a:rPr lang="en-US" dirty="0" smtClean="0"/>
              <a:t>Model</a:t>
            </a:r>
            <a:endParaRPr lang="en-US" dirty="0"/>
          </a:p>
        </p:txBody>
      </p:sp>
    </p:spTree>
    <p:extLst>
      <p:ext uri="{BB962C8B-B14F-4D97-AF65-F5344CB8AC3E}">
        <p14:creationId xmlns:p14="http://schemas.microsoft.com/office/powerpoint/2010/main" val="21000130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7160" y="76200"/>
            <a:ext cx="8534400" cy="609600"/>
          </a:xfrm>
        </p:spPr>
        <p:txBody>
          <a:bodyPr>
            <a:noAutofit/>
          </a:bodyPr>
          <a:lstStyle/>
          <a:p>
            <a:r>
              <a:rPr lang="en-US" dirty="0" smtClean="0">
                <a:latin typeface="Arial" charset="0"/>
              </a:rPr>
              <a:t>From Sequence to Structure to Function, ver. 2018</a:t>
            </a:r>
            <a:endParaRPr lang="en-US" dirty="0">
              <a:latin typeface="Arial" charset="0"/>
            </a:endParaRPr>
          </a:p>
        </p:txBody>
      </p:sp>
      <p:pic>
        <p:nvPicPr>
          <p:cNvPr id="18" name="Picture 17" descr="Screen Shot 2018-05-25 at 12.49.1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648200"/>
            <a:ext cx="4418540" cy="1524000"/>
          </a:xfrm>
          <a:prstGeom prst="rect">
            <a:avLst/>
          </a:prstGeom>
          <a:effectLst>
            <a:outerShdw blurRad="50800" dist="38100" dir="2700000" algn="tl" rotWithShape="0">
              <a:srgbClr val="000000">
                <a:alpha val="43000"/>
              </a:srgbClr>
            </a:outerShdw>
          </a:effectLst>
        </p:spPr>
      </p:pic>
      <p:pic>
        <p:nvPicPr>
          <p:cNvPr id="20" name="Picture 19" descr="Screen Shot 2018-05-25 at 12.56.14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1219200"/>
            <a:ext cx="6580540" cy="3352800"/>
          </a:xfrm>
          <a:prstGeom prst="rect">
            <a:avLst/>
          </a:prstGeom>
        </p:spPr>
      </p:pic>
      <p:pic>
        <p:nvPicPr>
          <p:cNvPr id="21" name="Picture 20" descr="Screen Shot 2018-05-25 at 1.01.5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1219200"/>
            <a:ext cx="1872029" cy="3200400"/>
          </a:xfrm>
          <a:prstGeom prst="rect">
            <a:avLst/>
          </a:prstGeom>
        </p:spPr>
      </p:pic>
      <p:pic>
        <p:nvPicPr>
          <p:cNvPr id="22" name="Picture 21" descr="Screen Shot 2018-05-25 at 12.51.2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4953000"/>
            <a:ext cx="3810000" cy="1755494"/>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251150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37160" y="0"/>
            <a:ext cx="8610600" cy="685800"/>
          </a:xfrm>
        </p:spPr>
        <p:txBody>
          <a:bodyPr>
            <a:noAutofit/>
          </a:bodyPr>
          <a:lstStyle/>
          <a:p>
            <a:r>
              <a:rPr lang="en-US" dirty="0" err="1" smtClean="0">
                <a:latin typeface="Arial" charset="0"/>
              </a:rPr>
              <a:t>FluTracker</a:t>
            </a:r>
            <a:r>
              <a:rPr lang="en-US" dirty="0" smtClean="0">
                <a:latin typeface="Arial" charset="0"/>
              </a:rPr>
              <a:t> </a:t>
            </a:r>
            <a:r>
              <a:rPr lang="mr-IN" dirty="0" smtClean="0">
                <a:latin typeface="Arial" charset="0"/>
              </a:rPr>
              <a:t>–</a:t>
            </a:r>
            <a:r>
              <a:rPr lang="en-US" dirty="0" smtClean="0">
                <a:latin typeface="Arial" charset="0"/>
              </a:rPr>
              <a:t> </a:t>
            </a:r>
            <a:r>
              <a:rPr lang="en-US" dirty="0"/>
              <a:t>R</a:t>
            </a:r>
            <a:r>
              <a:rPr lang="en-US" dirty="0" smtClean="0"/>
              <a:t>eal </a:t>
            </a:r>
            <a:r>
              <a:rPr lang="en-US" dirty="0"/>
              <a:t>T</a:t>
            </a:r>
            <a:r>
              <a:rPr lang="en-US" dirty="0" smtClean="0"/>
              <a:t>ime </a:t>
            </a:r>
            <a:r>
              <a:rPr lang="en-US" dirty="0"/>
              <a:t>I</a:t>
            </a:r>
            <a:r>
              <a:rPr lang="en-US" dirty="0" smtClean="0"/>
              <a:t>nfluenza </a:t>
            </a:r>
            <a:r>
              <a:rPr lang="en-US" dirty="0"/>
              <a:t>S</a:t>
            </a:r>
            <a:r>
              <a:rPr lang="en-US" dirty="0" smtClean="0"/>
              <a:t>equence </a:t>
            </a:r>
            <a:r>
              <a:rPr lang="en-US" dirty="0"/>
              <a:t>D</a:t>
            </a:r>
            <a:r>
              <a:rPr lang="en-US" dirty="0" smtClean="0"/>
              <a:t>ata Analysis</a:t>
            </a:r>
            <a:endParaRPr lang="en-US" dirty="0">
              <a:latin typeface="Arial" charset="0"/>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5431907"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791200" y="914400"/>
            <a:ext cx="2895600" cy="5047535"/>
          </a:xfrm>
          <a:prstGeom prst="rect">
            <a:avLst/>
          </a:prstGeom>
          <a:solidFill>
            <a:schemeClr val="bg1"/>
          </a:solidFill>
          <a:effectLst>
            <a:outerShdw blurRad="50800" dist="38100" dir="2700000" algn="tl" rotWithShape="0">
              <a:srgbClr val="000000">
                <a:alpha val="43000"/>
              </a:srgbClr>
            </a:outerShdw>
          </a:effectLst>
        </p:spPr>
        <p:txBody>
          <a:bodyPr wrap="square">
            <a:spAutoFit/>
          </a:bodyPr>
          <a:lstStyle/>
          <a:p>
            <a:r>
              <a:rPr lang="en-US" sz="1400" dirty="0">
                <a:solidFill>
                  <a:srgbClr val="000000"/>
                </a:solidFill>
              </a:rPr>
              <a:t>Influenza vaccine project team was looking for tools to continuously monitor and analyze 1000’s of viral sequences in support of predicting next vaccine viruses. When I approached Baohong for his input on developing a phylogenetic tree with regular automatic updates which involves little or no manual intervention, he enthusiastically suggested to work with </a:t>
            </a:r>
            <a:r>
              <a:rPr lang="en-US" sz="1400" dirty="0" err="1">
                <a:solidFill>
                  <a:srgbClr val="000000"/>
                </a:solidFill>
              </a:rPr>
              <a:t>Bioinforx</a:t>
            </a:r>
            <a:r>
              <a:rPr lang="en-US" sz="1400" dirty="0">
                <a:solidFill>
                  <a:srgbClr val="000000"/>
                </a:solidFill>
              </a:rPr>
              <a:t> . </a:t>
            </a:r>
            <a:r>
              <a:rPr lang="en-US" sz="1400" dirty="0" err="1">
                <a:solidFill>
                  <a:srgbClr val="000000"/>
                </a:solidFill>
              </a:rPr>
              <a:t>Baohong’s</a:t>
            </a:r>
            <a:r>
              <a:rPr lang="en-US" sz="1400" dirty="0">
                <a:solidFill>
                  <a:srgbClr val="000000"/>
                </a:solidFill>
              </a:rPr>
              <a:t> outpouring positive attitude, attention to the details, seamless knowledge in articulating biological concepts to developers was very visible at every meetings. Though more work needs to be done, the phylogenetic tree Baohong supported </a:t>
            </a:r>
            <a:r>
              <a:rPr lang="en-US" sz="1400" dirty="0" smtClean="0">
                <a:solidFill>
                  <a:srgbClr val="000000"/>
                </a:solidFill>
              </a:rPr>
              <a:t>building </a:t>
            </a:r>
            <a:r>
              <a:rPr lang="en-US" sz="1400" dirty="0">
                <a:solidFill>
                  <a:srgbClr val="000000"/>
                </a:solidFill>
              </a:rPr>
              <a:t>is user friendly, which is packed with ocean of information at scientist dispos</a:t>
            </a:r>
            <a:r>
              <a:rPr lang="en-US" sz="1400" dirty="0">
                <a:solidFill>
                  <a:srgbClr val="1B218F"/>
                </a:solidFill>
              </a:rPr>
              <a:t>al</a:t>
            </a:r>
            <a:r>
              <a:rPr lang="en-US" sz="1400" dirty="0" smtClean="0">
                <a:solidFill>
                  <a:srgbClr val="1B218F"/>
                </a:solidFill>
              </a:rPr>
              <a:t>.</a:t>
            </a:r>
            <a:endParaRPr lang="en-US" sz="1400" dirty="0">
              <a:solidFill>
                <a:srgbClr val="1B218F"/>
              </a:solidFill>
            </a:endParaRPr>
          </a:p>
        </p:txBody>
      </p:sp>
      <p:sp>
        <p:nvSpPr>
          <p:cNvPr id="3" name="TextBox 2"/>
          <p:cNvSpPr txBox="1"/>
          <p:nvPr/>
        </p:nvSpPr>
        <p:spPr>
          <a:xfrm>
            <a:off x="381000" y="4724400"/>
            <a:ext cx="5105400" cy="1323439"/>
          </a:xfrm>
          <a:prstGeom prst="rect">
            <a:avLst/>
          </a:prstGeom>
          <a:noFill/>
          <a:ln>
            <a:solidFill>
              <a:srgbClr val="1B218F"/>
            </a:solidFill>
          </a:ln>
        </p:spPr>
        <p:txBody>
          <a:bodyPr wrap="square" rtlCol="0">
            <a:spAutoFit/>
          </a:bodyPr>
          <a:lstStyle/>
          <a:p>
            <a:pPr marL="285750" indent="-285750">
              <a:buFont typeface="Arial"/>
              <a:buChar char="•"/>
            </a:pPr>
            <a:r>
              <a:rPr lang="en-US" sz="1600" dirty="0" smtClean="0">
                <a:solidFill>
                  <a:srgbClr val="000000"/>
                </a:solidFill>
              </a:rPr>
              <a:t>Scientists in Vaccine RU </a:t>
            </a:r>
            <a:r>
              <a:rPr lang="en-US" sz="1600" dirty="0">
                <a:solidFill>
                  <a:srgbClr val="000000"/>
                </a:solidFill>
              </a:rPr>
              <a:t>used all the available tools in the </a:t>
            </a:r>
            <a:r>
              <a:rPr lang="en-US" sz="1600" dirty="0" err="1">
                <a:solidFill>
                  <a:srgbClr val="000000"/>
                </a:solidFill>
              </a:rPr>
              <a:t>FluTracker</a:t>
            </a:r>
            <a:r>
              <a:rPr lang="en-US" sz="1600" dirty="0">
                <a:solidFill>
                  <a:srgbClr val="000000"/>
                </a:solidFill>
              </a:rPr>
              <a:t> to predicted next vaccine viruses before the WHO recommendations</a:t>
            </a:r>
            <a:r>
              <a:rPr lang="en-US" sz="1600" dirty="0" smtClean="0">
                <a:solidFill>
                  <a:srgbClr val="000000"/>
                </a:solidFill>
              </a:rPr>
              <a:t>!</a:t>
            </a:r>
          </a:p>
          <a:p>
            <a:pPr marL="285750" indent="-285750">
              <a:buFont typeface="Arial"/>
              <a:buChar char="•"/>
            </a:pPr>
            <a:r>
              <a:rPr lang="en-US" sz="1600" dirty="0" smtClean="0">
                <a:solidFill>
                  <a:srgbClr val="000000"/>
                </a:solidFill>
              </a:rPr>
              <a:t>Nominated as a small team for 2017 WRD Achievement Award</a:t>
            </a:r>
            <a:endParaRPr lang="en-US" sz="1600" dirty="0">
              <a:solidFill>
                <a:srgbClr val="000000"/>
              </a:solidFill>
            </a:endParaRPr>
          </a:p>
        </p:txBody>
      </p:sp>
    </p:spTree>
    <p:extLst>
      <p:ext uri="{BB962C8B-B14F-4D97-AF65-F5344CB8AC3E}">
        <p14:creationId xmlns:p14="http://schemas.microsoft.com/office/powerpoint/2010/main" val="31399228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73" y="5791200"/>
            <a:ext cx="4114800" cy="1066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86" name="Title 1"/>
          <p:cNvSpPr>
            <a:spLocks noGrp="1"/>
          </p:cNvSpPr>
          <p:nvPr>
            <p:ph type="title"/>
          </p:nvPr>
        </p:nvSpPr>
        <p:spPr>
          <a:xfrm>
            <a:off x="228600" y="-76200"/>
            <a:ext cx="7924800" cy="838200"/>
          </a:xfrm>
        </p:spPr>
        <p:txBody>
          <a:bodyPr/>
          <a:lstStyle/>
          <a:p>
            <a:r>
              <a:rPr lang="en-US" dirty="0" smtClean="0">
                <a:latin typeface="Arial" charset="0"/>
              </a:rPr>
              <a:t>Leading a Innovative, Productive Team</a:t>
            </a:r>
            <a:endParaRPr lang="en-US" dirty="0">
              <a:latin typeface="Arial" charset="0"/>
            </a:endParaRPr>
          </a:p>
        </p:txBody>
      </p:sp>
      <p:sp>
        <p:nvSpPr>
          <p:cNvPr id="16387" name="Content Placeholder 2"/>
          <p:cNvSpPr>
            <a:spLocks noGrp="1"/>
          </p:cNvSpPr>
          <p:nvPr>
            <p:ph idx="1"/>
          </p:nvPr>
        </p:nvSpPr>
        <p:spPr>
          <a:xfrm>
            <a:off x="457200" y="990600"/>
            <a:ext cx="8305800" cy="5410200"/>
          </a:xfrm>
        </p:spPr>
        <p:txBody>
          <a:bodyPr>
            <a:normAutofit fontScale="92500" lnSpcReduction="20000"/>
          </a:bodyPr>
          <a:lstStyle/>
          <a:p>
            <a:pPr marL="0" indent="0">
              <a:spcAft>
                <a:spcPts val="1200"/>
              </a:spcAft>
              <a:buFont typeface="Arial" charset="0"/>
              <a:buNone/>
            </a:pPr>
            <a:r>
              <a:rPr lang="en-US" dirty="0" smtClean="0">
                <a:solidFill>
                  <a:srgbClr val="000000"/>
                </a:solidFill>
                <a:latin typeface="Arial" charset="0"/>
              </a:rPr>
              <a:t>26 </a:t>
            </a:r>
            <a:r>
              <a:rPr lang="en-US" dirty="0">
                <a:solidFill>
                  <a:srgbClr val="000000"/>
                </a:solidFill>
                <a:latin typeface="Arial" charset="0"/>
              </a:rPr>
              <a:t>peer-reviewed </a:t>
            </a:r>
            <a:r>
              <a:rPr lang="en-US" dirty="0" smtClean="0">
                <a:solidFill>
                  <a:srgbClr val="000000"/>
                </a:solidFill>
                <a:latin typeface="Arial" charset="0"/>
              </a:rPr>
              <a:t>papers, book chapters and posters </a:t>
            </a:r>
            <a:r>
              <a:rPr lang="en-US" dirty="0">
                <a:solidFill>
                  <a:srgbClr val="000000"/>
                </a:solidFill>
                <a:latin typeface="Arial" charset="0"/>
              </a:rPr>
              <a:t>since 2015. </a:t>
            </a:r>
            <a:r>
              <a:rPr lang="en-US" dirty="0" smtClean="0">
                <a:solidFill>
                  <a:srgbClr val="000000"/>
                </a:solidFill>
                <a:latin typeface="Arial" charset="0"/>
              </a:rPr>
              <a:t>over 10 manuscripts </a:t>
            </a:r>
            <a:r>
              <a:rPr lang="en-US" dirty="0">
                <a:solidFill>
                  <a:srgbClr val="000000"/>
                </a:solidFill>
                <a:latin typeface="Arial" charset="0"/>
              </a:rPr>
              <a:t>are in preparation</a:t>
            </a:r>
            <a:r>
              <a:rPr lang="en-US" dirty="0" smtClean="0">
                <a:solidFill>
                  <a:srgbClr val="000000"/>
                </a:solidFill>
                <a:latin typeface="Arial" charset="0"/>
              </a:rPr>
              <a:t>. Partial list of big data related works,</a:t>
            </a:r>
            <a:endParaRPr lang="en-US" sz="1400" dirty="0">
              <a:solidFill>
                <a:srgbClr val="000000"/>
              </a:solidFill>
              <a:latin typeface="Arial" charset="0"/>
            </a:endParaRPr>
          </a:p>
          <a:p>
            <a:pPr marL="0" indent="0">
              <a:spcAft>
                <a:spcPts val="1200"/>
              </a:spcAft>
              <a:buFont typeface="Arial" charset="0"/>
              <a:buNone/>
            </a:pPr>
            <a:r>
              <a:rPr lang="en-US" sz="1400" i="1" dirty="0" smtClean="0">
                <a:solidFill>
                  <a:srgbClr val="000000"/>
                </a:solidFill>
                <a:latin typeface="Arial" charset="0"/>
              </a:rPr>
              <a:t>Zhao </a:t>
            </a:r>
            <a:r>
              <a:rPr lang="en-US" sz="1400" i="1" dirty="0">
                <a:solidFill>
                  <a:srgbClr val="000000"/>
                </a:solidFill>
                <a:latin typeface="Arial" charset="0"/>
              </a:rPr>
              <a:t>S, Xi L, </a:t>
            </a:r>
            <a:r>
              <a:rPr lang="en-US" sz="1400" i="1" dirty="0" err="1">
                <a:solidFill>
                  <a:srgbClr val="000000"/>
                </a:solidFill>
                <a:latin typeface="Arial" charset="0"/>
              </a:rPr>
              <a:t>Quan</a:t>
            </a:r>
            <a:r>
              <a:rPr lang="en-US" sz="1400" i="1" dirty="0">
                <a:solidFill>
                  <a:srgbClr val="000000"/>
                </a:solidFill>
                <a:latin typeface="Arial" charset="0"/>
              </a:rPr>
              <a:t> J, Xi H, Zhang Y, Von </a:t>
            </a:r>
            <a:r>
              <a:rPr lang="en-US" sz="1400" i="1" dirty="0" err="1">
                <a:solidFill>
                  <a:srgbClr val="000000"/>
                </a:solidFill>
                <a:latin typeface="Arial" charset="0"/>
              </a:rPr>
              <a:t>Schack</a:t>
            </a:r>
            <a:r>
              <a:rPr lang="en-US" sz="1400" i="1" dirty="0">
                <a:solidFill>
                  <a:srgbClr val="000000"/>
                </a:solidFill>
                <a:latin typeface="Arial" charset="0"/>
              </a:rPr>
              <a:t> D, Vincent M, Zhang B (2016). QuickRNASeq lifts large-scale RNA-</a:t>
            </a:r>
            <a:r>
              <a:rPr lang="en-US" sz="1400" i="1" dirty="0" err="1">
                <a:solidFill>
                  <a:srgbClr val="000000"/>
                </a:solidFill>
                <a:latin typeface="Arial" charset="0"/>
              </a:rPr>
              <a:t>seq</a:t>
            </a:r>
            <a:r>
              <a:rPr lang="en-US" sz="1400" i="1" dirty="0">
                <a:solidFill>
                  <a:srgbClr val="000000"/>
                </a:solidFill>
                <a:latin typeface="Arial" charset="0"/>
              </a:rPr>
              <a:t> data analysis to next level of automation and visualization. BMC Genomics. 17:</a:t>
            </a:r>
            <a:r>
              <a:rPr lang="en-US" sz="1400" i="1" dirty="0" smtClean="0">
                <a:solidFill>
                  <a:srgbClr val="000000"/>
                </a:solidFill>
                <a:latin typeface="Arial" charset="0"/>
              </a:rPr>
              <a:t>39</a:t>
            </a:r>
          </a:p>
          <a:p>
            <a:pPr marL="0" indent="0">
              <a:spcAft>
                <a:spcPts val="1200"/>
              </a:spcAft>
              <a:buFont typeface="Arial" charset="0"/>
              <a:buNone/>
            </a:pPr>
            <a:r>
              <a:rPr lang="en-US" sz="1400" i="1" dirty="0">
                <a:solidFill>
                  <a:srgbClr val="000000"/>
                </a:solidFill>
              </a:rPr>
              <a:t>M. Tilley, Y. Wu, X. Hu, B. Zhang, N. Bing (2017) The 23andme IBD community: GWAS of IBD susceptibility and drug response. (In preparation) </a:t>
            </a:r>
            <a:endParaRPr lang="en-US" sz="1400" i="1" dirty="0" smtClean="0">
              <a:solidFill>
                <a:srgbClr val="000000"/>
              </a:solidFill>
            </a:endParaRPr>
          </a:p>
          <a:p>
            <a:pPr marL="0" lvl="0" indent="0">
              <a:spcAft>
                <a:spcPts val="1200"/>
              </a:spcAft>
              <a:buNone/>
            </a:pPr>
            <a:r>
              <a:rPr lang="en-US" sz="1400" i="1" dirty="0">
                <a:solidFill>
                  <a:srgbClr val="000000"/>
                </a:solidFill>
              </a:rPr>
              <a:t>X. Hu, B. Zhang, W. Liu, S. </a:t>
            </a:r>
            <a:r>
              <a:rPr lang="en-US" sz="1400" i="1" dirty="0" err="1">
                <a:solidFill>
                  <a:srgbClr val="000000"/>
                </a:solidFill>
              </a:rPr>
              <a:t>Paciga</a:t>
            </a:r>
            <a:r>
              <a:rPr lang="en-US" sz="1400" i="1" dirty="0">
                <a:solidFill>
                  <a:srgbClr val="000000"/>
                </a:solidFill>
              </a:rPr>
              <a:t>, W. He, T. </a:t>
            </a:r>
            <a:r>
              <a:rPr lang="en-US" sz="1400" i="1" dirty="0" err="1">
                <a:solidFill>
                  <a:srgbClr val="000000"/>
                </a:solidFill>
              </a:rPr>
              <a:t>Lanz</a:t>
            </a:r>
            <a:r>
              <a:rPr lang="en-US" sz="1400" i="1" dirty="0">
                <a:solidFill>
                  <a:srgbClr val="000000"/>
                </a:solidFill>
              </a:rPr>
              <a:t>, R. </a:t>
            </a:r>
            <a:r>
              <a:rPr lang="en-US" sz="1400" i="1" dirty="0" err="1">
                <a:solidFill>
                  <a:srgbClr val="000000"/>
                </a:solidFill>
              </a:rPr>
              <a:t>Kleiman</a:t>
            </a:r>
            <a:r>
              <a:rPr lang="en-US" sz="1400" i="1" dirty="0">
                <a:solidFill>
                  <a:srgbClr val="000000"/>
                </a:solidFill>
              </a:rPr>
              <a:t> etc. A survey of rare coding variants in candidate genes in schizophrenia by deep sequencing. Molecular Psychiatry. (2014) 19, 858–859.</a:t>
            </a:r>
          </a:p>
          <a:p>
            <a:pPr marL="0" indent="0">
              <a:spcAft>
                <a:spcPts val="1200"/>
              </a:spcAft>
              <a:buFont typeface="Arial" charset="0"/>
              <a:buNone/>
            </a:pPr>
            <a:r>
              <a:rPr lang="en-US" sz="1400" i="1" dirty="0">
                <a:solidFill>
                  <a:srgbClr val="000000"/>
                </a:solidFill>
              </a:rPr>
              <a:t>J.T. Bell, …, B. Zhang, S. John etc. Differential methylation of the TRPA1 promoter in pain sensitivity. Nature Communication. 2014, 5: 2978. </a:t>
            </a:r>
            <a:endParaRPr lang="en-US" sz="1400" i="1" dirty="0" smtClean="0">
              <a:solidFill>
                <a:srgbClr val="000000"/>
              </a:solidFill>
            </a:endParaRPr>
          </a:p>
          <a:p>
            <a:pPr marL="0" indent="0">
              <a:spcAft>
                <a:spcPts val="1200"/>
              </a:spcAft>
              <a:buFont typeface="Arial" charset="0"/>
              <a:buNone/>
            </a:pPr>
            <a:r>
              <a:rPr lang="en-US" sz="1400" i="1" dirty="0" smtClean="0">
                <a:solidFill>
                  <a:srgbClr val="000000"/>
                </a:solidFill>
              </a:rPr>
              <a:t>F.M.K</a:t>
            </a:r>
            <a:r>
              <a:rPr lang="en-US" sz="1400" i="1" dirty="0">
                <a:solidFill>
                  <a:srgbClr val="000000"/>
                </a:solidFill>
              </a:rPr>
              <a:t>. Williams, …, B. Zhang, S. John etc. Identification of rare variants contributing to pain sensitivity: an </a:t>
            </a:r>
            <a:r>
              <a:rPr lang="en-US" sz="1400" i="1" dirty="0" err="1">
                <a:solidFill>
                  <a:srgbClr val="000000"/>
                </a:solidFill>
              </a:rPr>
              <a:t>exome</a:t>
            </a:r>
            <a:r>
              <a:rPr lang="en-US" sz="1400" i="1" dirty="0">
                <a:solidFill>
                  <a:srgbClr val="000000"/>
                </a:solidFill>
              </a:rPr>
              <a:t> sequencing study, </a:t>
            </a:r>
            <a:r>
              <a:rPr lang="en-US" sz="1400" i="1" dirty="0" err="1">
                <a:solidFill>
                  <a:srgbClr val="000000"/>
                </a:solidFill>
              </a:rPr>
              <a:t>Plos</a:t>
            </a:r>
            <a:r>
              <a:rPr lang="en-US" sz="1400" i="1" dirty="0">
                <a:solidFill>
                  <a:srgbClr val="000000"/>
                </a:solidFill>
              </a:rPr>
              <a:t> Genetics, 2012 Dec;8(12). </a:t>
            </a:r>
            <a:endParaRPr lang="en-US" sz="1400" i="1" dirty="0" smtClean="0">
              <a:solidFill>
                <a:srgbClr val="000000"/>
              </a:solidFill>
            </a:endParaRPr>
          </a:p>
          <a:p>
            <a:pPr marL="0" indent="0">
              <a:spcAft>
                <a:spcPts val="1200"/>
              </a:spcAft>
              <a:buNone/>
            </a:pPr>
            <a:r>
              <a:rPr lang="en-US" sz="1400" i="1" dirty="0">
                <a:solidFill>
                  <a:srgbClr val="000000"/>
                </a:solidFill>
              </a:rPr>
              <a:t> E.E. Davenport, T. </a:t>
            </a:r>
            <a:r>
              <a:rPr lang="en-US" sz="1400" i="1" dirty="0" err="1">
                <a:solidFill>
                  <a:srgbClr val="000000"/>
                </a:solidFill>
              </a:rPr>
              <a:t>Amariuta</a:t>
            </a:r>
            <a:r>
              <a:rPr lang="en-US" sz="1400" i="1" dirty="0">
                <a:solidFill>
                  <a:srgbClr val="000000"/>
                </a:solidFill>
              </a:rPr>
              <a:t>, M. Gutierrez-</a:t>
            </a:r>
            <a:r>
              <a:rPr lang="en-US" sz="1400" i="1" dirty="0" err="1">
                <a:solidFill>
                  <a:srgbClr val="000000"/>
                </a:solidFill>
              </a:rPr>
              <a:t>Arcelus,K</a:t>
            </a:r>
            <a:r>
              <a:rPr lang="en-US" sz="1400" i="1" dirty="0">
                <a:solidFill>
                  <a:srgbClr val="000000"/>
                </a:solidFill>
              </a:rPr>
              <a:t>. </a:t>
            </a:r>
            <a:r>
              <a:rPr lang="en-US" sz="1400" i="1" dirty="0" err="1">
                <a:solidFill>
                  <a:srgbClr val="000000"/>
                </a:solidFill>
              </a:rPr>
              <a:t>Slowikowski</a:t>
            </a:r>
            <a:r>
              <a:rPr lang="en-US" sz="1400" i="1" dirty="0">
                <a:solidFill>
                  <a:srgbClr val="000000"/>
                </a:solidFill>
              </a:rPr>
              <a:t>, H. </a:t>
            </a:r>
            <a:r>
              <a:rPr lang="en-US" sz="1400" i="1" dirty="0" err="1">
                <a:solidFill>
                  <a:srgbClr val="000000"/>
                </a:solidFill>
              </a:rPr>
              <a:t>Westra</a:t>
            </a:r>
            <a:r>
              <a:rPr lang="en-US" sz="1400" i="1" dirty="0">
                <a:solidFill>
                  <a:srgbClr val="000000"/>
                </a:solidFill>
              </a:rPr>
              <a:t>, Y. Zhang, S. Pearson, D. Von </a:t>
            </a:r>
            <a:r>
              <a:rPr lang="en-US" sz="1400" i="1" dirty="0" err="1">
                <a:solidFill>
                  <a:srgbClr val="000000"/>
                </a:solidFill>
              </a:rPr>
              <a:t>Schack</a:t>
            </a:r>
            <a:r>
              <a:rPr lang="en-US" sz="1400" i="1" dirty="0">
                <a:solidFill>
                  <a:srgbClr val="000000"/>
                </a:solidFill>
              </a:rPr>
              <a:t>, J.S. </a:t>
            </a:r>
            <a:r>
              <a:rPr lang="en-US" sz="1400" i="1" dirty="0" err="1">
                <a:solidFill>
                  <a:srgbClr val="000000"/>
                </a:solidFill>
              </a:rPr>
              <a:t>Bebe</a:t>
            </a:r>
            <a:r>
              <a:rPr lang="en-US" sz="1400" i="1" dirty="0">
                <a:solidFill>
                  <a:srgbClr val="000000"/>
                </a:solidFill>
              </a:rPr>
              <a:t>, N. Bing, S. John, M.S. Vincent, B. Zhang, S. </a:t>
            </a:r>
            <a:r>
              <a:rPr lang="en-US" sz="1400" i="1" dirty="0" err="1">
                <a:solidFill>
                  <a:srgbClr val="000000"/>
                </a:solidFill>
              </a:rPr>
              <a:t>Raychaudhuri</a:t>
            </a:r>
            <a:r>
              <a:rPr lang="en-US" sz="1400" i="1" dirty="0">
                <a:solidFill>
                  <a:srgbClr val="000000"/>
                </a:solidFill>
              </a:rPr>
              <a:t> (2018) Identification of drug </a:t>
            </a:r>
            <a:r>
              <a:rPr lang="en-US" sz="1400" i="1" dirty="0" err="1">
                <a:solidFill>
                  <a:srgbClr val="000000"/>
                </a:solidFill>
              </a:rPr>
              <a:t>eQTL</a:t>
            </a:r>
            <a:r>
              <a:rPr lang="en-US" sz="1400" i="1" dirty="0">
                <a:solidFill>
                  <a:srgbClr val="000000"/>
                </a:solidFill>
              </a:rPr>
              <a:t> interactions from repeat transcriptional and environmental measurements in a lupus clinical trial. (</a:t>
            </a:r>
            <a:r>
              <a:rPr lang="en-US" sz="1400" i="1" dirty="0" err="1">
                <a:solidFill>
                  <a:srgbClr val="000000"/>
                </a:solidFill>
              </a:rPr>
              <a:t>bioRxiv</a:t>
            </a:r>
            <a:r>
              <a:rPr lang="en-US" sz="1400" i="1" dirty="0">
                <a:solidFill>
                  <a:srgbClr val="000000"/>
                </a:solidFill>
              </a:rPr>
              <a:t> 118703. </a:t>
            </a:r>
            <a:r>
              <a:rPr lang="en-US" sz="1400" i="1" dirty="0" smtClean="0">
                <a:solidFill>
                  <a:srgbClr val="000000"/>
                </a:solidFill>
              </a:rPr>
              <a:t>Genome Biology, in revision) </a:t>
            </a:r>
            <a:endParaRPr lang="en-US" sz="1400" dirty="0" smtClean="0">
              <a:solidFill>
                <a:srgbClr val="000000"/>
              </a:solidFill>
            </a:endParaRPr>
          </a:p>
          <a:p>
            <a:pPr marL="0" indent="0">
              <a:spcAft>
                <a:spcPts val="1200"/>
              </a:spcAft>
              <a:buFont typeface="Arial" charset="0"/>
              <a:buNone/>
            </a:pPr>
            <a:r>
              <a:rPr lang="en-US" sz="1400" i="1" dirty="0">
                <a:solidFill>
                  <a:srgbClr val="000000"/>
                </a:solidFill>
                <a:latin typeface="Arial" charset="0"/>
              </a:rPr>
              <a:t>S. De, B. Zhang, S. Singh, A. Winkler, B. </a:t>
            </a:r>
            <a:r>
              <a:rPr lang="en-US" sz="1400" i="1" dirty="0" err="1">
                <a:solidFill>
                  <a:srgbClr val="000000"/>
                </a:solidFill>
                <a:latin typeface="Arial" charset="0"/>
              </a:rPr>
              <a:t>Ciccarelli</a:t>
            </a:r>
            <a:r>
              <a:rPr lang="en-US" sz="1400" i="1" dirty="0">
                <a:solidFill>
                  <a:srgbClr val="000000"/>
                </a:solidFill>
                <a:latin typeface="Arial" charset="0"/>
              </a:rPr>
              <a:t>, R. Donnelly, B.J. Barnes. B Cell-Intrinsic Role for IRF5 in TLR9/BCR-Induced Human B Cell Activation, Proliferation and </a:t>
            </a:r>
            <a:r>
              <a:rPr lang="en-US" sz="1400" i="1" dirty="0" err="1">
                <a:solidFill>
                  <a:srgbClr val="000000"/>
                </a:solidFill>
                <a:latin typeface="Arial" charset="0"/>
              </a:rPr>
              <a:t>Plasmablast</a:t>
            </a:r>
            <a:r>
              <a:rPr lang="en-US" sz="1400" i="1" dirty="0">
                <a:solidFill>
                  <a:srgbClr val="000000"/>
                </a:solidFill>
                <a:latin typeface="Arial" charset="0"/>
              </a:rPr>
              <a:t> Differentiation. Frontiers in Immunology, 2018, 8:1938.</a:t>
            </a:r>
          </a:p>
          <a:p>
            <a:pPr marL="0" indent="0">
              <a:spcAft>
                <a:spcPts val="1200"/>
              </a:spcAft>
              <a:buNone/>
            </a:pPr>
            <a:r>
              <a:rPr lang="en-US" sz="1400" i="1" dirty="0">
                <a:solidFill>
                  <a:srgbClr val="000000"/>
                </a:solidFill>
                <a:latin typeface="Arial" charset="0"/>
              </a:rPr>
              <a:t>Hassan-</a:t>
            </a:r>
            <a:r>
              <a:rPr lang="en-US" sz="1400" i="1" dirty="0" err="1">
                <a:solidFill>
                  <a:srgbClr val="000000"/>
                </a:solidFill>
                <a:latin typeface="Arial" charset="0"/>
              </a:rPr>
              <a:t>Zahraee</a:t>
            </a:r>
            <a:r>
              <a:rPr lang="en-US" sz="1400" i="1" dirty="0">
                <a:solidFill>
                  <a:srgbClr val="000000"/>
                </a:solidFill>
                <a:latin typeface="Arial" charset="0"/>
              </a:rPr>
              <a:t> M, Banerjee A, Cheng JB, Zhang W, Ahmad A, Page K, von </a:t>
            </a:r>
            <a:r>
              <a:rPr lang="en-US" sz="1400" i="1" dirty="0" err="1">
                <a:solidFill>
                  <a:srgbClr val="000000"/>
                </a:solidFill>
                <a:latin typeface="Arial" charset="0"/>
              </a:rPr>
              <a:t>Schack</a:t>
            </a:r>
            <a:r>
              <a:rPr lang="en-US" sz="1400" i="1" dirty="0">
                <a:solidFill>
                  <a:srgbClr val="000000"/>
                </a:solidFill>
                <a:latin typeface="Arial" charset="0"/>
              </a:rPr>
              <a:t> D, Zhang B, Martin SW, </a:t>
            </a:r>
            <a:r>
              <a:rPr lang="en-US" sz="1400" i="1" dirty="0" err="1">
                <a:solidFill>
                  <a:srgbClr val="000000"/>
                </a:solidFill>
                <a:latin typeface="Arial" charset="0"/>
              </a:rPr>
              <a:t>Nayak</a:t>
            </a:r>
            <a:r>
              <a:rPr lang="en-US" sz="1400" i="1" dirty="0">
                <a:solidFill>
                  <a:srgbClr val="000000"/>
                </a:solidFill>
                <a:latin typeface="Arial" charset="0"/>
              </a:rPr>
              <a:t> S, Reddy P, Xi L, </a:t>
            </a:r>
            <a:r>
              <a:rPr lang="en-US" sz="1400" i="1" dirty="0" err="1">
                <a:solidFill>
                  <a:srgbClr val="000000"/>
                </a:solidFill>
                <a:latin typeface="Arial" charset="0"/>
              </a:rPr>
              <a:t>Neubert</a:t>
            </a:r>
            <a:r>
              <a:rPr lang="en-US" sz="1400" i="1" dirty="0">
                <a:solidFill>
                  <a:srgbClr val="000000"/>
                </a:solidFill>
                <a:latin typeface="Arial" charset="0"/>
              </a:rPr>
              <a:t> H, Fernandez </a:t>
            </a:r>
            <a:r>
              <a:rPr lang="en-US" sz="1400" i="1" dirty="0" err="1">
                <a:solidFill>
                  <a:srgbClr val="000000"/>
                </a:solidFill>
                <a:latin typeface="Arial" charset="0"/>
              </a:rPr>
              <a:t>Ocana</a:t>
            </a:r>
            <a:r>
              <a:rPr lang="en-US" sz="1400" i="1" dirty="0">
                <a:solidFill>
                  <a:srgbClr val="000000"/>
                </a:solidFill>
                <a:latin typeface="Arial" charset="0"/>
              </a:rPr>
              <a:t> M, </a:t>
            </a:r>
            <a:r>
              <a:rPr lang="en-US" sz="1400" i="1" dirty="0" err="1">
                <a:solidFill>
                  <a:srgbClr val="000000"/>
                </a:solidFill>
                <a:latin typeface="Arial" charset="0"/>
              </a:rPr>
              <a:t>Gorelick</a:t>
            </a:r>
            <a:r>
              <a:rPr lang="en-US" sz="1400" i="1" dirty="0">
                <a:solidFill>
                  <a:srgbClr val="000000"/>
                </a:solidFill>
                <a:latin typeface="Arial" charset="0"/>
              </a:rPr>
              <a:t> K, Clare R, Vincent M, </a:t>
            </a:r>
            <a:r>
              <a:rPr lang="en-US" sz="1400" i="1" dirty="0" err="1">
                <a:solidFill>
                  <a:srgbClr val="000000"/>
                </a:solidFill>
                <a:latin typeface="Arial" charset="0"/>
              </a:rPr>
              <a:t>Cataldi</a:t>
            </a:r>
            <a:r>
              <a:rPr lang="en-US" sz="1400" i="1" dirty="0">
                <a:solidFill>
                  <a:srgbClr val="000000"/>
                </a:solidFill>
                <a:latin typeface="Arial" charset="0"/>
              </a:rPr>
              <a:t> F, Hung K. </a:t>
            </a:r>
            <a:r>
              <a:rPr lang="en-US" sz="1400" i="1" dirty="0" smtClean="0">
                <a:solidFill>
                  <a:srgbClr val="000000"/>
                </a:solidFill>
                <a:latin typeface="Arial" charset="0"/>
              </a:rPr>
              <a:t>Anti</a:t>
            </a:r>
            <a:r>
              <a:rPr lang="en-US" sz="1400" i="1" dirty="0">
                <a:solidFill>
                  <a:srgbClr val="000000"/>
                </a:solidFill>
                <a:latin typeface="Arial" charset="0"/>
              </a:rPr>
              <a:t>-</a:t>
            </a:r>
            <a:r>
              <a:rPr lang="en-US" sz="1400" i="1" dirty="0" err="1">
                <a:solidFill>
                  <a:srgbClr val="000000"/>
                </a:solidFill>
                <a:latin typeface="Arial" charset="0"/>
              </a:rPr>
              <a:t>MAdCAM</a:t>
            </a:r>
            <a:r>
              <a:rPr lang="en-US" sz="1400" i="1" dirty="0">
                <a:solidFill>
                  <a:srgbClr val="000000"/>
                </a:solidFill>
                <a:latin typeface="Arial" charset="0"/>
              </a:rPr>
              <a:t> antibody modulates B7+ T cells and gene expression in the peripheral blood of moderate to severe </a:t>
            </a:r>
            <a:r>
              <a:rPr lang="en-US" sz="1400" i="1" dirty="0" err="1">
                <a:solidFill>
                  <a:srgbClr val="000000"/>
                </a:solidFill>
                <a:latin typeface="Arial" charset="0"/>
              </a:rPr>
              <a:t>Crohn’s</a:t>
            </a:r>
            <a:r>
              <a:rPr lang="en-US" sz="1400" i="1" dirty="0">
                <a:solidFill>
                  <a:srgbClr val="000000"/>
                </a:solidFill>
                <a:latin typeface="Arial" charset="0"/>
              </a:rPr>
              <a:t> Disease patients. J </a:t>
            </a:r>
            <a:r>
              <a:rPr lang="en-US" sz="1400" i="1" dirty="0" err="1">
                <a:solidFill>
                  <a:srgbClr val="000000"/>
                </a:solidFill>
                <a:latin typeface="Arial" charset="0"/>
              </a:rPr>
              <a:t>Crohns</a:t>
            </a:r>
            <a:r>
              <a:rPr lang="en-US" sz="1400" i="1" dirty="0">
                <a:solidFill>
                  <a:srgbClr val="000000"/>
                </a:solidFill>
                <a:latin typeface="Arial" charset="0"/>
              </a:rPr>
              <a:t> Colitis. </a:t>
            </a:r>
            <a:r>
              <a:rPr lang="is-IS" sz="1400" i="1" dirty="0">
                <a:solidFill>
                  <a:srgbClr val="000000"/>
                </a:solidFill>
                <a:latin typeface="Arial" charset="0"/>
              </a:rPr>
              <a:t>2018, 12(1):77-</a:t>
            </a:r>
            <a:r>
              <a:rPr lang="is-IS" sz="1400" i="1" dirty="0" smtClean="0">
                <a:solidFill>
                  <a:srgbClr val="000000"/>
                </a:solidFill>
                <a:latin typeface="Arial" charset="0"/>
              </a:rPr>
              <a:t>86.</a:t>
            </a:r>
            <a:r>
              <a:rPr lang="en-US" sz="1400" i="1" dirty="0" smtClean="0">
                <a:solidFill>
                  <a:srgbClr val="000000"/>
                </a:solidFill>
                <a:latin typeface="Arial" charset="0"/>
              </a:rPr>
              <a:t> </a:t>
            </a:r>
            <a:endParaRPr lang="en-US" sz="1400" i="1" dirty="0">
              <a:solidFill>
                <a:srgbClr val="000000"/>
              </a:solidFill>
              <a:latin typeface="Arial" charset="0"/>
            </a:endParaRPr>
          </a:p>
        </p:txBody>
      </p:sp>
    </p:spTree>
    <p:extLst>
      <p:ext uri="{BB962C8B-B14F-4D97-AF65-F5344CB8AC3E}">
        <p14:creationId xmlns:p14="http://schemas.microsoft.com/office/powerpoint/2010/main" val="27089371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09001" y="2438400"/>
            <a:ext cx="8266393" cy="1754327"/>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Scale Up by AI</a:t>
            </a:r>
          </a:p>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Dive Deep by Single Cell</a:t>
            </a:r>
            <a:endPar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6997713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 y="742310"/>
            <a:ext cx="9166153" cy="6172200"/>
          </a:xfrm>
          <a:prstGeom prst="rect">
            <a:avLst/>
          </a:prstGeom>
        </p:spPr>
      </p:pic>
      <p:sp>
        <p:nvSpPr>
          <p:cNvPr id="17410" name="Title 1"/>
          <p:cNvSpPr>
            <a:spLocks noGrp="1"/>
          </p:cNvSpPr>
          <p:nvPr>
            <p:ph type="title"/>
          </p:nvPr>
        </p:nvSpPr>
        <p:spPr>
          <a:xfrm>
            <a:off x="137160" y="76200"/>
            <a:ext cx="8534400" cy="609600"/>
          </a:xfrm>
        </p:spPr>
        <p:txBody>
          <a:bodyPr>
            <a:noAutofit/>
          </a:bodyPr>
          <a:lstStyle/>
          <a:p>
            <a:r>
              <a:rPr lang="en-US" dirty="0" smtClean="0">
                <a:latin typeface="Arial" charset="0"/>
              </a:rPr>
              <a:t>Genomics Revolution: More Data Coming Cheaply</a:t>
            </a:r>
            <a:endParaRPr lang="en-US" dirty="0">
              <a:latin typeface="Arial" charset="0"/>
            </a:endParaRPr>
          </a:p>
        </p:txBody>
      </p:sp>
      <p:pic>
        <p:nvPicPr>
          <p:cNvPr id="6" name="Picture 5" descr="Sequenc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077" y="908748"/>
            <a:ext cx="3371088" cy="3145536"/>
          </a:xfrm>
          <a:prstGeom prst="rect">
            <a:avLst/>
          </a:prstGeom>
        </p:spPr>
      </p:pic>
      <p:sp>
        <p:nvSpPr>
          <p:cNvPr id="2" name="TextBox 1"/>
          <p:cNvSpPr txBox="1"/>
          <p:nvPr/>
        </p:nvSpPr>
        <p:spPr>
          <a:xfrm>
            <a:off x="3886200" y="5410200"/>
            <a:ext cx="2336823" cy="400110"/>
          </a:xfrm>
          <a:prstGeom prst="rect">
            <a:avLst/>
          </a:prstGeom>
          <a:noFill/>
        </p:spPr>
        <p:txBody>
          <a:bodyPr wrap="none" rtlCol="0">
            <a:spAutoFit/>
          </a:bodyPr>
          <a:lstStyle/>
          <a:p>
            <a:r>
              <a:rPr lang="en-US" sz="2000" b="1" dirty="0" smtClean="0">
                <a:solidFill>
                  <a:srgbClr val="28F22B"/>
                </a:solidFill>
              </a:rPr>
              <a:t>Cost Per Genome</a:t>
            </a:r>
            <a:endParaRPr lang="en-US" sz="2000" b="1" dirty="0">
              <a:solidFill>
                <a:srgbClr val="28F22B"/>
              </a:solidFill>
            </a:endParaRPr>
          </a:p>
        </p:txBody>
      </p:sp>
      <p:sp>
        <p:nvSpPr>
          <p:cNvPr id="3" name="Rounded Rectangular Callout 2"/>
          <p:cNvSpPr/>
          <p:nvPr/>
        </p:nvSpPr>
        <p:spPr>
          <a:xfrm>
            <a:off x="2438400" y="2667000"/>
            <a:ext cx="1371600" cy="685800"/>
          </a:xfrm>
          <a:prstGeom prst="wedgeRoundRectCallout">
            <a:avLst>
              <a:gd name="adj1" fmla="val 47878"/>
              <a:gd name="adj2" fmla="val -94677"/>
              <a:gd name="adj3" fmla="val 16667"/>
            </a:avLst>
          </a:prstGeom>
          <a:solidFill>
            <a:srgbClr val="2DF62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algn="ctr"/>
            <a:r>
              <a:rPr lang="en-US" sz="1100" dirty="0" smtClean="0">
                <a:solidFill>
                  <a:srgbClr val="17365F"/>
                </a:solidFill>
              </a:rPr>
              <a:t>Introduction of next generation </a:t>
            </a:r>
            <a:r>
              <a:rPr lang="en-US" sz="1100" dirty="0">
                <a:solidFill>
                  <a:srgbClr val="17365F"/>
                </a:solidFill>
              </a:rPr>
              <a:t>s</a:t>
            </a:r>
            <a:r>
              <a:rPr lang="en-US" sz="1100" dirty="0" smtClean="0">
                <a:solidFill>
                  <a:srgbClr val="17365F"/>
                </a:solidFill>
              </a:rPr>
              <a:t>equencing (NGS)</a:t>
            </a:r>
            <a:endParaRPr lang="en-US" sz="1100" dirty="0">
              <a:solidFill>
                <a:srgbClr val="17365F"/>
              </a:solidFill>
            </a:endParaRPr>
          </a:p>
        </p:txBody>
      </p:sp>
    </p:spTree>
    <p:extLst>
      <p:ext uri="{BB962C8B-B14F-4D97-AF65-F5344CB8AC3E}">
        <p14:creationId xmlns:p14="http://schemas.microsoft.com/office/powerpoint/2010/main" val="419275069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8-05-10 at 12.13.2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71600"/>
            <a:ext cx="2133601" cy="1373506"/>
          </a:xfrm>
          <a:prstGeom prst="rect">
            <a:avLst/>
          </a:prstGeom>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stretch>
            <a:fillRect/>
          </a:stretch>
        </p:blipFill>
        <p:spPr>
          <a:xfrm>
            <a:off x="76200" y="3962400"/>
            <a:ext cx="2844800" cy="1600200"/>
          </a:xfrm>
          <a:prstGeom prst="rect">
            <a:avLst/>
          </a:prstGeom>
          <a:effectLst>
            <a:outerShdw blurRad="50800" dist="38100" dir="2700000" algn="tl" rotWithShape="0">
              <a:srgbClr val="000000">
                <a:alpha val="43000"/>
              </a:srgbClr>
            </a:outerShdw>
          </a:effectLst>
        </p:spPr>
      </p:pic>
      <p:pic>
        <p:nvPicPr>
          <p:cNvPr id="15" name="Picture 14" descr="Screen Shot 2018-05-09 at 11.38.25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7000" y="1524000"/>
            <a:ext cx="2531435" cy="3546735"/>
          </a:xfrm>
          <a:prstGeom prst="rect">
            <a:avLst/>
          </a:prstGeom>
          <a:effectLst>
            <a:outerShdw blurRad="50800" dist="38100" dir="2700000" algn="tl" rotWithShape="0">
              <a:srgbClr val="000000">
                <a:alpha val="43000"/>
              </a:srgbClr>
            </a:outerShdw>
          </a:effectLst>
        </p:spPr>
      </p:pic>
      <p:sp>
        <p:nvSpPr>
          <p:cNvPr id="26" name="TextBox 25"/>
          <p:cNvSpPr txBox="1"/>
          <p:nvPr/>
        </p:nvSpPr>
        <p:spPr>
          <a:xfrm>
            <a:off x="5323115" y="1154025"/>
            <a:ext cx="3624942" cy="1323439"/>
          </a:xfrm>
          <a:prstGeom prst="rect">
            <a:avLst/>
          </a:prstGeom>
          <a:noFill/>
        </p:spPr>
        <p:txBody>
          <a:bodyPr wrap="square" rtlCol="0">
            <a:spAutoFit/>
          </a:bodyPr>
          <a:lstStyle/>
          <a:p>
            <a:pPr algn="ctr"/>
            <a:r>
              <a:rPr lang="en-US" sz="2000" dirty="0" smtClean="0">
                <a:solidFill>
                  <a:prstClr val="black"/>
                </a:solidFill>
                <a:latin typeface="Calibri"/>
              </a:rPr>
              <a:t>Breakthrough image based diagnostics </a:t>
            </a:r>
            <a:br>
              <a:rPr lang="en-US" sz="2000" dirty="0" smtClean="0">
                <a:solidFill>
                  <a:prstClr val="black"/>
                </a:solidFill>
                <a:latin typeface="Calibri"/>
              </a:rPr>
            </a:br>
            <a:r>
              <a:rPr lang="en-US" sz="2000" dirty="0" smtClean="0">
                <a:solidFill>
                  <a:prstClr val="black"/>
                </a:solidFill>
                <a:latin typeface="Calibri"/>
              </a:rPr>
              <a:t>powered by</a:t>
            </a:r>
            <a:br>
              <a:rPr lang="en-US" sz="2000" dirty="0" smtClean="0">
                <a:solidFill>
                  <a:prstClr val="black"/>
                </a:solidFill>
                <a:latin typeface="Calibri"/>
              </a:rPr>
            </a:br>
            <a:r>
              <a:rPr lang="en-US" sz="2000" b="1" dirty="0" smtClean="0">
                <a:solidFill>
                  <a:prstClr val="black"/>
                </a:solidFill>
                <a:latin typeface="Calibri"/>
              </a:rPr>
              <a:t>million scale images</a:t>
            </a:r>
            <a:endParaRPr lang="en-US" sz="2000" dirty="0">
              <a:solidFill>
                <a:prstClr val="black"/>
              </a:solidFill>
              <a:latin typeface="Calibri"/>
            </a:endParaRPr>
          </a:p>
        </p:txBody>
      </p:sp>
      <p:sp>
        <p:nvSpPr>
          <p:cNvPr id="30" name="TextBox 29"/>
          <p:cNvSpPr txBox="1"/>
          <p:nvPr/>
        </p:nvSpPr>
        <p:spPr>
          <a:xfrm>
            <a:off x="5431971" y="2695089"/>
            <a:ext cx="3387559"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dirty="0" smtClean="0">
                <a:solidFill>
                  <a:prstClr val="white"/>
                </a:solidFill>
                <a:latin typeface="Calibri"/>
              </a:rPr>
              <a:t>Learning </a:t>
            </a:r>
            <a:r>
              <a:rPr lang="en-US" sz="2000" b="1" dirty="0" smtClean="0">
                <a:solidFill>
                  <a:prstClr val="white"/>
                </a:solidFill>
                <a:latin typeface="Calibri"/>
              </a:rPr>
              <a:t>new</a:t>
            </a:r>
            <a:r>
              <a:rPr lang="en-US" sz="2000" dirty="0" smtClean="0">
                <a:solidFill>
                  <a:prstClr val="white"/>
                </a:solidFill>
                <a:latin typeface="Calibri"/>
              </a:rPr>
              <a:t>, </a:t>
            </a:r>
            <a:r>
              <a:rPr lang="en-US" sz="2000" b="1" dirty="0" smtClean="0">
                <a:solidFill>
                  <a:prstClr val="white"/>
                </a:solidFill>
                <a:latin typeface="Calibri"/>
              </a:rPr>
              <a:t>related</a:t>
            </a:r>
            <a:r>
              <a:rPr lang="en-US" sz="2000" dirty="0" smtClean="0">
                <a:solidFill>
                  <a:prstClr val="white"/>
                </a:solidFill>
                <a:latin typeface="Calibri"/>
              </a:rPr>
              <a:t> categories requires </a:t>
            </a:r>
            <a:r>
              <a:rPr lang="en-US" sz="2000" b="1" dirty="0" smtClean="0">
                <a:solidFill>
                  <a:prstClr val="white"/>
                </a:solidFill>
                <a:latin typeface="Calibri"/>
              </a:rPr>
              <a:t>less data</a:t>
            </a:r>
            <a:r>
              <a:rPr lang="en-US" sz="2000" dirty="0" smtClean="0">
                <a:solidFill>
                  <a:prstClr val="white"/>
                </a:solidFill>
                <a:latin typeface="Calibri"/>
              </a:rPr>
              <a:t>.</a:t>
            </a:r>
            <a:endParaRPr lang="en-US" sz="2000" b="1" dirty="0">
              <a:solidFill>
                <a:prstClr val="white"/>
              </a:solidFill>
              <a:latin typeface="Calibri"/>
            </a:endParaRPr>
          </a:p>
        </p:txBody>
      </p:sp>
      <p:sp>
        <p:nvSpPr>
          <p:cNvPr id="17" name="TextBox 16"/>
          <p:cNvSpPr txBox="1"/>
          <p:nvPr/>
        </p:nvSpPr>
        <p:spPr>
          <a:xfrm>
            <a:off x="5421085" y="4145712"/>
            <a:ext cx="3516085" cy="707886"/>
          </a:xfrm>
          <a:prstGeom prst="rect">
            <a:avLst/>
          </a:prstGeom>
          <a:noFill/>
        </p:spPr>
        <p:txBody>
          <a:bodyPr wrap="square" rtlCol="0">
            <a:spAutoFit/>
          </a:bodyPr>
          <a:lstStyle>
            <a:defPPr>
              <a:defRPr lang="en-US"/>
            </a:defPPr>
            <a:lvl1pPr algn="ctr">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smtClean="0">
                <a:solidFill>
                  <a:prstClr val="black"/>
                </a:solidFill>
                <a:latin typeface="Calibri"/>
              </a:rPr>
              <a:t>Opportunity for disease classification in drug discovery?</a:t>
            </a:r>
            <a:endParaRPr lang="en-US" dirty="0">
              <a:solidFill>
                <a:prstClr val="black"/>
              </a:solidFill>
              <a:latin typeface="Calibri"/>
            </a:endParaRPr>
          </a:p>
        </p:txBody>
      </p:sp>
      <p:sp>
        <p:nvSpPr>
          <p:cNvPr id="5" name="Down Arrow 4"/>
          <p:cNvSpPr/>
          <p:nvPr/>
        </p:nvSpPr>
        <p:spPr>
          <a:xfrm>
            <a:off x="6858000" y="3581400"/>
            <a:ext cx="457200" cy="5939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grpSp>
        <p:nvGrpSpPr>
          <p:cNvPr id="7" name="Group 6"/>
          <p:cNvGrpSpPr/>
          <p:nvPr/>
        </p:nvGrpSpPr>
        <p:grpSpPr>
          <a:xfrm>
            <a:off x="1066800" y="5791200"/>
            <a:ext cx="1417309" cy="654496"/>
            <a:chOff x="1066813" y="5572135"/>
            <a:chExt cx="1417309" cy="654496"/>
          </a:xfrm>
        </p:grpSpPr>
        <p:sp>
          <p:nvSpPr>
            <p:cNvPr id="6" name="Rounded Rectangle 5"/>
            <p:cNvSpPr/>
            <p:nvPr/>
          </p:nvSpPr>
          <p:spPr>
            <a:xfrm>
              <a:off x="1066813" y="5572135"/>
              <a:ext cx="1417309" cy="6544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smtClean="0">
                  <a:solidFill>
                    <a:prstClr val="black"/>
                  </a:solidFill>
                  <a:latin typeface="Calibri"/>
                </a:rPr>
                <a:t>Images</a:t>
              </a:r>
              <a:endParaRPr lang="en-US" dirty="0">
                <a:solidFill>
                  <a:prstClr val="black"/>
                </a:solidFill>
                <a:latin typeface="Calibri"/>
              </a:endParaRPr>
            </a:p>
          </p:txBody>
        </p:sp>
        <p:pic>
          <p:nvPicPr>
            <p:cNvPr id="162820"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48965" y="5725551"/>
              <a:ext cx="432417"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3657600" y="5791200"/>
            <a:ext cx="1417309" cy="654496"/>
            <a:chOff x="3418879" y="5572135"/>
            <a:chExt cx="1417309" cy="654496"/>
          </a:xfrm>
        </p:grpSpPr>
        <p:sp>
          <p:nvSpPr>
            <p:cNvPr id="21" name="Rounded Rectangle 20"/>
            <p:cNvSpPr/>
            <p:nvPr/>
          </p:nvSpPr>
          <p:spPr>
            <a:xfrm>
              <a:off x="3418879" y="5572135"/>
              <a:ext cx="1417309" cy="6544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smtClean="0">
                  <a:solidFill>
                    <a:prstClr val="black"/>
                  </a:solidFill>
                  <a:latin typeface="Calibri"/>
                </a:rPr>
                <a:t>Board</a:t>
              </a:r>
            </a:p>
            <a:p>
              <a:r>
                <a:rPr lang="en-US" dirty="0" smtClean="0">
                  <a:solidFill>
                    <a:prstClr val="black"/>
                  </a:solidFill>
                  <a:latin typeface="Calibri"/>
                </a:rPr>
                <a:t>Games</a:t>
              </a:r>
              <a:endParaRPr lang="en-US" dirty="0">
                <a:solidFill>
                  <a:prstClr val="black"/>
                </a:solidFill>
                <a:latin typeface="Calibri"/>
              </a:endParaRPr>
            </a:p>
          </p:txBody>
        </p:sp>
        <p:pic>
          <p:nvPicPr>
            <p:cNvPr id="23"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01031" y="5725551"/>
              <a:ext cx="432417"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Group 8"/>
          <p:cNvGrpSpPr/>
          <p:nvPr/>
        </p:nvGrpSpPr>
        <p:grpSpPr>
          <a:xfrm>
            <a:off x="6172200" y="5791200"/>
            <a:ext cx="1709337" cy="654496"/>
            <a:chOff x="5905360" y="5539485"/>
            <a:chExt cx="1709337" cy="654496"/>
          </a:xfrm>
        </p:grpSpPr>
        <p:sp>
          <p:nvSpPr>
            <p:cNvPr id="24" name="Rounded Rectangle 23"/>
            <p:cNvSpPr/>
            <p:nvPr/>
          </p:nvSpPr>
          <p:spPr>
            <a:xfrm>
              <a:off x="5905360" y="5539485"/>
              <a:ext cx="1709337" cy="6544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smtClean="0">
                  <a:solidFill>
                    <a:prstClr val="black"/>
                  </a:solidFill>
                  <a:latin typeface="Calibri"/>
                </a:rPr>
                <a:t>Natural Language</a:t>
              </a:r>
              <a:endParaRPr lang="en-US" dirty="0">
                <a:solidFill>
                  <a:prstClr val="black"/>
                </a:solidFill>
                <a:latin typeface="Calibri"/>
              </a:endParaRPr>
            </a:p>
          </p:txBody>
        </p:sp>
        <p:pic>
          <p:nvPicPr>
            <p:cNvPr id="25"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55266" y="5692900"/>
              <a:ext cx="432417" cy="347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6" name="TextBox 15"/>
          <p:cNvSpPr txBox="1"/>
          <p:nvPr/>
        </p:nvSpPr>
        <p:spPr>
          <a:xfrm>
            <a:off x="2667000" y="990600"/>
            <a:ext cx="2514600" cy="461665"/>
          </a:xfrm>
          <a:prstGeom prst="rect">
            <a:avLst/>
          </a:prstGeom>
          <a:noFill/>
        </p:spPr>
        <p:txBody>
          <a:bodyPr wrap="square" rtlCol="0">
            <a:spAutoFit/>
          </a:bodyPr>
          <a:lstStyle/>
          <a:p>
            <a:pPr algn="ctr"/>
            <a:r>
              <a:rPr lang="en-US" sz="1200" dirty="0" smtClean="0">
                <a:latin typeface="Arial"/>
                <a:cs typeface="Arial"/>
              </a:rPr>
              <a:t>284K Patients, 1.7M images from UK </a:t>
            </a:r>
            <a:r>
              <a:rPr lang="en-US" sz="1200" dirty="0" err="1" smtClean="0">
                <a:latin typeface="Arial"/>
                <a:cs typeface="Arial"/>
              </a:rPr>
              <a:t>Biobank</a:t>
            </a:r>
            <a:r>
              <a:rPr lang="en-US" sz="1200" dirty="0" smtClean="0">
                <a:latin typeface="Arial"/>
                <a:cs typeface="Arial"/>
              </a:rPr>
              <a:t> and </a:t>
            </a:r>
            <a:r>
              <a:rPr lang="en-US" sz="1200" dirty="0" err="1" smtClean="0">
                <a:latin typeface="Arial"/>
                <a:cs typeface="Arial"/>
              </a:rPr>
              <a:t>EyePACS</a:t>
            </a:r>
            <a:r>
              <a:rPr lang="en-US" sz="1200" dirty="0" smtClean="0">
                <a:latin typeface="Arial"/>
                <a:cs typeface="Arial"/>
              </a:rPr>
              <a:t> </a:t>
            </a:r>
            <a:endParaRPr lang="en-US" sz="1200" dirty="0">
              <a:latin typeface="Arial"/>
              <a:cs typeface="Arial"/>
            </a:endParaRPr>
          </a:p>
        </p:txBody>
      </p:sp>
      <p:pic>
        <p:nvPicPr>
          <p:cNvPr id="18" name="Picture 17" descr="Screen Shot 2018-05-10 at 12.30.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600" y="5105400"/>
            <a:ext cx="1285029" cy="228600"/>
          </a:xfrm>
          <a:prstGeom prst="rect">
            <a:avLst/>
          </a:prstGeom>
        </p:spPr>
      </p:pic>
      <p:sp>
        <p:nvSpPr>
          <p:cNvPr id="33" name="Rectangle 32"/>
          <p:cNvSpPr/>
          <p:nvPr/>
        </p:nvSpPr>
        <p:spPr>
          <a:xfrm>
            <a:off x="3500048" y="5105400"/>
            <a:ext cx="1814944" cy="215444"/>
          </a:xfrm>
          <a:prstGeom prst="rect">
            <a:avLst/>
          </a:prstGeom>
        </p:spPr>
        <p:txBody>
          <a:bodyPr wrap="none">
            <a:spAutoFit/>
          </a:bodyPr>
          <a:lstStyle/>
          <a:p>
            <a:r>
              <a:rPr lang="nb-NO" sz="800" i="1" dirty="0" smtClean="0"/>
              <a:t>Nature </a:t>
            </a:r>
            <a:r>
              <a:rPr lang="nb-NO" sz="800" i="1" dirty="0" err="1" smtClean="0"/>
              <a:t>Biomdical</a:t>
            </a:r>
            <a:r>
              <a:rPr lang="nb-NO" sz="800" i="1" dirty="0" smtClean="0"/>
              <a:t> Eng 2018</a:t>
            </a:r>
            <a:r>
              <a:rPr lang="nb-NO" sz="800" i="1" dirty="0"/>
              <a:t>; 2</a:t>
            </a:r>
            <a:r>
              <a:rPr lang="nb-NO" sz="800" i="1" dirty="0" smtClean="0"/>
              <a:t>:158-164</a:t>
            </a:r>
            <a:endParaRPr lang="en-US" sz="800" i="1" dirty="0"/>
          </a:p>
        </p:txBody>
      </p:sp>
      <p:sp>
        <p:nvSpPr>
          <p:cNvPr id="34" name="Rectangle 33"/>
          <p:cNvSpPr/>
          <p:nvPr/>
        </p:nvSpPr>
        <p:spPr>
          <a:xfrm>
            <a:off x="76200" y="5562600"/>
            <a:ext cx="1251288" cy="215444"/>
          </a:xfrm>
          <a:prstGeom prst="rect">
            <a:avLst/>
          </a:prstGeom>
        </p:spPr>
        <p:txBody>
          <a:bodyPr wrap="none">
            <a:spAutoFit/>
          </a:bodyPr>
          <a:lstStyle/>
          <a:p>
            <a:r>
              <a:rPr lang="nb-NO" sz="800" i="1" dirty="0" smtClean="0"/>
              <a:t>Google I/O,  May 8, 2018</a:t>
            </a:r>
            <a:endParaRPr lang="en-US" sz="800" i="1" dirty="0"/>
          </a:p>
        </p:txBody>
      </p:sp>
      <p:sp>
        <p:nvSpPr>
          <p:cNvPr id="35" name="Rectangle 34"/>
          <p:cNvSpPr/>
          <p:nvPr/>
        </p:nvSpPr>
        <p:spPr>
          <a:xfrm>
            <a:off x="838200" y="2743200"/>
            <a:ext cx="1652440" cy="215444"/>
          </a:xfrm>
          <a:prstGeom prst="rect">
            <a:avLst/>
          </a:prstGeom>
        </p:spPr>
        <p:txBody>
          <a:bodyPr wrap="none">
            <a:spAutoFit/>
          </a:bodyPr>
          <a:lstStyle/>
          <a:p>
            <a:r>
              <a:rPr lang="nb-NO" sz="800" i="1" dirty="0" smtClean="0"/>
              <a:t>Nature, </a:t>
            </a:r>
            <a:r>
              <a:rPr lang="nb-NO" sz="800" i="1" dirty="0" err="1" smtClean="0"/>
              <a:t>Oct</a:t>
            </a:r>
            <a:r>
              <a:rPr lang="nb-NO" sz="800" i="1" dirty="0" smtClean="0"/>
              <a:t> 19, 2017, 550:354-359</a:t>
            </a:r>
            <a:endParaRPr lang="en-US" sz="800" i="1" dirty="0"/>
          </a:p>
        </p:txBody>
      </p:sp>
      <p:sp>
        <p:nvSpPr>
          <p:cNvPr id="3" name="TextBox 2"/>
          <p:cNvSpPr txBox="1"/>
          <p:nvPr/>
        </p:nvSpPr>
        <p:spPr>
          <a:xfrm>
            <a:off x="152400" y="4191000"/>
            <a:ext cx="1187733" cy="246221"/>
          </a:xfrm>
          <a:prstGeom prst="rect">
            <a:avLst/>
          </a:prstGeom>
          <a:noFill/>
        </p:spPr>
        <p:txBody>
          <a:bodyPr wrap="none" rtlCol="0">
            <a:spAutoFit/>
          </a:bodyPr>
          <a:lstStyle/>
          <a:p>
            <a:r>
              <a:rPr lang="en-US" sz="1000" dirty="0" smtClean="0"/>
              <a:t>Google AI Assistant</a:t>
            </a:r>
            <a:endParaRPr lang="en-US" sz="1000" dirty="0"/>
          </a:p>
        </p:txBody>
      </p:sp>
      <p:sp>
        <p:nvSpPr>
          <p:cNvPr id="27" name="TextBox 26"/>
          <p:cNvSpPr txBox="1"/>
          <p:nvPr/>
        </p:nvSpPr>
        <p:spPr>
          <a:xfrm>
            <a:off x="1752600" y="4191000"/>
            <a:ext cx="800219" cy="246221"/>
          </a:xfrm>
          <a:prstGeom prst="rect">
            <a:avLst/>
          </a:prstGeom>
          <a:noFill/>
        </p:spPr>
        <p:txBody>
          <a:bodyPr wrap="none" rtlCol="0">
            <a:spAutoFit/>
          </a:bodyPr>
          <a:lstStyle/>
          <a:p>
            <a:r>
              <a:rPr lang="en-US" sz="1000" dirty="0" smtClean="0"/>
              <a:t>Real Person</a:t>
            </a:r>
            <a:endParaRPr lang="en-US" sz="1000" dirty="0"/>
          </a:p>
        </p:txBody>
      </p:sp>
      <p:sp>
        <p:nvSpPr>
          <p:cNvPr id="11" name="Rectangle 10"/>
          <p:cNvSpPr/>
          <p:nvPr/>
        </p:nvSpPr>
        <p:spPr>
          <a:xfrm>
            <a:off x="137160" y="152400"/>
            <a:ext cx="9159724" cy="461665"/>
          </a:xfrm>
          <a:prstGeom prst="rect">
            <a:avLst/>
          </a:prstGeom>
        </p:spPr>
        <p:txBody>
          <a:bodyPr wrap="square">
            <a:spAutoFit/>
          </a:bodyPr>
          <a:lstStyle/>
          <a:p>
            <a:r>
              <a:rPr lang="en-US" sz="2400" b="1" dirty="0">
                <a:solidFill>
                  <a:schemeClr val="bg1"/>
                </a:solidFill>
                <a:latin typeface="Arial"/>
                <a:cs typeface="Arial"/>
              </a:rPr>
              <a:t>What AI Excels at: Pattern Recognition in Large </a:t>
            </a:r>
            <a:r>
              <a:rPr lang="en-US" sz="2400" b="1" dirty="0" smtClean="0">
                <a:solidFill>
                  <a:schemeClr val="bg1"/>
                </a:solidFill>
                <a:latin typeface="Arial"/>
                <a:cs typeface="Arial"/>
              </a:rPr>
              <a:t>Data</a:t>
            </a:r>
            <a:endParaRPr lang="en-US" sz="2400" dirty="0">
              <a:solidFill>
                <a:schemeClr val="bg1"/>
              </a:solidFill>
              <a:latin typeface="Arial"/>
              <a:cs typeface="Arial"/>
            </a:endParaRPr>
          </a:p>
        </p:txBody>
      </p:sp>
    </p:spTree>
    <p:extLst>
      <p:ext uri="{BB962C8B-B14F-4D97-AF65-F5344CB8AC3E}">
        <p14:creationId xmlns:p14="http://schemas.microsoft.com/office/powerpoint/2010/main" val="264781918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1"/>
          <p:cNvSpPr/>
          <p:nvPr/>
        </p:nvSpPr>
        <p:spPr>
          <a:xfrm>
            <a:off x="4175696" y="3124200"/>
            <a:ext cx="4739704" cy="2123791"/>
          </a:xfrm>
          <a:custGeom>
            <a:avLst/>
            <a:gdLst>
              <a:gd name="connsiteX0" fmla="*/ 69365 w 3894671"/>
              <a:gd name="connsiteY0" fmla="*/ 2354185 h 2545368"/>
              <a:gd name="connsiteX1" fmla="*/ 1408308 w 3894671"/>
              <a:gd name="connsiteY1" fmla="*/ 1407128 h 2545368"/>
              <a:gd name="connsiteX2" fmla="*/ 3509251 w 3894671"/>
              <a:gd name="connsiteY2" fmla="*/ 13757 h 2545368"/>
              <a:gd name="connsiteX3" fmla="*/ 3563680 w 3894671"/>
              <a:gd name="connsiteY3" fmla="*/ 2321528 h 2545368"/>
              <a:gd name="connsiteX4" fmla="*/ 69365 w 3894671"/>
              <a:gd name="connsiteY4" fmla="*/ 2354185 h 2545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4671" h="2545368">
                <a:moveTo>
                  <a:pt x="69365" y="2354185"/>
                </a:moveTo>
                <a:cubicBezTo>
                  <a:pt x="-289864" y="2201785"/>
                  <a:pt x="834994" y="1797199"/>
                  <a:pt x="1408308" y="1407128"/>
                </a:cubicBezTo>
                <a:cubicBezTo>
                  <a:pt x="1981622" y="1017057"/>
                  <a:pt x="3150022" y="-138643"/>
                  <a:pt x="3509251" y="13757"/>
                </a:cubicBezTo>
                <a:cubicBezTo>
                  <a:pt x="3868480" y="166157"/>
                  <a:pt x="4133366" y="1933271"/>
                  <a:pt x="3563680" y="2321528"/>
                </a:cubicBezTo>
                <a:cubicBezTo>
                  <a:pt x="2993994" y="2709785"/>
                  <a:pt x="428594" y="2506585"/>
                  <a:pt x="69365" y="2354185"/>
                </a:cubicBezTo>
                <a:close/>
              </a:path>
            </a:pathLst>
          </a:cu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34" name="Freeform 33"/>
          <p:cNvSpPr/>
          <p:nvPr/>
        </p:nvSpPr>
        <p:spPr>
          <a:xfrm>
            <a:off x="3124200" y="957312"/>
            <a:ext cx="5159806" cy="2444373"/>
          </a:xfrm>
          <a:custGeom>
            <a:avLst/>
            <a:gdLst>
              <a:gd name="connsiteX0" fmla="*/ 683161 w 6049821"/>
              <a:gd name="connsiteY0" fmla="*/ 318024 h 3093908"/>
              <a:gd name="connsiteX1" fmla="*/ 661390 w 6049821"/>
              <a:gd name="connsiteY1" fmla="*/ 3093881 h 3093908"/>
              <a:gd name="connsiteX2" fmla="*/ 6049819 w 6049821"/>
              <a:gd name="connsiteY2" fmla="*/ 372453 h 3093908"/>
              <a:gd name="connsiteX3" fmla="*/ 683161 w 6049821"/>
              <a:gd name="connsiteY3" fmla="*/ 318024 h 3093908"/>
            </a:gdLst>
            <a:ahLst/>
            <a:cxnLst>
              <a:cxn ang="0">
                <a:pos x="connsiteX0" y="connsiteY0"/>
              </a:cxn>
              <a:cxn ang="0">
                <a:pos x="connsiteX1" y="connsiteY1"/>
              </a:cxn>
              <a:cxn ang="0">
                <a:pos x="connsiteX2" y="connsiteY2"/>
              </a:cxn>
              <a:cxn ang="0">
                <a:pos x="connsiteX3" y="connsiteY3"/>
              </a:cxn>
            </a:cxnLst>
            <a:rect l="l" t="t" r="r" b="b"/>
            <a:pathLst>
              <a:path w="6049821" h="3093908">
                <a:moveTo>
                  <a:pt x="683161" y="318024"/>
                </a:moveTo>
                <a:cubicBezTo>
                  <a:pt x="-214910" y="771595"/>
                  <a:pt x="-233053" y="3084810"/>
                  <a:pt x="661390" y="3093881"/>
                </a:cubicBezTo>
                <a:cubicBezTo>
                  <a:pt x="1555833" y="3102953"/>
                  <a:pt x="6046191" y="836910"/>
                  <a:pt x="6049819" y="372453"/>
                </a:cubicBezTo>
                <a:cubicBezTo>
                  <a:pt x="6053447" y="-92004"/>
                  <a:pt x="1581232" y="-135547"/>
                  <a:pt x="683161" y="318024"/>
                </a:cubicBezTo>
                <a:close/>
              </a:path>
            </a:pathLst>
          </a:cu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latin typeface="Calibri"/>
            </a:endParaRPr>
          </a:p>
        </p:txBody>
      </p:sp>
      <p:sp>
        <p:nvSpPr>
          <p:cNvPr id="2" name="Title 1"/>
          <p:cNvSpPr>
            <a:spLocks noGrp="1"/>
          </p:cNvSpPr>
          <p:nvPr>
            <p:ph type="title"/>
          </p:nvPr>
        </p:nvSpPr>
        <p:spPr>
          <a:xfrm>
            <a:off x="137160" y="73612"/>
            <a:ext cx="8229600" cy="571500"/>
          </a:xfrm>
        </p:spPr>
        <p:txBody>
          <a:bodyPr>
            <a:noAutofit/>
          </a:bodyPr>
          <a:lstStyle/>
          <a:p>
            <a:r>
              <a:rPr lang="en-US" sz="2400" b="1" dirty="0" smtClean="0">
                <a:latin typeface="Arial"/>
                <a:cs typeface="Arial"/>
              </a:rPr>
              <a:t>Feasibility</a:t>
            </a:r>
            <a:r>
              <a:rPr lang="en-US" sz="2400" b="1" dirty="0">
                <a:latin typeface="Arial"/>
                <a:cs typeface="Arial"/>
              </a:rPr>
              <a:t>: </a:t>
            </a:r>
            <a:r>
              <a:rPr lang="en-US" sz="2400" b="1" dirty="0" smtClean="0">
                <a:latin typeface="Arial"/>
                <a:cs typeface="Arial"/>
              </a:rPr>
              <a:t> AI Meets Biology</a:t>
            </a:r>
            <a:endParaRPr lang="en-US" sz="2400" b="1" dirty="0">
              <a:latin typeface="Arial"/>
              <a:cs typeface="Arial"/>
            </a:endParaRPr>
          </a:p>
        </p:txBody>
      </p:sp>
      <p:cxnSp>
        <p:nvCxnSpPr>
          <p:cNvPr id="5" name="Straight Arrow Connector 4"/>
          <p:cNvCxnSpPr/>
          <p:nvPr/>
        </p:nvCxnSpPr>
        <p:spPr>
          <a:xfrm flipH="1" flipV="1">
            <a:off x="2819400" y="1295400"/>
            <a:ext cx="21794" cy="454465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 name="Straight Arrow Connector 5"/>
          <p:cNvCxnSpPr/>
          <p:nvPr/>
        </p:nvCxnSpPr>
        <p:spPr>
          <a:xfrm flipV="1">
            <a:off x="1741737" y="5350200"/>
            <a:ext cx="7119257"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6940917" y="5524762"/>
            <a:ext cx="1920077" cy="646331"/>
          </a:xfrm>
          <a:prstGeom prst="rect">
            <a:avLst/>
          </a:prstGeom>
          <a:noFill/>
        </p:spPr>
        <p:txBody>
          <a:bodyPr wrap="none" rtlCol="0">
            <a:spAutoFit/>
          </a:bodyPr>
          <a:lstStyle/>
          <a:p>
            <a:r>
              <a:rPr lang="en-US" dirty="0" smtClean="0">
                <a:solidFill>
                  <a:prstClr val="black"/>
                </a:solidFill>
                <a:latin typeface="Calibri"/>
              </a:rPr>
              <a:t>Lots of data points</a:t>
            </a:r>
          </a:p>
          <a:p>
            <a:r>
              <a:rPr lang="en-US" dirty="0" smtClean="0">
                <a:solidFill>
                  <a:prstClr val="black"/>
                </a:solidFill>
                <a:latin typeface="Calibri"/>
              </a:rPr>
              <a:t>(n &gt; 10,000)</a:t>
            </a:r>
            <a:endParaRPr lang="en-US" dirty="0">
              <a:solidFill>
                <a:prstClr val="black"/>
              </a:solidFill>
              <a:latin typeface="Calibri"/>
            </a:endParaRPr>
          </a:p>
        </p:txBody>
      </p:sp>
      <p:sp>
        <p:nvSpPr>
          <p:cNvPr id="12" name="TextBox 11"/>
          <p:cNvSpPr txBox="1"/>
          <p:nvPr/>
        </p:nvSpPr>
        <p:spPr>
          <a:xfrm>
            <a:off x="144870" y="4599085"/>
            <a:ext cx="2583656" cy="646331"/>
          </a:xfrm>
          <a:prstGeom prst="rect">
            <a:avLst/>
          </a:prstGeom>
          <a:noFill/>
        </p:spPr>
        <p:txBody>
          <a:bodyPr wrap="none" rtlCol="0">
            <a:spAutoFit/>
          </a:bodyPr>
          <a:lstStyle/>
          <a:p>
            <a:r>
              <a:rPr lang="en-US" dirty="0" smtClean="0">
                <a:solidFill>
                  <a:prstClr val="black"/>
                </a:solidFill>
                <a:latin typeface="Calibri"/>
              </a:rPr>
              <a:t>Low-dimensional readout</a:t>
            </a:r>
            <a:br>
              <a:rPr lang="en-US" dirty="0" smtClean="0">
                <a:solidFill>
                  <a:prstClr val="black"/>
                </a:solidFill>
                <a:latin typeface="Calibri"/>
              </a:rPr>
            </a:br>
            <a:r>
              <a:rPr lang="en-US" dirty="0" smtClean="0">
                <a:solidFill>
                  <a:prstClr val="black"/>
                </a:solidFill>
                <a:latin typeface="Calibri"/>
              </a:rPr>
              <a:t>(e.g. clinical measures)</a:t>
            </a:r>
            <a:endParaRPr lang="en-US" dirty="0">
              <a:solidFill>
                <a:prstClr val="black"/>
              </a:solidFill>
              <a:latin typeface="Calibri"/>
            </a:endParaRPr>
          </a:p>
        </p:txBody>
      </p:sp>
      <p:sp>
        <p:nvSpPr>
          <p:cNvPr id="13" name="TextBox 12"/>
          <p:cNvSpPr txBox="1"/>
          <p:nvPr/>
        </p:nvSpPr>
        <p:spPr>
          <a:xfrm>
            <a:off x="2034169" y="3966190"/>
            <a:ext cx="694357" cy="369332"/>
          </a:xfrm>
          <a:prstGeom prst="rect">
            <a:avLst/>
          </a:prstGeom>
          <a:noFill/>
        </p:spPr>
        <p:txBody>
          <a:bodyPr wrap="none" rtlCol="0">
            <a:spAutoFit/>
          </a:bodyPr>
          <a:lstStyle/>
          <a:p>
            <a:r>
              <a:rPr lang="en-US" dirty="0" smtClean="0">
                <a:solidFill>
                  <a:prstClr val="black"/>
                </a:solidFill>
                <a:latin typeface="Calibri"/>
              </a:rPr>
              <a:t>Voice</a:t>
            </a:r>
            <a:endParaRPr lang="en-US" dirty="0">
              <a:solidFill>
                <a:prstClr val="black"/>
              </a:solidFill>
              <a:latin typeface="Calibri"/>
            </a:endParaRPr>
          </a:p>
        </p:txBody>
      </p:sp>
      <p:sp>
        <p:nvSpPr>
          <p:cNvPr id="14" name="TextBox 13"/>
          <p:cNvSpPr txBox="1"/>
          <p:nvPr/>
        </p:nvSpPr>
        <p:spPr>
          <a:xfrm>
            <a:off x="1910673" y="3617414"/>
            <a:ext cx="817853" cy="369332"/>
          </a:xfrm>
          <a:prstGeom prst="rect">
            <a:avLst/>
          </a:prstGeom>
          <a:noFill/>
        </p:spPr>
        <p:txBody>
          <a:bodyPr wrap="none" rtlCol="0">
            <a:spAutoFit/>
          </a:bodyPr>
          <a:lstStyle/>
          <a:p>
            <a:r>
              <a:rPr lang="en-US" dirty="0" smtClean="0">
                <a:solidFill>
                  <a:prstClr val="black"/>
                </a:solidFill>
                <a:latin typeface="Calibri"/>
              </a:rPr>
              <a:t>Videos</a:t>
            </a:r>
            <a:endParaRPr lang="en-US" dirty="0">
              <a:solidFill>
                <a:prstClr val="black"/>
              </a:solidFill>
              <a:latin typeface="Calibri"/>
            </a:endParaRPr>
          </a:p>
        </p:txBody>
      </p:sp>
      <p:sp>
        <p:nvSpPr>
          <p:cNvPr id="15" name="TextBox 14"/>
          <p:cNvSpPr txBox="1"/>
          <p:nvPr/>
        </p:nvSpPr>
        <p:spPr>
          <a:xfrm>
            <a:off x="1713761" y="3298639"/>
            <a:ext cx="1014765" cy="369332"/>
          </a:xfrm>
          <a:prstGeom prst="rect">
            <a:avLst/>
          </a:prstGeom>
          <a:noFill/>
        </p:spPr>
        <p:txBody>
          <a:bodyPr wrap="none" rtlCol="0">
            <a:spAutoFit/>
          </a:bodyPr>
          <a:lstStyle/>
          <a:p>
            <a:r>
              <a:rPr lang="en-US" dirty="0" smtClean="0">
                <a:solidFill>
                  <a:prstClr val="black"/>
                </a:solidFill>
                <a:latin typeface="Calibri"/>
              </a:rPr>
              <a:t>Free text</a:t>
            </a:r>
            <a:endParaRPr lang="en-US" dirty="0">
              <a:solidFill>
                <a:prstClr val="black"/>
              </a:solidFill>
              <a:latin typeface="Calibri"/>
            </a:endParaRPr>
          </a:p>
        </p:txBody>
      </p:sp>
      <p:sp>
        <p:nvSpPr>
          <p:cNvPr id="16" name="TextBox 15"/>
          <p:cNvSpPr txBox="1"/>
          <p:nvPr/>
        </p:nvSpPr>
        <p:spPr>
          <a:xfrm>
            <a:off x="1729150" y="2084871"/>
            <a:ext cx="999376" cy="369332"/>
          </a:xfrm>
          <a:prstGeom prst="rect">
            <a:avLst/>
          </a:prstGeom>
          <a:noFill/>
        </p:spPr>
        <p:txBody>
          <a:bodyPr wrap="none" rtlCol="0">
            <a:spAutoFit/>
          </a:bodyPr>
          <a:lstStyle/>
          <a:p>
            <a:r>
              <a:rPr lang="en-US" dirty="0" smtClean="0">
                <a:solidFill>
                  <a:prstClr val="black"/>
                </a:solidFill>
                <a:latin typeface="Calibri"/>
              </a:rPr>
              <a:t>Genetics</a:t>
            </a:r>
          </a:p>
        </p:txBody>
      </p:sp>
      <p:sp>
        <p:nvSpPr>
          <p:cNvPr id="17" name="TextBox 16"/>
          <p:cNvSpPr txBox="1"/>
          <p:nvPr/>
        </p:nvSpPr>
        <p:spPr>
          <a:xfrm>
            <a:off x="1075381" y="1715539"/>
            <a:ext cx="1653145" cy="369332"/>
          </a:xfrm>
          <a:prstGeom prst="rect">
            <a:avLst/>
          </a:prstGeom>
          <a:noFill/>
        </p:spPr>
        <p:txBody>
          <a:bodyPr wrap="none" rtlCol="0">
            <a:spAutoFit/>
          </a:bodyPr>
          <a:lstStyle/>
          <a:p>
            <a:r>
              <a:rPr lang="en-US" dirty="0" smtClean="0">
                <a:solidFill>
                  <a:prstClr val="black"/>
                </a:solidFill>
                <a:latin typeface="Calibri"/>
              </a:rPr>
              <a:t>Transcriptomics</a:t>
            </a:r>
          </a:p>
        </p:txBody>
      </p:sp>
      <p:sp>
        <p:nvSpPr>
          <p:cNvPr id="18" name="TextBox 17"/>
          <p:cNvSpPr txBox="1"/>
          <p:nvPr/>
        </p:nvSpPr>
        <p:spPr>
          <a:xfrm>
            <a:off x="1532365" y="2515639"/>
            <a:ext cx="1196161" cy="369332"/>
          </a:xfrm>
          <a:prstGeom prst="rect">
            <a:avLst/>
          </a:prstGeom>
          <a:noFill/>
        </p:spPr>
        <p:txBody>
          <a:bodyPr wrap="none" rtlCol="0">
            <a:spAutoFit/>
          </a:bodyPr>
          <a:lstStyle/>
          <a:p>
            <a:r>
              <a:rPr lang="en-US" dirty="0" smtClean="0">
                <a:solidFill>
                  <a:prstClr val="black"/>
                </a:solidFill>
                <a:latin typeface="Calibri"/>
              </a:rPr>
              <a:t>EMR / EHR</a:t>
            </a:r>
          </a:p>
        </p:txBody>
      </p:sp>
      <p:sp>
        <p:nvSpPr>
          <p:cNvPr id="19" name="TextBox 18"/>
          <p:cNvSpPr txBox="1"/>
          <p:nvPr/>
        </p:nvSpPr>
        <p:spPr>
          <a:xfrm>
            <a:off x="3124222" y="5524762"/>
            <a:ext cx="1670265" cy="646331"/>
          </a:xfrm>
          <a:prstGeom prst="rect">
            <a:avLst/>
          </a:prstGeom>
          <a:noFill/>
        </p:spPr>
        <p:txBody>
          <a:bodyPr wrap="none" rtlCol="0">
            <a:spAutoFit/>
          </a:bodyPr>
          <a:lstStyle/>
          <a:p>
            <a:r>
              <a:rPr lang="en-US" dirty="0" smtClean="0">
                <a:solidFill>
                  <a:prstClr val="black"/>
                </a:solidFill>
                <a:latin typeface="Calibri"/>
              </a:rPr>
              <a:t>Few data points</a:t>
            </a:r>
            <a:br>
              <a:rPr lang="en-US" dirty="0" smtClean="0">
                <a:solidFill>
                  <a:prstClr val="black"/>
                </a:solidFill>
                <a:latin typeface="Calibri"/>
              </a:rPr>
            </a:br>
            <a:r>
              <a:rPr lang="en-US" dirty="0" smtClean="0">
                <a:solidFill>
                  <a:prstClr val="black"/>
                </a:solidFill>
                <a:latin typeface="Calibri"/>
              </a:rPr>
              <a:t>(n &lt; 100)</a:t>
            </a:r>
            <a:endParaRPr lang="en-US" dirty="0">
              <a:solidFill>
                <a:prstClr val="black"/>
              </a:solidFill>
              <a:latin typeface="Calibri"/>
            </a:endParaRPr>
          </a:p>
        </p:txBody>
      </p:sp>
      <p:sp>
        <p:nvSpPr>
          <p:cNvPr id="20" name="TextBox 19"/>
          <p:cNvSpPr txBox="1"/>
          <p:nvPr/>
        </p:nvSpPr>
        <p:spPr>
          <a:xfrm>
            <a:off x="1029269" y="1295400"/>
            <a:ext cx="1713931" cy="369332"/>
          </a:xfrm>
          <a:prstGeom prst="rect">
            <a:avLst/>
          </a:prstGeom>
          <a:noFill/>
        </p:spPr>
        <p:txBody>
          <a:bodyPr wrap="none" rtlCol="0">
            <a:spAutoFit/>
          </a:bodyPr>
          <a:lstStyle/>
          <a:p>
            <a:r>
              <a:rPr lang="en-US" dirty="0" smtClean="0">
                <a:solidFill>
                  <a:prstClr val="black"/>
                </a:solidFill>
                <a:latin typeface="Calibri"/>
              </a:rPr>
              <a:t>Single cell omics</a:t>
            </a:r>
          </a:p>
        </p:txBody>
      </p:sp>
      <p:sp>
        <p:nvSpPr>
          <p:cNvPr id="24" name="TextBox 23"/>
          <p:cNvSpPr txBox="1"/>
          <p:nvPr/>
        </p:nvSpPr>
        <p:spPr>
          <a:xfrm>
            <a:off x="7882413" y="4419600"/>
            <a:ext cx="804387" cy="369332"/>
          </a:xfrm>
          <a:prstGeom prst="rect">
            <a:avLst/>
          </a:prstGeom>
          <a:noFill/>
        </p:spPr>
        <p:txBody>
          <a:bodyPr wrap="none" rtlCol="0">
            <a:spAutoFit/>
          </a:bodyPr>
          <a:lstStyle/>
          <a:p>
            <a:r>
              <a:rPr lang="en-US" dirty="0" smtClean="0">
                <a:solidFill>
                  <a:prstClr val="white"/>
                </a:solidFill>
                <a:latin typeface="Calibri"/>
              </a:rPr>
              <a:t>Solved</a:t>
            </a:r>
            <a:endParaRPr lang="en-US" dirty="0">
              <a:solidFill>
                <a:prstClr val="white"/>
              </a:solidFill>
              <a:latin typeface="Calibri"/>
            </a:endParaRPr>
          </a:p>
        </p:txBody>
      </p:sp>
      <p:sp>
        <p:nvSpPr>
          <p:cNvPr id="26" name="TextBox 25"/>
          <p:cNvSpPr txBox="1"/>
          <p:nvPr/>
        </p:nvSpPr>
        <p:spPr>
          <a:xfrm>
            <a:off x="4152734" y="1126933"/>
            <a:ext cx="1981889" cy="369332"/>
          </a:xfrm>
          <a:prstGeom prst="rect">
            <a:avLst/>
          </a:prstGeom>
          <a:noFill/>
        </p:spPr>
        <p:txBody>
          <a:bodyPr wrap="none" rtlCol="0">
            <a:spAutoFit/>
          </a:bodyPr>
          <a:lstStyle/>
          <a:p>
            <a:r>
              <a:rPr lang="en-US" dirty="0" smtClean="0">
                <a:solidFill>
                  <a:prstClr val="white"/>
                </a:solidFill>
                <a:latin typeface="Calibri"/>
              </a:rPr>
              <a:t>Research challenge</a:t>
            </a:r>
            <a:endParaRPr lang="en-US" dirty="0">
              <a:solidFill>
                <a:prstClr val="white"/>
              </a:solidFill>
              <a:latin typeface="Calibri"/>
            </a:endParaRPr>
          </a:p>
        </p:txBody>
      </p:sp>
      <p:sp>
        <p:nvSpPr>
          <p:cNvPr id="30" name="TextBox 29"/>
          <p:cNvSpPr txBox="1"/>
          <p:nvPr/>
        </p:nvSpPr>
        <p:spPr>
          <a:xfrm>
            <a:off x="688672" y="2884971"/>
            <a:ext cx="2039854" cy="369332"/>
          </a:xfrm>
          <a:prstGeom prst="rect">
            <a:avLst/>
          </a:prstGeom>
          <a:noFill/>
        </p:spPr>
        <p:txBody>
          <a:bodyPr wrap="none" rtlCol="0">
            <a:spAutoFit/>
          </a:bodyPr>
          <a:lstStyle/>
          <a:p>
            <a:r>
              <a:rPr lang="en-US" dirty="0" smtClean="0">
                <a:solidFill>
                  <a:prstClr val="black"/>
                </a:solidFill>
                <a:latin typeface="Calibri"/>
              </a:rPr>
              <a:t>Chemical structures</a:t>
            </a:r>
          </a:p>
        </p:txBody>
      </p:sp>
      <p:sp>
        <p:nvSpPr>
          <p:cNvPr id="31" name="Rectangle 30"/>
          <p:cNvSpPr/>
          <p:nvPr/>
        </p:nvSpPr>
        <p:spPr>
          <a:xfrm>
            <a:off x="424387" y="6253837"/>
            <a:ext cx="8301083" cy="3745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prstClr val="black"/>
                </a:solidFill>
                <a:latin typeface="Calibri"/>
              </a:rPr>
              <a:t>Caveats: depends on concisely posed problem and size of signal to be detected. </a:t>
            </a:r>
            <a:endParaRPr lang="en-US" dirty="0">
              <a:solidFill>
                <a:prstClr val="black"/>
              </a:solidFill>
              <a:latin typeface="Calibri"/>
            </a:endParaRPr>
          </a:p>
        </p:txBody>
      </p:sp>
      <p:grpSp>
        <p:nvGrpSpPr>
          <p:cNvPr id="3" name="Group 2"/>
          <p:cNvGrpSpPr/>
          <p:nvPr/>
        </p:nvGrpSpPr>
        <p:grpSpPr>
          <a:xfrm>
            <a:off x="2886694" y="2703176"/>
            <a:ext cx="6263393" cy="1322028"/>
            <a:chOff x="2810147" y="2603298"/>
            <a:chExt cx="6263393" cy="1322028"/>
          </a:xfrm>
        </p:grpSpPr>
        <p:sp>
          <p:nvSpPr>
            <p:cNvPr id="33" name="Rectangle 32"/>
            <p:cNvSpPr/>
            <p:nvPr/>
          </p:nvSpPr>
          <p:spPr>
            <a:xfrm rot="20138775">
              <a:off x="2810147" y="2603298"/>
              <a:ext cx="6263393" cy="1322028"/>
            </a:xfrm>
            <a:prstGeom prst="rect">
              <a:avLst/>
            </a:prstGeom>
            <a:ln cap="rnd">
              <a:round/>
            </a:ln>
            <a:effectLst>
              <a:outerShdw blurRad="40000" dist="20000" dir="5400000" rotWithShape="0">
                <a:srgbClr val="000000">
                  <a:alpha val="38000"/>
                </a:srgbClr>
              </a:outerShdw>
              <a:softEdge rad="6350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latin typeface="Calibri"/>
              </a:endParaRPr>
            </a:p>
          </p:txBody>
        </p:sp>
        <p:sp>
          <p:nvSpPr>
            <p:cNvPr id="25" name="TextBox 24"/>
            <p:cNvSpPr txBox="1"/>
            <p:nvPr/>
          </p:nvSpPr>
          <p:spPr>
            <a:xfrm rot="20162214">
              <a:off x="4016469" y="3312071"/>
              <a:ext cx="2245808" cy="369332"/>
            </a:xfrm>
            <a:prstGeom prst="rect">
              <a:avLst/>
            </a:prstGeom>
            <a:noFill/>
          </p:spPr>
          <p:txBody>
            <a:bodyPr wrap="none" rtlCol="0">
              <a:spAutoFit/>
            </a:bodyPr>
            <a:lstStyle/>
            <a:p>
              <a:r>
                <a:rPr lang="en-US" dirty="0" smtClean="0">
                  <a:solidFill>
                    <a:prstClr val="black"/>
                  </a:solidFill>
                  <a:latin typeface="Calibri"/>
                </a:rPr>
                <a:t>Engineering challenge</a:t>
              </a:r>
              <a:endParaRPr lang="en-US" dirty="0">
                <a:solidFill>
                  <a:prstClr val="black"/>
                </a:solidFill>
                <a:latin typeface="Calibri"/>
              </a:endParaRPr>
            </a:p>
          </p:txBody>
        </p:sp>
      </p:grpSp>
      <p:sp>
        <p:nvSpPr>
          <p:cNvPr id="29" name="TextBox 28"/>
          <p:cNvSpPr txBox="1"/>
          <p:nvPr/>
        </p:nvSpPr>
        <p:spPr>
          <a:xfrm>
            <a:off x="7692841" y="709463"/>
            <a:ext cx="1481239" cy="369332"/>
          </a:xfrm>
          <a:prstGeom prst="rect">
            <a:avLst/>
          </a:prstGeom>
          <a:noFill/>
        </p:spPr>
        <p:txBody>
          <a:bodyPr wrap="none" rtlCol="0">
            <a:spAutoFit/>
          </a:bodyPr>
          <a:lstStyle/>
          <a:p>
            <a:r>
              <a:rPr lang="en-US" b="1" i="1" dirty="0" smtClean="0">
                <a:solidFill>
                  <a:prstClr val="black">
                    <a:lumMod val="50000"/>
                    <a:lumOff val="50000"/>
                  </a:prstClr>
                </a:solidFill>
                <a:latin typeface="Calibri"/>
              </a:rPr>
              <a:t>ILLUSTRATIVE</a:t>
            </a:r>
            <a:endParaRPr lang="en-US" b="1" i="1" dirty="0">
              <a:solidFill>
                <a:prstClr val="black">
                  <a:lumMod val="50000"/>
                  <a:lumOff val="50000"/>
                </a:prstClr>
              </a:solidFill>
              <a:latin typeface="Calibri"/>
            </a:endParaRPr>
          </a:p>
        </p:txBody>
      </p:sp>
      <p:sp>
        <p:nvSpPr>
          <p:cNvPr id="37" name="TextBox 36"/>
          <p:cNvSpPr txBox="1"/>
          <p:nvPr/>
        </p:nvSpPr>
        <p:spPr>
          <a:xfrm>
            <a:off x="1878934" y="4316198"/>
            <a:ext cx="849592" cy="369332"/>
          </a:xfrm>
          <a:prstGeom prst="rect">
            <a:avLst/>
          </a:prstGeom>
          <a:noFill/>
        </p:spPr>
        <p:txBody>
          <a:bodyPr wrap="none" rtlCol="0">
            <a:spAutoFit/>
          </a:bodyPr>
          <a:lstStyle/>
          <a:p>
            <a:r>
              <a:rPr lang="en-US" dirty="0" smtClean="0">
                <a:solidFill>
                  <a:prstClr val="black"/>
                </a:solidFill>
                <a:latin typeface="Calibri"/>
              </a:rPr>
              <a:t>Images</a:t>
            </a:r>
            <a:endParaRPr lang="en-US" dirty="0">
              <a:solidFill>
                <a:prstClr val="black"/>
              </a:solidFill>
              <a:latin typeface="Calibri"/>
            </a:endParaRPr>
          </a:p>
        </p:txBody>
      </p:sp>
      <p:grpSp>
        <p:nvGrpSpPr>
          <p:cNvPr id="38" name="Group 37"/>
          <p:cNvGrpSpPr/>
          <p:nvPr/>
        </p:nvGrpSpPr>
        <p:grpSpPr>
          <a:xfrm>
            <a:off x="6705600" y="3505200"/>
            <a:ext cx="2054987" cy="655500"/>
            <a:chOff x="8572373" y="1276755"/>
            <a:chExt cx="2054987" cy="655500"/>
          </a:xfrm>
        </p:grpSpPr>
        <p:sp>
          <p:nvSpPr>
            <p:cNvPr id="39" name="Rounded Rectangle 38"/>
            <p:cNvSpPr/>
            <p:nvPr/>
          </p:nvSpPr>
          <p:spPr>
            <a:xfrm>
              <a:off x="8709372" y="1276755"/>
              <a:ext cx="1917988" cy="655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3038"/>
              <a:r>
                <a:rPr lang="en-US" sz="1600" b="1" dirty="0">
                  <a:solidFill>
                    <a:prstClr val="white"/>
                  </a:solidFill>
                  <a:latin typeface="Calibri"/>
                </a:rPr>
                <a:t>Process efficiency</a:t>
              </a:r>
            </a:p>
          </p:txBody>
        </p:sp>
        <p:pic>
          <p:nvPicPr>
            <p:cNvPr id="40" name="Picture 2" descr="Image result for automation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72373" y="1426107"/>
              <a:ext cx="356796" cy="3567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p:cNvGrpSpPr/>
          <p:nvPr/>
        </p:nvGrpSpPr>
        <p:grpSpPr>
          <a:xfrm>
            <a:off x="3040799" y="1530873"/>
            <a:ext cx="2056410" cy="655500"/>
            <a:chOff x="8570950" y="5217517"/>
            <a:chExt cx="2056410" cy="655500"/>
          </a:xfrm>
        </p:grpSpPr>
        <p:sp>
          <p:nvSpPr>
            <p:cNvPr id="42" name="Rounded Rectangle 41"/>
            <p:cNvSpPr/>
            <p:nvPr/>
          </p:nvSpPr>
          <p:spPr>
            <a:xfrm>
              <a:off x="8709372" y="5217517"/>
              <a:ext cx="1917988" cy="655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3038"/>
              <a:r>
                <a:rPr lang="en-US" sz="1600" b="1" dirty="0" smtClean="0">
                  <a:solidFill>
                    <a:prstClr val="white"/>
                  </a:solidFill>
                  <a:latin typeface="Calibri"/>
                </a:rPr>
                <a:t>Target/biomarker discovery</a:t>
              </a:r>
              <a:endParaRPr lang="en-US" sz="1600" b="1" dirty="0">
                <a:solidFill>
                  <a:prstClr val="white"/>
                </a:solidFill>
                <a:latin typeface="Calibri"/>
              </a:endParaRPr>
            </a:p>
          </p:txBody>
        </p:sp>
        <p:pic>
          <p:nvPicPr>
            <p:cNvPr id="43" name="Picture 19" descr="Image result for dart on target icon round transparen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70950" y="5366401"/>
              <a:ext cx="357732" cy="357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p:cNvGrpSpPr/>
          <p:nvPr/>
        </p:nvGrpSpPr>
        <p:grpSpPr>
          <a:xfrm>
            <a:off x="5297632" y="2307533"/>
            <a:ext cx="2075234" cy="655500"/>
            <a:chOff x="8552125" y="3247136"/>
            <a:chExt cx="2075234" cy="655500"/>
          </a:xfrm>
        </p:grpSpPr>
        <p:sp>
          <p:nvSpPr>
            <p:cNvPr id="45" name="Rounded Rectangle 44"/>
            <p:cNvSpPr/>
            <p:nvPr/>
          </p:nvSpPr>
          <p:spPr>
            <a:xfrm>
              <a:off x="8709372" y="3247136"/>
              <a:ext cx="1917987" cy="655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3038"/>
              <a:r>
                <a:rPr lang="en-US" sz="1600" b="1" dirty="0">
                  <a:solidFill>
                    <a:prstClr val="white"/>
                  </a:solidFill>
                  <a:latin typeface="Calibri"/>
                </a:rPr>
                <a:t>Drug design</a:t>
              </a:r>
            </a:p>
          </p:txBody>
        </p:sp>
        <p:pic>
          <p:nvPicPr>
            <p:cNvPr id="46" name="Picture 3"/>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8552125" y="3376240"/>
              <a:ext cx="397292" cy="3972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rot="3009831">
            <a:off x="6354570" y="1978079"/>
            <a:ext cx="3171817" cy="433532"/>
            <a:chOff x="-1544417" y="2200098"/>
            <a:chExt cx="4112612" cy="433532"/>
          </a:xfrm>
          <a:effectLst>
            <a:glow rad="63500">
              <a:schemeClr val="bg1">
                <a:alpha val="75000"/>
              </a:schemeClr>
            </a:glow>
          </a:effectLst>
        </p:grpSpPr>
        <p:sp>
          <p:nvSpPr>
            <p:cNvPr id="4" name="Right Triangle 3"/>
            <p:cNvSpPr/>
            <p:nvPr/>
          </p:nvSpPr>
          <p:spPr>
            <a:xfrm>
              <a:off x="-1544417" y="2202862"/>
              <a:ext cx="4112612" cy="430768"/>
            </a:xfrm>
            <a:prstGeom prst="rtTriangl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prstClr val="white"/>
                </a:solidFill>
                <a:latin typeface="Calibri"/>
              </a:endParaRPr>
            </a:p>
          </p:txBody>
        </p:sp>
        <p:sp>
          <p:nvSpPr>
            <p:cNvPr id="7" name="Right Triangle 6"/>
            <p:cNvSpPr/>
            <p:nvPr/>
          </p:nvSpPr>
          <p:spPr>
            <a:xfrm flipH="1" flipV="1">
              <a:off x="-1544417" y="2202862"/>
              <a:ext cx="4112612" cy="430768"/>
            </a:xfrm>
            <a:prstGeom prst="rtTriangle">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8" name="TextBox 7"/>
            <p:cNvSpPr txBox="1"/>
            <p:nvPr/>
          </p:nvSpPr>
          <p:spPr>
            <a:xfrm>
              <a:off x="-1528471" y="2290582"/>
              <a:ext cx="774571" cy="338554"/>
            </a:xfrm>
            <a:prstGeom prst="rect">
              <a:avLst/>
            </a:prstGeom>
            <a:noFill/>
          </p:spPr>
          <p:txBody>
            <a:bodyPr wrap="none" rtlCol="0">
              <a:spAutoFit/>
            </a:bodyPr>
            <a:lstStyle/>
            <a:p>
              <a:r>
                <a:rPr lang="en-US" sz="1600" b="1" dirty="0" smtClean="0">
                  <a:solidFill>
                    <a:prstClr val="white"/>
                  </a:solidFill>
                  <a:latin typeface="Calibri"/>
                </a:rPr>
                <a:t>Impact</a:t>
              </a:r>
              <a:endParaRPr lang="en-US" sz="1600" b="1" dirty="0">
                <a:solidFill>
                  <a:prstClr val="white"/>
                </a:solidFill>
                <a:latin typeface="Calibri"/>
              </a:endParaRPr>
            </a:p>
          </p:txBody>
        </p:sp>
        <p:sp>
          <p:nvSpPr>
            <p:cNvPr id="49" name="TextBox 48"/>
            <p:cNvSpPr txBox="1"/>
            <p:nvPr/>
          </p:nvSpPr>
          <p:spPr>
            <a:xfrm>
              <a:off x="1522292" y="2200098"/>
              <a:ext cx="1039260" cy="338554"/>
            </a:xfrm>
            <a:prstGeom prst="rect">
              <a:avLst/>
            </a:prstGeom>
            <a:noFill/>
          </p:spPr>
          <p:txBody>
            <a:bodyPr wrap="none" rtlCol="0">
              <a:spAutoFit/>
            </a:bodyPr>
            <a:lstStyle/>
            <a:p>
              <a:pPr algn="r"/>
              <a:r>
                <a:rPr lang="en-US" sz="1600" b="1" dirty="0" smtClean="0">
                  <a:solidFill>
                    <a:prstClr val="white"/>
                  </a:solidFill>
                  <a:latin typeface="Calibri"/>
                </a:rPr>
                <a:t>Feasibility</a:t>
              </a:r>
              <a:endParaRPr lang="en-US" sz="1600" b="1" dirty="0">
                <a:solidFill>
                  <a:prstClr val="white"/>
                </a:solidFill>
                <a:latin typeface="Calibri"/>
              </a:endParaRPr>
            </a:p>
          </p:txBody>
        </p:sp>
      </p:grpSp>
      <p:sp>
        <p:nvSpPr>
          <p:cNvPr id="21" name="TextBox 20"/>
          <p:cNvSpPr txBox="1"/>
          <p:nvPr/>
        </p:nvSpPr>
        <p:spPr>
          <a:xfrm rot="5400000">
            <a:off x="2474267" y="264468"/>
            <a:ext cx="461665" cy="1600198"/>
          </a:xfrm>
          <a:prstGeom prst="rect">
            <a:avLst/>
          </a:prstGeom>
          <a:noFill/>
          <a:ln>
            <a:solidFill>
              <a:schemeClr val="tx1"/>
            </a:solidFill>
          </a:ln>
        </p:spPr>
        <p:txBody>
          <a:bodyPr vert="vert270" wrap="square" rtlCol="0">
            <a:spAutoFit/>
          </a:bodyPr>
          <a:lstStyle/>
          <a:p>
            <a:pPr algn="ctr"/>
            <a:r>
              <a:rPr lang="en-US" dirty="0" smtClean="0"/>
              <a:t>More Features</a:t>
            </a:r>
            <a:endParaRPr lang="en-US" dirty="0"/>
          </a:p>
        </p:txBody>
      </p:sp>
    </p:spTree>
    <p:extLst>
      <p:ext uri="{BB962C8B-B14F-4D97-AF65-F5344CB8AC3E}">
        <p14:creationId xmlns:p14="http://schemas.microsoft.com/office/powerpoint/2010/main" val="9293392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76200"/>
            <a:ext cx="8594923" cy="571500"/>
          </a:xfrm>
        </p:spPr>
        <p:txBody>
          <a:bodyPr>
            <a:noAutofit/>
          </a:bodyPr>
          <a:lstStyle/>
          <a:p>
            <a:r>
              <a:rPr lang="en-US" sz="2400" b="1" dirty="0" smtClean="0">
                <a:latin typeface="Arial"/>
                <a:cs typeface="Arial"/>
              </a:rPr>
              <a:t>Transcriptomics Transfer Learning</a:t>
            </a:r>
            <a:endParaRPr lang="en-US" sz="2400" b="1" dirty="0">
              <a:latin typeface="Arial"/>
              <a:cs typeface="Arial"/>
            </a:endParaRPr>
          </a:p>
        </p:txBody>
      </p:sp>
      <p:pic>
        <p:nvPicPr>
          <p:cNvPr id="7" name="Content Placeholder 6"/>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301731" y="1226522"/>
            <a:ext cx="1775957" cy="1764474"/>
          </a:xfrm>
        </p:spPr>
      </p:pic>
      <p:graphicFrame>
        <p:nvGraphicFramePr>
          <p:cNvPr id="13" name="Object 12" hidden="1"/>
          <p:cNvGraphicFramePr>
            <a:graphicFrameLocks noChangeAspect="1"/>
          </p:cNvGraphicFramePr>
          <p:nvPr>
            <p:custDataLst>
              <p:tags r:id="rId2"/>
            </p:custDataLst>
            <p:extLst>
              <p:ext uri="{D42A27DB-BD31-4B8C-83A1-F6EECF244321}">
                <p14:modId xmlns:p14="http://schemas.microsoft.com/office/powerpoint/2010/main" val="2864131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767"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TextBox 18"/>
          <p:cNvSpPr txBox="1"/>
          <p:nvPr/>
        </p:nvSpPr>
        <p:spPr>
          <a:xfrm>
            <a:off x="609600" y="3429000"/>
            <a:ext cx="1336574" cy="369332"/>
          </a:xfrm>
          <a:prstGeom prst="rect">
            <a:avLst/>
          </a:prstGeom>
          <a:ln>
            <a:solidFill>
              <a:schemeClr val="dk1">
                <a:alpha val="15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smtClean="0">
                <a:solidFill>
                  <a:prstClr val="black"/>
                </a:solidFill>
                <a:latin typeface="Calibri"/>
              </a:rPr>
              <a:t>Phase 2 trial</a:t>
            </a:r>
          </a:p>
        </p:txBody>
      </p:sp>
      <p:sp>
        <p:nvSpPr>
          <p:cNvPr id="32" name="Isosceles Triangle 31"/>
          <p:cNvSpPr/>
          <p:nvPr/>
        </p:nvSpPr>
        <p:spPr>
          <a:xfrm>
            <a:off x="1113850" y="2950805"/>
            <a:ext cx="152400" cy="352138"/>
          </a:xfrm>
          <a:prstGeom prst="triangle">
            <a:avLst/>
          </a:prstGeom>
          <a:solidFill>
            <a:srgbClr val="7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7" name="Left Brace 46"/>
          <p:cNvSpPr/>
          <p:nvPr/>
        </p:nvSpPr>
        <p:spPr>
          <a:xfrm rot="16200000">
            <a:off x="3333010" y="1866959"/>
            <a:ext cx="326740" cy="2522878"/>
          </a:xfrm>
          <a:prstGeom prst="leftBrace">
            <a:avLst>
              <a:gd name="adj1" fmla="val 8333"/>
              <a:gd name="adj2" fmla="val 4824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48" name="TextBox 47"/>
          <p:cNvSpPr txBox="1"/>
          <p:nvPr/>
        </p:nvSpPr>
        <p:spPr>
          <a:xfrm>
            <a:off x="2237099" y="3270076"/>
            <a:ext cx="2485528" cy="646331"/>
          </a:xfrm>
          <a:prstGeom prst="rect">
            <a:avLst/>
          </a:prstGeom>
          <a:ln>
            <a:solidFill>
              <a:schemeClr val="dk1">
                <a:alpha val="1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de-DE" dirty="0" smtClean="0">
                <a:solidFill>
                  <a:prstClr val="black"/>
                </a:solidFill>
                <a:latin typeface="Calibri"/>
              </a:rPr>
              <a:t>1,000s </a:t>
            </a:r>
            <a:r>
              <a:rPr lang="de-DE" dirty="0" err="1" smtClean="0">
                <a:solidFill>
                  <a:prstClr val="black"/>
                </a:solidFill>
                <a:latin typeface="Calibri"/>
              </a:rPr>
              <a:t>of</a:t>
            </a:r>
            <a:r>
              <a:rPr lang="de-DE" dirty="0" smtClean="0">
                <a:solidFill>
                  <a:prstClr val="black"/>
                </a:solidFill>
                <a:latin typeface="Calibri"/>
              </a:rPr>
              <a:t> human </a:t>
            </a:r>
            <a:r>
              <a:rPr lang="de-DE" dirty="0" err="1" smtClean="0">
                <a:solidFill>
                  <a:prstClr val="black"/>
                </a:solidFill>
                <a:latin typeface="Calibri"/>
              </a:rPr>
              <a:t>transcriptomics</a:t>
            </a:r>
            <a:r>
              <a:rPr lang="de-DE" dirty="0" smtClean="0">
                <a:solidFill>
                  <a:prstClr val="black"/>
                </a:solidFill>
                <a:latin typeface="Calibri"/>
              </a:rPr>
              <a:t> </a:t>
            </a:r>
            <a:r>
              <a:rPr lang="de-DE" dirty="0" err="1" smtClean="0">
                <a:solidFill>
                  <a:prstClr val="black"/>
                </a:solidFill>
                <a:latin typeface="Calibri"/>
              </a:rPr>
              <a:t>studies</a:t>
            </a:r>
            <a:endParaRPr lang="en-US" dirty="0" smtClean="0">
              <a:solidFill>
                <a:prstClr val="black"/>
              </a:solidFill>
              <a:latin typeface="Calibri"/>
            </a:endParaRPr>
          </a:p>
        </p:txBody>
      </p:sp>
      <p:grpSp>
        <p:nvGrpSpPr>
          <p:cNvPr id="4" name="Group 3"/>
          <p:cNvGrpSpPr/>
          <p:nvPr/>
        </p:nvGrpSpPr>
        <p:grpSpPr>
          <a:xfrm>
            <a:off x="457200" y="4172857"/>
            <a:ext cx="4191000" cy="2545829"/>
            <a:chOff x="151384" y="4293983"/>
            <a:chExt cx="3753832" cy="1919412"/>
          </a:xfrm>
        </p:grpSpPr>
        <p:sp>
          <p:nvSpPr>
            <p:cNvPr id="73" name="TextBox 72"/>
            <p:cNvSpPr txBox="1"/>
            <p:nvPr/>
          </p:nvSpPr>
          <p:spPr>
            <a:xfrm>
              <a:off x="151384" y="4293983"/>
              <a:ext cx="3753832" cy="1666065"/>
            </a:xfrm>
            <a:prstGeom prst="rect">
              <a:avLst/>
            </a:prstGeom>
            <a:noFill/>
          </p:spPr>
          <p:txBody>
            <a:bodyPr wrap="square" rtlCol="0">
              <a:normAutofit fontScale="92500" lnSpcReduction="10000"/>
            </a:bodyPr>
            <a:lstStyle/>
            <a:p>
              <a:pPr marL="285750" indent="-285750">
                <a:spcBef>
                  <a:spcPts val="600"/>
                </a:spcBef>
                <a:buFont typeface="Arial"/>
                <a:buChar char="•"/>
              </a:pPr>
              <a:r>
                <a:rPr lang="de-DE" dirty="0" err="1" smtClean="0">
                  <a:solidFill>
                    <a:prstClr val="black"/>
                  </a:solidFill>
                  <a:latin typeface="Calibri"/>
                </a:rPr>
                <a:t>Use</a:t>
              </a:r>
              <a:r>
                <a:rPr lang="de-DE" dirty="0" smtClean="0">
                  <a:solidFill>
                    <a:prstClr val="black"/>
                  </a:solidFill>
                  <a:latin typeface="Calibri"/>
                </a:rPr>
                <a:t> </a:t>
              </a:r>
              <a:r>
                <a:rPr lang="de-DE" i="1" dirty="0" smtClean="0">
                  <a:solidFill>
                    <a:prstClr val="black"/>
                  </a:solidFill>
                  <a:latin typeface="Calibri"/>
                </a:rPr>
                <a:t>cell-type markers</a:t>
              </a:r>
              <a:r>
                <a:rPr lang="de-DE" dirty="0" smtClean="0">
                  <a:solidFill>
                    <a:prstClr val="black"/>
                  </a:solidFill>
                  <a:latin typeface="Calibri"/>
                </a:rPr>
                <a:t> from</a:t>
              </a:r>
              <a:r>
                <a:rPr lang="de-DE" dirty="0">
                  <a:solidFill>
                    <a:prstClr val="black"/>
                  </a:solidFill>
                  <a:latin typeface="Calibri"/>
                </a:rPr>
                <a:t> </a:t>
              </a:r>
              <a:r>
                <a:rPr lang="de-DE" dirty="0" smtClean="0">
                  <a:solidFill>
                    <a:prstClr val="black"/>
                  </a:solidFill>
                  <a:latin typeface="Calibri"/>
                </a:rPr>
                <a:t>purified cells to </a:t>
              </a:r>
              <a:r>
                <a:rPr lang="de-DE" dirty="0" err="1" smtClean="0">
                  <a:solidFill>
                    <a:prstClr val="black"/>
                  </a:solidFill>
                  <a:latin typeface="Calibri"/>
                </a:rPr>
                <a:t>decompose</a:t>
              </a:r>
              <a:r>
                <a:rPr lang="de-DE" dirty="0" smtClean="0">
                  <a:solidFill>
                    <a:prstClr val="black"/>
                  </a:solidFill>
                  <a:latin typeface="Calibri"/>
                </a:rPr>
                <a:t> RNA-</a:t>
              </a:r>
              <a:r>
                <a:rPr lang="de-DE" dirty="0" err="1" smtClean="0">
                  <a:solidFill>
                    <a:prstClr val="black"/>
                  </a:solidFill>
                  <a:latin typeface="Calibri"/>
                </a:rPr>
                <a:t>seq</a:t>
              </a:r>
              <a:r>
                <a:rPr lang="de-DE" dirty="0" smtClean="0">
                  <a:solidFill>
                    <a:prstClr val="black"/>
                  </a:solidFill>
                  <a:latin typeface="Calibri"/>
                </a:rPr>
                <a:t> </a:t>
              </a:r>
              <a:r>
                <a:rPr lang="de-DE" dirty="0" err="1" smtClean="0">
                  <a:solidFill>
                    <a:prstClr val="black"/>
                  </a:solidFill>
                  <a:latin typeface="Calibri"/>
                </a:rPr>
                <a:t>data</a:t>
              </a:r>
              <a:endParaRPr lang="de-DE" dirty="0" smtClean="0">
                <a:solidFill>
                  <a:prstClr val="black"/>
                </a:solidFill>
                <a:latin typeface="Calibri"/>
              </a:endParaRPr>
            </a:p>
            <a:p>
              <a:pPr marL="285750" indent="-285750">
                <a:buFont typeface="Arial"/>
                <a:buChar char="•"/>
              </a:pPr>
              <a:r>
                <a:rPr lang="en-US" dirty="0"/>
                <a:t>A combined statistical </a:t>
              </a:r>
              <a:r>
                <a:rPr lang="en-US" dirty="0" err="1"/>
                <a:t>deconvolution</a:t>
              </a:r>
              <a:r>
                <a:rPr lang="en-US" dirty="0"/>
                <a:t> </a:t>
              </a:r>
              <a:r>
                <a:rPr lang="en-US" dirty="0" smtClean="0"/>
                <a:t>and meta</a:t>
              </a:r>
              <a:r>
                <a:rPr lang="en-US" dirty="0"/>
                <a:t>-analysis </a:t>
              </a:r>
              <a:r>
                <a:rPr lang="en-US" dirty="0" smtClean="0"/>
                <a:t>of </a:t>
              </a:r>
              <a:r>
                <a:rPr lang="en-US" dirty="0"/>
                <a:t>anti-TNFα</a:t>
              </a:r>
              <a:r>
                <a:rPr lang="en-US" dirty="0" smtClean="0"/>
                <a:t>- naive </a:t>
              </a:r>
              <a:r>
                <a:rPr lang="en-US" dirty="0"/>
                <a:t>patients with IBD has identified </a:t>
              </a:r>
              <a:r>
                <a:rPr lang="en-US" dirty="0" smtClean="0"/>
                <a:t>altered abundance </a:t>
              </a:r>
              <a:r>
                <a:rPr lang="en-US" dirty="0"/>
                <a:t>of plasma cells and </a:t>
              </a:r>
              <a:r>
                <a:rPr lang="en-US" dirty="0" smtClean="0"/>
                <a:t>inflammatory macrophages </a:t>
              </a:r>
              <a:r>
                <a:rPr lang="en-US" dirty="0"/>
                <a:t>in pretreatment </a:t>
              </a:r>
              <a:r>
                <a:rPr lang="en-US" dirty="0" smtClean="0"/>
                <a:t>intestinal biopsies </a:t>
              </a:r>
              <a:r>
                <a:rPr lang="en-US" dirty="0"/>
                <a:t>of anti-TNFα responders </a:t>
              </a:r>
              <a:r>
                <a:rPr lang="en-US" dirty="0" smtClean="0"/>
                <a:t>versus non</a:t>
              </a:r>
              <a:r>
                <a:rPr lang="en-US" dirty="0"/>
                <a:t>-responders.</a:t>
              </a:r>
              <a:endParaRPr lang="de-DE" dirty="0" smtClean="0">
                <a:solidFill>
                  <a:prstClr val="black"/>
                </a:solidFill>
                <a:latin typeface="Calibri"/>
              </a:endParaRPr>
            </a:p>
          </p:txBody>
        </p:sp>
        <p:pic>
          <p:nvPicPr>
            <p:cNvPr id="74" name="Picture 27" descr="Image result for cytoreason"/>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03683" y="5858826"/>
              <a:ext cx="764550" cy="35456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extBox 74"/>
          <p:cNvSpPr txBox="1"/>
          <p:nvPr/>
        </p:nvSpPr>
        <p:spPr>
          <a:xfrm>
            <a:off x="4951986" y="4212385"/>
            <a:ext cx="4019192" cy="2202367"/>
          </a:xfrm>
          <a:prstGeom prst="rect">
            <a:avLst/>
          </a:prstGeom>
          <a:noFill/>
        </p:spPr>
        <p:txBody>
          <a:bodyPr wrap="square" rtlCol="0">
            <a:normAutofit lnSpcReduction="10000"/>
          </a:bodyPr>
          <a:lstStyle/>
          <a:p>
            <a:pPr>
              <a:spcBef>
                <a:spcPts val="600"/>
              </a:spcBef>
            </a:pPr>
            <a:r>
              <a:rPr lang="de-DE" b="1" dirty="0" smtClean="0">
                <a:solidFill>
                  <a:prstClr val="black"/>
                </a:solidFill>
                <a:latin typeface="Calibri"/>
              </a:rPr>
              <a:t>Emerging </a:t>
            </a:r>
            <a:r>
              <a:rPr lang="de-DE" b="1" dirty="0" err="1" smtClean="0">
                <a:solidFill>
                  <a:prstClr val="black"/>
                </a:solidFill>
                <a:latin typeface="Calibri"/>
              </a:rPr>
              <a:t>Ideas</a:t>
            </a:r>
            <a:endParaRPr lang="de-DE" b="1" dirty="0" smtClean="0">
              <a:solidFill>
                <a:prstClr val="black"/>
              </a:solidFill>
              <a:latin typeface="Calibri"/>
            </a:endParaRPr>
          </a:p>
          <a:p>
            <a:pPr marL="285750" indent="-285750">
              <a:spcBef>
                <a:spcPts val="600"/>
              </a:spcBef>
              <a:buFont typeface="Arial" panose="020B0604020202020204" pitchFamily="34" charset="0"/>
              <a:buChar char="•"/>
            </a:pPr>
            <a:r>
              <a:rPr lang="de-DE" i="1" dirty="0" smtClean="0">
                <a:solidFill>
                  <a:prstClr val="black"/>
                </a:solidFill>
                <a:latin typeface="Calibri"/>
              </a:rPr>
              <a:t>Learn</a:t>
            </a:r>
            <a:r>
              <a:rPr lang="de-DE" dirty="0" smtClean="0">
                <a:solidFill>
                  <a:prstClr val="black"/>
                </a:solidFill>
                <a:latin typeface="Calibri"/>
              </a:rPr>
              <a:t> transcript relationships for decomposition using deep learning</a:t>
            </a:r>
          </a:p>
          <a:p>
            <a:pPr marL="285750" indent="-285750">
              <a:spcBef>
                <a:spcPts val="600"/>
              </a:spcBef>
              <a:buFont typeface="Arial" panose="020B0604020202020204" pitchFamily="34" charset="0"/>
              <a:buChar char="•"/>
            </a:pPr>
            <a:r>
              <a:rPr lang="de-DE" dirty="0" smtClean="0">
                <a:solidFill>
                  <a:prstClr val="black"/>
                </a:solidFill>
                <a:latin typeface="Calibri"/>
              </a:rPr>
              <a:t>Analyze </a:t>
            </a:r>
            <a:r>
              <a:rPr lang="de-DE" i="1" dirty="0" smtClean="0">
                <a:solidFill>
                  <a:prstClr val="black"/>
                </a:solidFill>
                <a:latin typeface="Calibri"/>
              </a:rPr>
              <a:t>decomposed</a:t>
            </a:r>
            <a:r>
              <a:rPr lang="de-DE" dirty="0" smtClean="0">
                <a:solidFill>
                  <a:prstClr val="black"/>
                </a:solidFill>
                <a:latin typeface="Calibri"/>
              </a:rPr>
              <a:t> RNA data for biomarker and target discovery</a:t>
            </a:r>
          </a:p>
          <a:p>
            <a:pPr marL="285750" indent="-285750">
              <a:spcBef>
                <a:spcPts val="600"/>
              </a:spcBef>
              <a:buFont typeface="Arial" panose="020B0604020202020204" pitchFamily="34" charset="0"/>
              <a:buChar char="•"/>
            </a:pPr>
            <a:r>
              <a:rPr lang="de-DE" dirty="0" smtClean="0">
                <a:solidFill>
                  <a:prstClr val="black"/>
                </a:solidFill>
                <a:latin typeface="Calibri"/>
              </a:rPr>
              <a:t>Pathway </a:t>
            </a:r>
            <a:r>
              <a:rPr lang="de-DE" dirty="0" err="1" smtClean="0">
                <a:solidFill>
                  <a:prstClr val="black"/>
                </a:solidFill>
                <a:latin typeface="Calibri"/>
              </a:rPr>
              <a:t>level</a:t>
            </a:r>
            <a:r>
              <a:rPr lang="de-DE" dirty="0" smtClean="0">
                <a:solidFill>
                  <a:prstClr val="black"/>
                </a:solidFill>
                <a:latin typeface="Calibri"/>
              </a:rPr>
              <a:t> </a:t>
            </a:r>
            <a:r>
              <a:rPr lang="de-DE" dirty="0" err="1" smtClean="0">
                <a:solidFill>
                  <a:prstClr val="black"/>
                </a:solidFill>
                <a:latin typeface="Calibri"/>
              </a:rPr>
              <a:t>analysis</a:t>
            </a:r>
            <a:r>
              <a:rPr lang="de-DE" dirty="0" smtClean="0">
                <a:solidFill>
                  <a:prstClr val="black"/>
                </a:solidFill>
                <a:latin typeface="Calibri"/>
              </a:rPr>
              <a:t> </a:t>
            </a:r>
            <a:r>
              <a:rPr lang="de-DE" dirty="0" err="1" smtClean="0">
                <a:solidFill>
                  <a:prstClr val="black"/>
                </a:solidFill>
                <a:latin typeface="Calibri"/>
              </a:rPr>
              <a:t>to</a:t>
            </a:r>
            <a:r>
              <a:rPr lang="de-DE" dirty="0" smtClean="0">
                <a:solidFill>
                  <a:prstClr val="black"/>
                </a:solidFill>
                <a:latin typeface="Calibri"/>
              </a:rPr>
              <a:t> </a:t>
            </a:r>
            <a:r>
              <a:rPr lang="de-DE" dirty="0" err="1" smtClean="0">
                <a:solidFill>
                  <a:prstClr val="black"/>
                </a:solidFill>
                <a:latin typeface="Calibri"/>
              </a:rPr>
              <a:t>decrease</a:t>
            </a:r>
            <a:r>
              <a:rPr lang="de-DE" dirty="0" smtClean="0">
                <a:solidFill>
                  <a:prstClr val="black"/>
                </a:solidFill>
                <a:latin typeface="Calibri"/>
              </a:rPr>
              <a:t> </a:t>
            </a:r>
            <a:r>
              <a:rPr lang="de-DE" dirty="0" err="1" smtClean="0">
                <a:solidFill>
                  <a:prstClr val="black"/>
                </a:solidFill>
                <a:latin typeface="Calibri"/>
              </a:rPr>
              <a:t>the</a:t>
            </a:r>
            <a:r>
              <a:rPr lang="de-DE" dirty="0" smtClean="0">
                <a:solidFill>
                  <a:prstClr val="black"/>
                </a:solidFill>
                <a:latin typeface="Calibri"/>
              </a:rPr>
              <a:t> </a:t>
            </a:r>
            <a:r>
              <a:rPr lang="de-DE" dirty="0" err="1" smtClean="0">
                <a:solidFill>
                  <a:prstClr val="black"/>
                </a:solidFill>
                <a:latin typeface="Calibri"/>
              </a:rPr>
              <a:t>number</a:t>
            </a:r>
            <a:r>
              <a:rPr lang="de-DE" dirty="0" smtClean="0">
                <a:solidFill>
                  <a:prstClr val="black"/>
                </a:solidFill>
                <a:latin typeface="Calibri"/>
              </a:rPr>
              <a:t> </a:t>
            </a:r>
            <a:r>
              <a:rPr lang="de-DE" dirty="0" err="1" smtClean="0">
                <a:solidFill>
                  <a:prstClr val="black"/>
                </a:solidFill>
                <a:latin typeface="Calibri"/>
              </a:rPr>
              <a:t>of</a:t>
            </a:r>
            <a:r>
              <a:rPr lang="de-DE" dirty="0" smtClean="0">
                <a:solidFill>
                  <a:prstClr val="black"/>
                </a:solidFill>
                <a:latin typeface="Calibri"/>
              </a:rPr>
              <a:t> </a:t>
            </a:r>
            <a:r>
              <a:rPr lang="de-DE" dirty="0" err="1" smtClean="0">
                <a:solidFill>
                  <a:prstClr val="black"/>
                </a:solidFill>
                <a:latin typeface="Calibri"/>
              </a:rPr>
              <a:t>features</a:t>
            </a:r>
            <a:r>
              <a:rPr lang="de-DE" dirty="0" smtClean="0">
                <a:solidFill>
                  <a:prstClr val="black"/>
                </a:solidFill>
                <a:latin typeface="Calibri"/>
              </a:rPr>
              <a:t>.</a:t>
            </a:r>
          </a:p>
        </p:txBody>
      </p:sp>
      <p:grpSp>
        <p:nvGrpSpPr>
          <p:cNvPr id="3" name="Group 2"/>
          <p:cNvGrpSpPr/>
          <p:nvPr/>
        </p:nvGrpSpPr>
        <p:grpSpPr>
          <a:xfrm>
            <a:off x="7096124" y="1082562"/>
            <a:ext cx="1919922" cy="1868245"/>
            <a:chOff x="6811746" y="987802"/>
            <a:chExt cx="1919922" cy="1868245"/>
          </a:xfrm>
        </p:grpSpPr>
        <p:sp>
          <p:nvSpPr>
            <p:cNvPr id="77" name="TextBox 76"/>
            <p:cNvSpPr txBox="1"/>
            <p:nvPr/>
          </p:nvSpPr>
          <p:spPr>
            <a:xfrm>
              <a:off x="6954622" y="1062577"/>
              <a:ext cx="1777046" cy="1754327"/>
            </a:xfrm>
            <a:prstGeom prst="rect">
              <a:avLst/>
            </a:prstGeom>
            <a:noFill/>
          </p:spPr>
          <p:txBody>
            <a:bodyPr wrap="square" rtlCol="0">
              <a:spAutoFit/>
            </a:bodyPr>
            <a:lstStyle/>
            <a:p>
              <a:pPr algn="ctr"/>
              <a:r>
                <a:rPr lang="en-US" b="1" dirty="0" smtClean="0">
                  <a:solidFill>
                    <a:srgbClr val="F79646">
                      <a:lumMod val="75000"/>
                    </a:srgbClr>
                  </a:solidFill>
                  <a:latin typeface="Calibri"/>
                </a:rPr>
                <a:t>Predictive biomarkers and target hypotheses from transcriptomics</a:t>
              </a:r>
              <a:endParaRPr lang="en-US" dirty="0">
                <a:solidFill>
                  <a:srgbClr val="F79646">
                    <a:lumMod val="75000"/>
                  </a:srgbClr>
                </a:solidFill>
                <a:latin typeface="Calibri"/>
              </a:endParaRPr>
            </a:p>
          </p:txBody>
        </p:sp>
        <p:sp>
          <p:nvSpPr>
            <p:cNvPr id="78" name="Isosceles Triangle 77"/>
            <p:cNvSpPr/>
            <p:nvPr/>
          </p:nvSpPr>
          <p:spPr>
            <a:xfrm rot="5400000">
              <a:off x="6014264" y="1785284"/>
              <a:ext cx="1868245" cy="27328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grpSp>
        <p:nvGrpSpPr>
          <p:cNvPr id="10" name="Group 9"/>
          <p:cNvGrpSpPr/>
          <p:nvPr/>
        </p:nvGrpSpPr>
        <p:grpSpPr>
          <a:xfrm>
            <a:off x="11954" y="1194000"/>
            <a:ext cx="2055385" cy="1814179"/>
            <a:chOff x="-6900" y="1146865"/>
            <a:chExt cx="2055385" cy="1814179"/>
          </a:xfrm>
        </p:grpSpPr>
        <p:sp>
          <p:nvSpPr>
            <p:cNvPr id="18" name="TextBox 17"/>
            <p:cNvSpPr txBox="1"/>
            <p:nvPr/>
          </p:nvSpPr>
          <p:spPr>
            <a:xfrm rot="5400000">
              <a:off x="-744713" y="1884678"/>
              <a:ext cx="1814179" cy="338554"/>
            </a:xfrm>
            <a:prstGeom prst="rect">
              <a:avLst/>
            </a:prstGeom>
            <a:noFill/>
          </p:spPr>
          <p:txBody>
            <a:bodyPr wrap="square" rtlCol="0">
              <a:spAutoFit/>
            </a:bodyPr>
            <a:lstStyle/>
            <a:p>
              <a:pPr algn="ctr"/>
              <a:r>
                <a:rPr lang="en-US" sz="1600" dirty="0" smtClean="0">
                  <a:solidFill>
                    <a:prstClr val="black"/>
                  </a:solidFill>
                  <a:latin typeface="Calibri"/>
                </a:rPr>
                <a:t>100,000  features</a:t>
              </a:r>
              <a:endParaRPr lang="en-US" sz="1600" dirty="0">
                <a:solidFill>
                  <a:prstClr val="black"/>
                </a:solidFill>
                <a:latin typeface="Calibri"/>
              </a:endParaRPr>
            </a:p>
          </p:txBody>
        </p:sp>
        <p:grpSp>
          <p:nvGrpSpPr>
            <p:cNvPr id="9" name="Group 8"/>
            <p:cNvGrpSpPr/>
            <p:nvPr/>
          </p:nvGrpSpPr>
          <p:grpSpPr>
            <a:xfrm>
              <a:off x="272610" y="1502003"/>
              <a:ext cx="1775875" cy="893598"/>
              <a:chOff x="379984" y="1483149"/>
              <a:chExt cx="1630793" cy="893598"/>
            </a:xfrm>
          </p:grpSpPr>
          <p:sp>
            <p:nvSpPr>
              <p:cNvPr id="8" name="Rectangle 7"/>
              <p:cNvSpPr/>
              <p:nvPr/>
            </p:nvSpPr>
            <p:spPr>
              <a:xfrm>
                <a:off x="379984" y="1483149"/>
                <a:ext cx="1630793" cy="893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72"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79433" y="1495475"/>
                <a:ext cx="581985" cy="8610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1" name="Rectangle 10"/>
          <p:cNvSpPr/>
          <p:nvPr/>
        </p:nvSpPr>
        <p:spPr>
          <a:xfrm rot="16200000">
            <a:off x="1529908" y="1850303"/>
            <a:ext cx="1819373" cy="409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prstClr val="white"/>
                </a:solidFill>
                <a:latin typeface="Calibri"/>
              </a:rPr>
              <a:t>GTEx</a:t>
            </a:r>
            <a:endParaRPr lang="en-US" dirty="0">
              <a:solidFill>
                <a:prstClr val="white"/>
              </a:solidFill>
              <a:latin typeface="Calibri"/>
            </a:endParaRPr>
          </a:p>
        </p:txBody>
      </p:sp>
      <p:sp>
        <p:nvSpPr>
          <p:cNvPr id="79" name="Rectangle 78"/>
          <p:cNvSpPr/>
          <p:nvPr/>
        </p:nvSpPr>
        <p:spPr>
          <a:xfrm rot="16200000">
            <a:off x="1933180" y="1906094"/>
            <a:ext cx="1819373" cy="297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prstClr val="white"/>
                </a:solidFill>
                <a:latin typeface="Calibri"/>
              </a:rPr>
              <a:t>BCH/BWH UC/CD</a:t>
            </a:r>
            <a:endParaRPr lang="en-US" dirty="0">
              <a:solidFill>
                <a:prstClr val="white"/>
              </a:solidFill>
              <a:latin typeface="Calibri"/>
            </a:endParaRPr>
          </a:p>
        </p:txBody>
      </p:sp>
      <p:sp>
        <p:nvSpPr>
          <p:cNvPr id="80" name="Rectangle 79"/>
          <p:cNvSpPr/>
          <p:nvPr/>
        </p:nvSpPr>
        <p:spPr>
          <a:xfrm rot="16200000">
            <a:off x="3339278" y="1896154"/>
            <a:ext cx="1819373" cy="297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prstClr val="white"/>
                </a:solidFill>
                <a:latin typeface="Calibri"/>
              </a:rPr>
              <a:t>MAdCAM</a:t>
            </a:r>
            <a:r>
              <a:rPr lang="de-DE" dirty="0" smtClean="0">
                <a:solidFill>
                  <a:prstClr val="white"/>
                </a:solidFill>
                <a:latin typeface="Calibri"/>
              </a:rPr>
              <a:t> UC</a:t>
            </a:r>
            <a:endParaRPr lang="en-US" dirty="0">
              <a:solidFill>
                <a:prstClr val="white"/>
              </a:solidFill>
              <a:latin typeface="Calibri"/>
            </a:endParaRPr>
          </a:p>
        </p:txBody>
      </p:sp>
      <p:sp>
        <p:nvSpPr>
          <p:cNvPr id="81" name="Rectangle 80"/>
          <p:cNvSpPr/>
          <p:nvPr/>
        </p:nvSpPr>
        <p:spPr>
          <a:xfrm rot="16200000">
            <a:off x="3681861" y="1896154"/>
            <a:ext cx="1819373" cy="297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prstClr val="white"/>
                </a:solidFill>
                <a:latin typeface="Calibri"/>
              </a:rPr>
              <a:t>Tofa</a:t>
            </a:r>
            <a:r>
              <a:rPr lang="de-DE" dirty="0" smtClean="0">
                <a:solidFill>
                  <a:prstClr val="white"/>
                </a:solidFill>
                <a:latin typeface="Calibri"/>
              </a:rPr>
              <a:t> RA</a:t>
            </a:r>
            <a:endParaRPr lang="en-US" dirty="0">
              <a:solidFill>
                <a:prstClr val="white"/>
              </a:solidFill>
              <a:latin typeface="Calibri"/>
            </a:endParaRPr>
          </a:p>
        </p:txBody>
      </p:sp>
      <p:sp>
        <p:nvSpPr>
          <p:cNvPr id="82" name="Rectangle 81"/>
          <p:cNvSpPr/>
          <p:nvPr/>
        </p:nvSpPr>
        <p:spPr>
          <a:xfrm rot="16200000">
            <a:off x="2985850" y="1896154"/>
            <a:ext cx="1819373" cy="297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solidFill>
                  <a:prstClr val="white"/>
                </a:solidFill>
                <a:latin typeface="Calibri"/>
              </a:rPr>
              <a:t>Utomilumab</a:t>
            </a:r>
            <a:endParaRPr lang="en-US" dirty="0">
              <a:solidFill>
                <a:prstClr val="white"/>
              </a:solidFill>
              <a:latin typeface="Calibri"/>
            </a:endParaRPr>
          </a:p>
        </p:txBody>
      </p:sp>
      <p:sp>
        <p:nvSpPr>
          <p:cNvPr id="83" name="Rectangle 82"/>
          <p:cNvSpPr/>
          <p:nvPr/>
        </p:nvSpPr>
        <p:spPr>
          <a:xfrm rot="16200000">
            <a:off x="2286224" y="1906094"/>
            <a:ext cx="1819373" cy="297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prstClr val="white"/>
                </a:solidFill>
                <a:latin typeface="Calibri"/>
              </a:rPr>
              <a:t>AMP</a:t>
            </a:r>
            <a:endParaRPr lang="en-US" dirty="0">
              <a:solidFill>
                <a:prstClr val="white"/>
              </a:solidFill>
              <a:latin typeface="Calibri"/>
            </a:endParaRPr>
          </a:p>
        </p:txBody>
      </p:sp>
      <p:sp>
        <p:nvSpPr>
          <p:cNvPr id="89" name="TextBox 88"/>
          <p:cNvSpPr txBox="1"/>
          <p:nvPr/>
        </p:nvSpPr>
        <p:spPr>
          <a:xfrm>
            <a:off x="3357787" y="1795164"/>
            <a:ext cx="343364" cy="369332"/>
          </a:xfrm>
          <a:prstGeom prst="rect">
            <a:avLst/>
          </a:prstGeom>
          <a:noFill/>
        </p:spPr>
        <p:txBody>
          <a:bodyPr wrap="none" rtlCol="0">
            <a:spAutoFit/>
          </a:bodyPr>
          <a:lstStyle/>
          <a:p>
            <a:r>
              <a:rPr lang="de-DE" dirty="0" smtClean="0">
                <a:solidFill>
                  <a:prstClr val="black"/>
                </a:solidFill>
                <a:latin typeface="Calibri"/>
              </a:rPr>
              <a:t>…</a:t>
            </a:r>
            <a:endParaRPr lang="en-US" dirty="0">
              <a:solidFill>
                <a:prstClr val="black"/>
              </a:solidFill>
              <a:latin typeface="Calibri"/>
            </a:endParaRPr>
          </a:p>
        </p:txBody>
      </p:sp>
      <p:sp>
        <p:nvSpPr>
          <p:cNvPr id="6" name="Rectangle 5"/>
          <p:cNvSpPr/>
          <p:nvPr/>
        </p:nvSpPr>
        <p:spPr>
          <a:xfrm>
            <a:off x="4740412" y="1155113"/>
            <a:ext cx="2355711" cy="1756040"/>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marL="342900" algn="ctr"/>
            <a:r>
              <a:rPr lang="en-US" b="1" dirty="0">
                <a:solidFill>
                  <a:prstClr val="black"/>
                </a:solidFill>
                <a:latin typeface="Calibri"/>
              </a:rPr>
              <a:t>Learning </a:t>
            </a:r>
            <a:r>
              <a:rPr lang="en-US" dirty="0" smtClean="0">
                <a:solidFill>
                  <a:prstClr val="black"/>
                </a:solidFill>
                <a:latin typeface="Calibri"/>
              </a:rPr>
              <a:t>biology</a:t>
            </a:r>
            <a:br>
              <a:rPr lang="en-US" dirty="0" smtClean="0">
                <a:solidFill>
                  <a:prstClr val="black"/>
                </a:solidFill>
                <a:latin typeface="Calibri"/>
              </a:rPr>
            </a:br>
            <a:r>
              <a:rPr lang="en-US" dirty="0" smtClean="0">
                <a:solidFill>
                  <a:prstClr val="black"/>
                </a:solidFill>
                <a:latin typeface="Calibri"/>
              </a:rPr>
              <a:t> </a:t>
            </a:r>
            <a:r>
              <a:rPr lang="en-US" dirty="0">
                <a:solidFill>
                  <a:prstClr val="black"/>
                </a:solidFill>
                <a:latin typeface="Calibri"/>
              </a:rPr>
              <a:t>to </a:t>
            </a:r>
            <a:r>
              <a:rPr lang="en-US" b="1" dirty="0">
                <a:solidFill>
                  <a:prstClr val="black"/>
                </a:solidFill>
                <a:latin typeface="Calibri"/>
              </a:rPr>
              <a:t>decompose</a:t>
            </a:r>
            <a:r>
              <a:rPr lang="en-US" dirty="0">
                <a:solidFill>
                  <a:prstClr val="black"/>
                </a:solidFill>
                <a:latin typeface="Calibri"/>
              </a:rPr>
              <a:t> </a:t>
            </a:r>
            <a:br>
              <a:rPr lang="en-US" dirty="0">
                <a:solidFill>
                  <a:prstClr val="black"/>
                </a:solidFill>
                <a:latin typeface="Calibri"/>
              </a:rPr>
            </a:br>
            <a:r>
              <a:rPr lang="en-US" dirty="0">
                <a:solidFill>
                  <a:prstClr val="black"/>
                </a:solidFill>
                <a:latin typeface="Calibri"/>
              </a:rPr>
              <a:t>RNA data into </a:t>
            </a:r>
            <a:r>
              <a:rPr lang="en-US" b="1" dirty="0">
                <a:solidFill>
                  <a:prstClr val="black"/>
                </a:solidFill>
                <a:latin typeface="Calibri"/>
              </a:rPr>
              <a:t>relevant </a:t>
            </a:r>
            <a:r>
              <a:rPr lang="en-US" dirty="0">
                <a:solidFill>
                  <a:prstClr val="black"/>
                </a:solidFill>
                <a:latin typeface="Calibri"/>
              </a:rPr>
              <a:t>features.</a:t>
            </a:r>
          </a:p>
        </p:txBody>
      </p:sp>
      <p:grpSp>
        <p:nvGrpSpPr>
          <p:cNvPr id="49" name="Group 48"/>
          <p:cNvGrpSpPr/>
          <p:nvPr/>
        </p:nvGrpSpPr>
        <p:grpSpPr>
          <a:xfrm>
            <a:off x="4674849" y="1115867"/>
            <a:ext cx="191762" cy="1866402"/>
            <a:chOff x="8268227" y="971550"/>
            <a:chExt cx="191762" cy="2423252"/>
          </a:xfrm>
        </p:grpSpPr>
        <p:sp>
          <p:nvSpPr>
            <p:cNvPr id="50" name="Oval 49"/>
            <p:cNvSpPr/>
            <p:nvPr/>
          </p:nvSpPr>
          <p:spPr>
            <a:xfrm>
              <a:off x="8274998" y="971550"/>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1" name="Oval 50"/>
            <p:cNvSpPr/>
            <p:nvPr/>
          </p:nvSpPr>
          <p:spPr>
            <a:xfrm>
              <a:off x="8274998" y="1091684"/>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2" name="Oval 51"/>
            <p:cNvSpPr/>
            <p:nvPr/>
          </p:nvSpPr>
          <p:spPr>
            <a:xfrm>
              <a:off x="8274998" y="1809750"/>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3" name="Curved Connector 52"/>
            <p:cNvCxnSpPr>
              <a:stCxn id="50" idx="6"/>
              <a:endCxn id="51" idx="6"/>
            </p:cNvCxnSpPr>
            <p:nvPr/>
          </p:nvCxnSpPr>
          <p:spPr>
            <a:xfrm>
              <a:off x="8440939" y="1063883"/>
              <a:ext cx="12700" cy="120134"/>
            </a:xfrm>
            <a:prstGeom prst="curvedConnector3">
              <a:avLst>
                <a:gd name="adj1" fmla="val 1800000"/>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51" idx="6"/>
              <a:endCxn id="52" idx="6"/>
            </p:cNvCxnSpPr>
            <p:nvPr/>
          </p:nvCxnSpPr>
          <p:spPr>
            <a:xfrm>
              <a:off x="8440939" y="1184017"/>
              <a:ext cx="12700" cy="718066"/>
            </a:xfrm>
            <a:prstGeom prst="curvedConnector3">
              <a:avLst>
                <a:gd name="adj1" fmla="val 1800000"/>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8274998" y="1419864"/>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6" name="Oval 55"/>
            <p:cNvSpPr/>
            <p:nvPr/>
          </p:nvSpPr>
          <p:spPr>
            <a:xfrm>
              <a:off x="8272768" y="2033551"/>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7" name="Oval 56"/>
            <p:cNvSpPr/>
            <p:nvPr/>
          </p:nvSpPr>
          <p:spPr>
            <a:xfrm>
              <a:off x="8274998" y="2258064"/>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8" name="Curved Connector 57"/>
            <p:cNvCxnSpPr>
              <a:stCxn id="55" idx="6"/>
              <a:endCxn id="56" idx="6"/>
            </p:cNvCxnSpPr>
            <p:nvPr/>
          </p:nvCxnSpPr>
          <p:spPr>
            <a:xfrm flipH="1">
              <a:off x="8438709" y="1512197"/>
              <a:ext cx="2230" cy="613687"/>
            </a:xfrm>
            <a:prstGeom prst="curvedConnector3">
              <a:avLst>
                <a:gd name="adj1" fmla="val -10251121"/>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56" idx="6"/>
              <a:endCxn id="57" idx="6"/>
            </p:cNvCxnSpPr>
            <p:nvPr/>
          </p:nvCxnSpPr>
          <p:spPr>
            <a:xfrm>
              <a:off x="8438709" y="2125884"/>
              <a:ext cx="2230" cy="224513"/>
            </a:xfrm>
            <a:prstGeom prst="curvedConnector3">
              <a:avLst>
                <a:gd name="adj1" fmla="val 10351121"/>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8281348" y="1657350"/>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1" name="Oval 60"/>
            <p:cNvSpPr/>
            <p:nvPr/>
          </p:nvSpPr>
          <p:spPr>
            <a:xfrm>
              <a:off x="8268227" y="1270792"/>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2" name="Oval 61"/>
            <p:cNvSpPr/>
            <p:nvPr/>
          </p:nvSpPr>
          <p:spPr>
            <a:xfrm>
              <a:off x="8275372" y="2724578"/>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63" name="Curved Connector 62"/>
            <p:cNvCxnSpPr>
              <a:stCxn id="60" idx="6"/>
              <a:endCxn id="61" idx="6"/>
            </p:cNvCxnSpPr>
            <p:nvPr/>
          </p:nvCxnSpPr>
          <p:spPr>
            <a:xfrm flipH="1" flipV="1">
              <a:off x="8434168" y="1363125"/>
              <a:ext cx="13121" cy="386558"/>
            </a:xfrm>
            <a:prstGeom prst="curvedConnector3">
              <a:avLst>
                <a:gd name="adj1" fmla="val -1742245"/>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61" idx="6"/>
              <a:endCxn id="62" idx="6"/>
            </p:cNvCxnSpPr>
            <p:nvPr/>
          </p:nvCxnSpPr>
          <p:spPr>
            <a:xfrm>
              <a:off x="8434168" y="1363125"/>
              <a:ext cx="7145" cy="1453786"/>
            </a:xfrm>
            <a:prstGeom prst="curvedConnector3">
              <a:avLst>
                <a:gd name="adj1" fmla="val 3299440"/>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8271799" y="2496624"/>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6" name="Oval 65"/>
            <p:cNvSpPr/>
            <p:nvPr/>
          </p:nvSpPr>
          <p:spPr>
            <a:xfrm>
              <a:off x="8281348" y="2953824"/>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7" name="Oval 66"/>
            <p:cNvSpPr/>
            <p:nvPr/>
          </p:nvSpPr>
          <p:spPr>
            <a:xfrm>
              <a:off x="8281348" y="3210136"/>
              <a:ext cx="165941" cy="184666"/>
            </a:xfrm>
            <a:prstGeom prst="ellipse">
              <a:avLst/>
            </a:prstGeom>
            <a:solidFill>
              <a:srgbClr val="C00000">
                <a:alpha val="7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68" name="Curved Connector 67"/>
            <p:cNvCxnSpPr>
              <a:stCxn id="65" idx="6"/>
              <a:endCxn id="66" idx="6"/>
            </p:cNvCxnSpPr>
            <p:nvPr/>
          </p:nvCxnSpPr>
          <p:spPr>
            <a:xfrm>
              <a:off x="8437740" y="2588957"/>
              <a:ext cx="9549" cy="457200"/>
            </a:xfrm>
            <a:prstGeom prst="curvedConnector3">
              <a:avLst>
                <a:gd name="adj1" fmla="val 2493968"/>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66" idx="6"/>
              <a:endCxn id="67" idx="6"/>
            </p:cNvCxnSpPr>
            <p:nvPr/>
          </p:nvCxnSpPr>
          <p:spPr>
            <a:xfrm>
              <a:off x="8447289" y="3046157"/>
              <a:ext cx="12700" cy="256312"/>
            </a:xfrm>
            <a:prstGeom prst="curvedConnector3">
              <a:avLst>
                <a:gd name="adj1" fmla="val 1800000"/>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6" name="TextBox 75"/>
          <p:cNvSpPr txBox="1"/>
          <p:nvPr/>
        </p:nvSpPr>
        <p:spPr>
          <a:xfrm>
            <a:off x="4962525" y="3270076"/>
            <a:ext cx="2047873" cy="646331"/>
          </a:xfrm>
          <a:prstGeom prst="rect">
            <a:avLst/>
          </a:prstGeom>
          <a:ln>
            <a:solidFill>
              <a:schemeClr val="dk1">
                <a:alpha val="1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de-DE" dirty="0" smtClean="0">
                <a:solidFill>
                  <a:prstClr val="black"/>
                </a:solidFill>
                <a:latin typeface="Calibri"/>
              </a:rPr>
              <a:t>AI methods, e.g., Deep Learning</a:t>
            </a:r>
            <a:endParaRPr lang="en-US" dirty="0" smtClean="0">
              <a:solidFill>
                <a:prstClr val="black"/>
              </a:solidFill>
              <a:latin typeface="Calibri"/>
            </a:endParaRPr>
          </a:p>
        </p:txBody>
      </p:sp>
      <p:sp>
        <p:nvSpPr>
          <p:cNvPr id="84" name="Isosceles Triangle 83"/>
          <p:cNvSpPr/>
          <p:nvPr/>
        </p:nvSpPr>
        <p:spPr>
          <a:xfrm>
            <a:off x="5866825" y="2950805"/>
            <a:ext cx="152400" cy="352138"/>
          </a:xfrm>
          <a:prstGeom prst="triangle">
            <a:avLst/>
          </a:prstGeom>
          <a:solidFill>
            <a:srgbClr val="7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Rounded Rectangle 4"/>
          <p:cNvSpPr/>
          <p:nvPr/>
        </p:nvSpPr>
        <p:spPr>
          <a:xfrm>
            <a:off x="5143270" y="2428278"/>
            <a:ext cx="525045" cy="2011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200" dirty="0" smtClean="0">
                <a:solidFill>
                  <a:prstClr val="black"/>
                </a:solidFill>
                <a:latin typeface="Calibri"/>
              </a:rPr>
              <a:t>Cells</a:t>
            </a:r>
            <a:endParaRPr lang="en-US" sz="1200" dirty="0">
              <a:solidFill>
                <a:prstClr val="black"/>
              </a:solidFill>
              <a:latin typeface="Calibri"/>
            </a:endParaRPr>
          </a:p>
        </p:txBody>
      </p:sp>
      <p:sp>
        <p:nvSpPr>
          <p:cNvPr id="85" name="Rounded Rectangle 84"/>
          <p:cNvSpPr/>
          <p:nvPr/>
        </p:nvSpPr>
        <p:spPr>
          <a:xfrm>
            <a:off x="5238749" y="2666275"/>
            <a:ext cx="602789" cy="2011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200" dirty="0" err="1" smtClean="0">
                <a:solidFill>
                  <a:prstClr val="black"/>
                </a:solidFill>
                <a:latin typeface="Calibri"/>
              </a:rPr>
              <a:t>Tissue</a:t>
            </a:r>
            <a:endParaRPr lang="en-US" sz="1200" dirty="0">
              <a:solidFill>
                <a:prstClr val="black"/>
              </a:solidFill>
              <a:latin typeface="Calibri"/>
            </a:endParaRPr>
          </a:p>
        </p:txBody>
      </p:sp>
      <p:sp>
        <p:nvSpPr>
          <p:cNvPr id="86" name="Rounded Rectangle 85"/>
          <p:cNvSpPr/>
          <p:nvPr/>
        </p:nvSpPr>
        <p:spPr>
          <a:xfrm>
            <a:off x="5753099" y="2418753"/>
            <a:ext cx="848967" cy="2011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200" dirty="0" err="1" smtClean="0">
                <a:solidFill>
                  <a:prstClr val="black"/>
                </a:solidFill>
                <a:latin typeface="Calibri"/>
              </a:rPr>
              <a:t>Pathways</a:t>
            </a:r>
            <a:endParaRPr lang="en-US" sz="1200" dirty="0">
              <a:solidFill>
                <a:prstClr val="black"/>
              </a:solidFill>
              <a:latin typeface="Calibri"/>
            </a:endParaRPr>
          </a:p>
        </p:txBody>
      </p:sp>
      <p:sp>
        <p:nvSpPr>
          <p:cNvPr id="87" name="Rounded Rectangle 86"/>
          <p:cNvSpPr/>
          <p:nvPr/>
        </p:nvSpPr>
        <p:spPr>
          <a:xfrm>
            <a:off x="5899217" y="2675640"/>
            <a:ext cx="1082606" cy="2011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200" dirty="0" smtClean="0">
                <a:solidFill>
                  <a:prstClr val="black"/>
                </a:solidFill>
                <a:latin typeface="Calibri"/>
              </a:rPr>
              <a:t>IFN </a:t>
            </a:r>
            <a:r>
              <a:rPr lang="de-DE" sz="1200" dirty="0" err="1" smtClean="0">
                <a:solidFill>
                  <a:prstClr val="black"/>
                </a:solidFill>
                <a:latin typeface="Calibri"/>
              </a:rPr>
              <a:t>signature</a:t>
            </a:r>
            <a:endParaRPr lang="en-US" sz="1200" dirty="0">
              <a:solidFill>
                <a:prstClr val="black"/>
              </a:solidFill>
              <a:latin typeface="Calibri"/>
            </a:endParaRPr>
          </a:p>
        </p:txBody>
      </p:sp>
      <p:sp>
        <p:nvSpPr>
          <p:cNvPr id="88" name="Rounded Rectangle 87"/>
          <p:cNvSpPr/>
          <p:nvPr/>
        </p:nvSpPr>
        <p:spPr>
          <a:xfrm>
            <a:off x="6663255" y="2423559"/>
            <a:ext cx="325090" cy="20116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200" dirty="0" smtClean="0">
                <a:solidFill>
                  <a:prstClr val="black"/>
                </a:solidFill>
                <a:latin typeface="Calibri"/>
              </a:rPr>
              <a:t>…</a:t>
            </a:r>
            <a:endParaRPr lang="en-US" sz="1200" dirty="0">
              <a:solidFill>
                <a:prstClr val="black"/>
              </a:solidFill>
              <a:latin typeface="Calibri"/>
            </a:endParaRPr>
          </a:p>
        </p:txBody>
      </p:sp>
      <p:sp>
        <p:nvSpPr>
          <p:cNvPr id="12" name="Rectangle 11"/>
          <p:cNvSpPr/>
          <p:nvPr/>
        </p:nvSpPr>
        <p:spPr>
          <a:xfrm>
            <a:off x="685800" y="6477000"/>
            <a:ext cx="1969572" cy="246221"/>
          </a:xfrm>
          <a:prstGeom prst="rect">
            <a:avLst/>
          </a:prstGeom>
        </p:spPr>
        <p:txBody>
          <a:bodyPr wrap="none">
            <a:spAutoFit/>
          </a:bodyPr>
          <a:lstStyle/>
          <a:p>
            <a:r>
              <a:rPr lang="fr-FR" sz="1000" i="1" dirty="0" err="1"/>
              <a:t>Gaujoux</a:t>
            </a:r>
            <a:r>
              <a:rPr lang="fr-FR" sz="1000" i="1" dirty="0"/>
              <a:t> R, et al. Gut 2018;0:1–11</a:t>
            </a:r>
            <a:endParaRPr lang="en-US" sz="1000" i="1" dirty="0"/>
          </a:p>
        </p:txBody>
      </p:sp>
    </p:spTree>
    <p:extLst>
      <p:ext uri="{BB962C8B-B14F-4D97-AF65-F5344CB8AC3E}">
        <p14:creationId xmlns:p14="http://schemas.microsoft.com/office/powerpoint/2010/main" val="196321154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a:t>
            </a:r>
            <a:r>
              <a:rPr lang="en-US" dirty="0"/>
              <a:t>C</a:t>
            </a:r>
            <a:r>
              <a:rPr lang="en-US" dirty="0" smtClean="0"/>
              <a:t>ell RNA-</a:t>
            </a:r>
            <a:r>
              <a:rPr lang="en-US" dirty="0" err="1" smtClean="0"/>
              <a:t>seq</a:t>
            </a:r>
            <a:r>
              <a:rPr lang="en-US" dirty="0" smtClean="0"/>
              <a:t> </a:t>
            </a:r>
            <a:r>
              <a:rPr lang="en-US" dirty="0"/>
              <a:t>V</a:t>
            </a:r>
            <a:r>
              <a:rPr lang="en-US" dirty="0" smtClean="0"/>
              <a:t>ersus Bulk </a:t>
            </a:r>
            <a:r>
              <a:rPr lang="en-US" dirty="0"/>
              <a:t>RNA-</a:t>
            </a:r>
            <a:r>
              <a:rPr lang="en-US" dirty="0" err="1"/>
              <a:t>seq</a:t>
            </a:r>
            <a:r>
              <a:rPr lang="en-US" dirty="0"/>
              <a:t> </a:t>
            </a:r>
          </a:p>
        </p:txBody>
      </p:sp>
      <p:grpSp>
        <p:nvGrpSpPr>
          <p:cNvPr id="8" name="Group 7"/>
          <p:cNvGrpSpPr/>
          <p:nvPr/>
        </p:nvGrpSpPr>
        <p:grpSpPr>
          <a:xfrm>
            <a:off x="152400" y="889001"/>
            <a:ext cx="6400800" cy="5196819"/>
            <a:chOff x="228600" y="666750"/>
            <a:chExt cx="6400800" cy="3897614"/>
          </a:xfrm>
        </p:grpSpPr>
        <p:pic>
          <p:nvPicPr>
            <p:cNvPr id="3" name="Picture 2" descr="comparision.png"/>
            <p:cNvPicPr>
              <a:picLocks noChangeAspect="1"/>
            </p:cNvPicPr>
            <p:nvPr/>
          </p:nvPicPr>
          <p:blipFill rotWithShape="1">
            <a:blip r:embed="rId2" cstate="print">
              <a:extLst>
                <a:ext uri="{28A0092B-C50C-407E-A947-70E740481C1C}">
                  <a14:useLocalDpi xmlns:a14="http://schemas.microsoft.com/office/drawing/2010/main" val="0"/>
                </a:ext>
              </a:extLst>
            </a:blip>
            <a:srcRect r="27879"/>
            <a:stretch/>
          </p:blipFill>
          <p:spPr>
            <a:xfrm>
              <a:off x="228600" y="1152525"/>
              <a:ext cx="5695950" cy="3399462"/>
            </a:xfrm>
            <a:prstGeom prst="rect">
              <a:avLst/>
            </a:prstGeom>
          </p:spPr>
        </p:pic>
        <p:sp>
          <p:nvSpPr>
            <p:cNvPr id="6" name="TextBox 5"/>
            <p:cNvSpPr txBox="1"/>
            <p:nvPr/>
          </p:nvSpPr>
          <p:spPr>
            <a:xfrm>
              <a:off x="3962400" y="4171949"/>
              <a:ext cx="2667000" cy="392415"/>
            </a:xfrm>
            <a:prstGeom prst="rect">
              <a:avLst/>
            </a:prstGeom>
            <a:solidFill>
              <a:srgbClr val="FFFFFF"/>
            </a:solidFill>
          </p:spPr>
          <p:txBody>
            <a:bodyPr wrap="square" rtlCol="0">
              <a:spAutoFit/>
            </a:bodyPr>
            <a:lstStyle/>
            <a:p>
              <a:pPr algn="ctr"/>
              <a:r>
                <a:rPr lang="en-US" sz="1400" b="1" dirty="0" smtClean="0">
                  <a:solidFill>
                    <a:srgbClr val="FF0000"/>
                  </a:solidFill>
                  <a:latin typeface="Arial" panose="020B0604020202020204" pitchFamily="34" charset="0"/>
                  <a:cs typeface="Arial" panose="020B0604020202020204" pitchFamily="34" charset="0"/>
                </a:rPr>
                <a:t>Average</a:t>
              </a:r>
              <a:r>
                <a:rPr lang="en-US" sz="1400" dirty="0" smtClean="0">
                  <a:latin typeface="Arial" panose="020B0604020202020204" pitchFamily="34" charset="0"/>
                  <a:cs typeface="Arial" panose="020B0604020202020204" pitchFamily="34" charset="0"/>
                </a:rPr>
                <a:t> gene expression</a:t>
              </a:r>
            </a:p>
            <a:p>
              <a:pPr algn="ctr"/>
              <a:r>
                <a:rPr lang="en-US" sz="1400" dirty="0" smtClean="0">
                  <a:latin typeface="Arial" panose="020B0604020202020204" pitchFamily="34" charset="0"/>
                  <a:cs typeface="Arial" panose="020B0604020202020204" pitchFamily="34" charset="0"/>
                </a:rPr>
                <a:t> from </a:t>
              </a:r>
              <a:r>
                <a:rPr lang="en-US" sz="1400" dirty="0">
                  <a:latin typeface="Arial" panose="020B0604020202020204" pitchFamily="34" charset="0"/>
                  <a:cs typeface="Arial" panose="020B0604020202020204" pitchFamily="34" charset="0"/>
                </a:rPr>
                <a:t>all </a:t>
              </a:r>
              <a:r>
                <a:rPr lang="en-US" sz="1400" dirty="0" smtClean="0">
                  <a:latin typeface="Arial" panose="020B0604020202020204" pitchFamily="34" charset="0"/>
                  <a:cs typeface="Arial" panose="020B0604020202020204" pitchFamily="34" charset="0"/>
                </a:rPr>
                <a:t>cells</a:t>
              </a:r>
              <a:endParaRPr lang="en-US" sz="1400" dirty="0">
                <a:latin typeface="Arial" panose="020B0604020202020204" pitchFamily="34" charset="0"/>
                <a:cs typeface="Arial" panose="020B0604020202020204" pitchFamily="34" charset="0"/>
              </a:endParaRPr>
            </a:p>
          </p:txBody>
        </p:sp>
        <p:sp>
          <p:nvSpPr>
            <p:cNvPr id="146" name="TextBox 145"/>
            <p:cNvSpPr txBox="1"/>
            <p:nvPr/>
          </p:nvSpPr>
          <p:spPr>
            <a:xfrm>
              <a:off x="3495675" y="666750"/>
              <a:ext cx="2743200" cy="438582"/>
            </a:xfrm>
            <a:prstGeom prst="rect">
              <a:avLst/>
            </a:prstGeom>
            <a:solidFill>
              <a:srgbClr val="FFFFFF"/>
            </a:solidFill>
          </p:spPr>
          <p:txBody>
            <a:bodyPr wrap="square" rtlCol="0">
              <a:spAutoFit/>
            </a:bodyPr>
            <a:lstStyle/>
            <a:p>
              <a:pPr algn="ctr"/>
              <a:r>
                <a:rPr lang="en-US" sz="1600" dirty="0" smtClean="0">
                  <a:latin typeface="Arial" panose="020B0604020202020204" pitchFamily="34" charset="0"/>
                  <a:cs typeface="Arial" panose="020B0604020202020204" pitchFamily="34" charset="0"/>
                </a:rPr>
                <a:t>Expression profile of </a:t>
              </a:r>
              <a:r>
                <a:rPr lang="en-US" sz="1600" b="1" dirty="0">
                  <a:solidFill>
                    <a:srgbClr val="FF0000"/>
                  </a:solidFill>
                  <a:latin typeface="Arial" panose="020B0604020202020204" pitchFamily="34" charset="0"/>
                  <a:cs typeface="Arial" panose="020B0604020202020204" pitchFamily="34" charset="0"/>
                </a:rPr>
                <a:t>individual</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cells</a:t>
              </a:r>
              <a:endParaRPr lang="en-US" sz="1600" dirty="0">
                <a:latin typeface="Arial" panose="020B0604020202020204" pitchFamily="34" charset="0"/>
                <a:cs typeface="Arial" panose="020B0604020202020204" pitchFamily="34" charset="0"/>
              </a:endParaRPr>
            </a:p>
          </p:txBody>
        </p:sp>
        <p:sp>
          <p:nvSpPr>
            <p:cNvPr id="4" name="Rectangle 3"/>
            <p:cNvSpPr/>
            <p:nvPr/>
          </p:nvSpPr>
          <p:spPr>
            <a:xfrm>
              <a:off x="266431" y="1428750"/>
              <a:ext cx="2365288" cy="484748"/>
            </a:xfrm>
            <a:prstGeom prst="rect">
              <a:avLst/>
            </a:prstGeom>
            <a:solidFill>
              <a:srgbClr val="FFFFFF"/>
            </a:solidFill>
          </p:spPr>
          <p:txBody>
            <a:bodyPr wrap="none">
              <a:spAutoFit/>
            </a:bodyPr>
            <a:lstStyle/>
            <a:p>
              <a:pPr algn="ctr"/>
              <a:r>
                <a:rPr lang="en-US" b="1" dirty="0">
                  <a:solidFill>
                    <a:srgbClr val="FF0000"/>
                  </a:solidFill>
                  <a:latin typeface="Arial" panose="020B0604020202020204" pitchFamily="34" charset="0"/>
                  <a:cs typeface="Arial" panose="020B0604020202020204" pitchFamily="34" charset="0"/>
                </a:rPr>
                <a:t>Single </a:t>
              </a:r>
              <a:r>
                <a:rPr lang="en-US" b="1" dirty="0" smtClean="0">
                  <a:solidFill>
                    <a:srgbClr val="FF0000"/>
                  </a:solidFill>
                  <a:latin typeface="Arial" panose="020B0604020202020204" pitchFamily="34" charset="0"/>
                  <a:cs typeface="Arial" panose="020B0604020202020204" pitchFamily="34" charset="0"/>
                </a:rPr>
                <a:t>cell RNA-</a:t>
              </a:r>
              <a:r>
                <a:rPr lang="en-US" b="1" dirty="0" err="1" smtClean="0">
                  <a:solidFill>
                    <a:srgbClr val="FF0000"/>
                  </a:solidFill>
                  <a:latin typeface="Arial" panose="020B0604020202020204" pitchFamily="34" charset="0"/>
                  <a:cs typeface="Arial" panose="020B0604020202020204" pitchFamily="34" charset="0"/>
                </a:rPr>
                <a:t>seq</a:t>
              </a:r>
              <a:endParaRPr lang="en-US" b="1" dirty="0" smtClean="0">
                <a:solidFill>
                  <a:srgbClr val="FF0000"/>
                </a:solidFill>
                <a:latin typeface="Arial" panose="020B0604020202020204" pitchFamily="34" charset="0"/>
                <a:cs typeface="Arial" panose="020B0604020202020204" pitchFamily="34" charset="0"/>
              </a:endParaRPr>
            </a:p>
            <a:p>
              <a:pPr algn="ctr"/>
              <a:r>
                <a:rPr lang="en-US" b="1" dirty="0" smtClean="0">
                  <a:latin typeface="Arial" panose="020B0604020202020204" pitchFamily="34" charset="0"/>
                  <a:cs typeface="Arial" panose="020B0604020202020204" pitchFamily="34" charset="0"/>
                </a:rPr>
                <a:t>(</a:t>
              </a:r>
              <a:r>
                <a:rPr lang="en-US" b="1" dirty="0" err="1" smtClean="0">
                  <a:latin typeface="Arial" panose="020B0604020202020204" pitchFamily="34" charset="0"/>
                  <a:cs typeface="Arial" panose="020B0604020202020204" pitchFamily="34" charset="0"/>
                </a:rPr>
                <a:t>scRNA-seq</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5" name="Rectangle 4"/>
            <p:cNvSpPr/>
            <p:nvPr/>
          </p:nvSpPr>
          <p:spPr>
            <a:xfrm>
              <a:off x="587206" y="3827443"/>
              <a:ext cx="1723737" cy="276999"/>
            </a:xfrm>
            <a:prstGeom prst="rect">
              <a:avLst/>
            </a:prstGeom>
            <a:solidFill>
              <a:srgbClr val="FFFFFF"/>
            </a:solidFill>
          </p:spPr>
          <p:txBody>
            <a:bodyPr wrap="none">
              <a:spAutoFit/>
            </a:bodyPr>
            <a:lstStyle/>
            <a:p>
              <a:pPr algn="ctr"/>
              <a:r>
                <a:rPr lang="en-US" b="1" dirty="0">
                  <a:solidFill>
                    <a:srgbClr val="FF0000"/>
                  </a:solidFill>
                  <a:latin typeface="Arial" panose="020B0604020202020204" pitchFamily="34" charset="0"/>
                  <a:cs typeface="Arial" panose="020B0604020202020204" pitchFamily="34" charset="0"/>
                </a:rPr>
                <a:t>Bulk RNA-</a:t>
              </a:r>
              <a:r>
                <a:rPr lang="en-US" b="1" dirty="0" err="1">
                  <a:solidFill>
                    <a:srgbClr val="FF0000"/>
                  </a:solidFill>
                  <a:latin typeface="Arial" panose="020B0604020202020204" pitchFamily="34" charset="0"/>
                  <a:cs typeface="Arial" panose="020B0604020202020204" pitchFamily="34" charset="0"/>
                </a:rPr>
                <a:t>seq</a:t>
              </a:r>
              <a:endParaRPr lang="en-US" b="1" dirty="0">
                <a:solidFill>
                  <a:srgbClr val="FF0000"/>
                </a:solidFill>
                <a:latin typeface="Arial" panose="020B0604020202020204" pitchFamily="34" charset="0"/>
                <a:cs typeface="Arial" panose="020B0604020202020204" pitchFamily="34" charset="0"/>
              </a:endParaRPr>
            </a:p>
          </p:txBody>
        </p:sp>
        <p:sp>
          <p:nvSpPr>
            <p:cNvPr id="7" name="Rectangle 6"/>
            <p:cNvSpPr/>
            <p:nvPr/>
          </p:nvSpPr>
          <p:spPr>
            <a:xfrm>
              <a:off x="5638800" y="3562350"/>
              <a:ext cx="3048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6896167" y="5867400"/>
            <a:ext cx="1552729" cy="338554"/>
          </a:xfrm>
          <a:prstGeom prst="rect">
            <a:avLst/>
          </a:prstGeom>
          <a:solidFill>
            <a:srgbClr val="FFFFFF"/>
          </a:solidFill>
        </p:spPr>
        <p:txBody>
          <a:bodyPr wrap="none">
            <a:spAutoFit/>
          </a:bodyPr>
          <a:lstStyle/>
          <a:p>
            <a:pPr algn="ctr"/>
            <a:r>
              <a:rPr lang="en-US" sz="1600" b="1" dirty="0">
                <a:latin typeface="Arial" panose="020B0604020202020204" pitchFamily="34" charset="0"/>
                <a:cs typeface="Arial" panose="020B0604020202020204" pitchFamily="34" charset="0"/>
              </a:rPr>
              <a:t>Bulk RNA-</a:t>
            </a:r>
            <a:r>
              <a:rPr lang="en-US" sz="1600" b="1" dirty="0" err="1">
                <a:latin typeface="Arial" panose="020B0604020202020204" pitchFamily="34" charset="0"/>
                <a:cs typeface="Arial" panose="020B0604020202020204" pitchFamily="34" charset="0"/>
              </a:rPr>
              <a:t>seq</a:t>
            </a:r>
            <a:endParaRPr lang="en-US" sz="1600" b="1" dirty="0">
              <a:latin typeface="Arial" panose="020B0604020202020204" pitchFamily="34" charset="0"/>
              <a:cs typeface="Arial" panose="020B0604020202020204" pitchFamily="34" charset="0"/>
            </a:endParaRPr>
          </a:p>
        </p:txBody>
      </p:sp>
      <p:sp>
        <p:nvSpPr>
          <p:cNvPr id="13" name="Rectangle 12"/>
          <p:cNvSpPr/>
          <p:nvPr/>
        </p:nvSpPr>
        <p:spPr>
          <a:xfrm>
            <a:off x="7002428" y="787400"/>
            <a:ext cx="1279317" cy="338554"/>
          </a:xfrm>
          <a:prstGeom prst="rect">
            <a:avLst/>
          </a:prstGeom>
          <a:solidFill>
            <a:srgbClr val="FFFFFF"/>
          </a:solidFill>
        </p:spPr>
        <p:txBody>
          <a:bodyPr wrap="none">
            <a:spAutoFit/>
          </a:bodyPr>
          <a:lstStyle/>
          <a:p>
            <a:pPr algn="ctr"/>
            <a:r>
              <a:rPr lang="en-US" sz="1600" b="1" dirty="0" err="1" smtClean="0">
                <a:latin typeface="Arial" panose="020B0604020202020204" pitchFamily="34" charset="0"/>
                <a:cs typeface="Arial" panose="020B0604020202020204" pitchFamily="34" charset="0"/>
              </a:rPr>
              <a:t>scRNA-seq</a:t>
            </a:r>
            <a:endParaRPr lang="en-US" sz="1600" b="1" dirty="0">
              <a:latin typeface="Arial" panose="020B0604020202020204" pitchFamily="34" charset="0"/>
              <a:cs typeface="Arial" panose="020B0604020202020204" pitchFamily="34" charset="0"/>
            </a:endParaRPr>
          </a:p>
        </p:txBody>
      </p:sp>
      <p:pic>
        <p:nvPicPr>
          <p:cNvPr id="9" name="Picture 8" descr="whyscientistanalyzesinglecells-16111619165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447800"/>
            <a:ext cx="2295770" cy="2037666"/>
          </a:xfrm>
          <a:prstGeom prst="rect">
            <a:avLst/>
          </a:prstGeom>
        </p:spPr>
      </p:pic>
      <p:pic>
        <p:nvPicPr>
          <p:cNvPr id="10" name="Picture 9" descr="smooth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780" y="3733800"/>
            <a:ext cx="1204424" cy="2189862"/>
          </a:xfrm>
          <a:prstGeom prst="rect">
            <a:avLst/>
          </a:prstGeom>
        </p:spPr>
      </p:pic>
      <p:sp>
        <p:nvSpPr>
          <p:cNvPr id="11" name="TextBox 10"/>
          <p:cNvSpPr txBox="1"/>
          <p:nvPr/>
        </p:nvSpPr>
        <p:spPr>
          <a:xfrm>
            <a:off x="2514600" y="3352800"/>
            <a:ext cx="1305240" cy="276999"/>
          </a:xfrm>
          <a:prstGeom prst="rect">
            <a:avLst/>
          </a:prstGeom>
          <a:solidFill>
            <a:schemeClr val="bg1"/>
          </a:solidFill>
        </p:spPr>
        <p:txBody>
          <a:bodyPr wrap="none" rtlCol="0">
            <a:spAutoFit/>
          </a:bodyPr>
          <a:lstStyle/>
          <a:p>
            <a:r>
              <a:rPr lang="en-US" sz="1200" dirty="0" smtClean="0"/>
              <a:t>Single-Cell input</a:t>
            </a:r>
            <a:endParaRPr lang="en-US" sz="1200" dirty="0"/>
          </a:p>
        </p:txBody>
      </p:sp>
      <p:sp>
        <p:nvSpPr>
          <p:cNvPr id="15" name="TextBox 14"/>
          <p:cNvSpPr txBox="1"/>
          <p:nvPr/>
        </p:nvSpPr>
        <p:spPr>
          <a:xfrm>
            <a:off x="4114800" y="3581400"/>
            <a:ext cx="2209800" cy="523220"/>
          </a:xfrm>
          <a:prstGeom prst="rect">
            <a:avLst/>
          </a:prstGeom>
          <a:solidFill>
            <a:schemeClr val="bg1"/>
          </a:solidFill>
        </p:spPr>
        <p:txBody>
          <a:bodyPr wrap="square" rtlCol="0">
            <a:spAutoFit/>
          </a:bodyPr>
          <a:lstStyle/>
          <a:p>
            <a:pPr algn="ctr"/>
            <a:r>
              <a:rPr lang="en-US" sz="1400" dirty="0" smtClean="0"/>
              <a:t>Each cell type has a distinct expression profile</a:t>
            </a:r>
            <a:endParaRPr lang="en-US" sz="1400" dirty="0"/>
          </a:p>
        </p:txBody>
      </p:sp>
      <p:sp>
        <p:nvSpPr>
          <p:cNvPr id="16" name="TextBox 15"/>
          <p:cNvSpPr txBox="1"/>
          <p:nvPr/>
        </p:nvSpPr>
        <p:spPr>
          <a:xfrm>
            <a:off x="2514600" y="5486400"/>
            <a:ext cx="1219655" cy="276999"/>
          </a:xfrm>
          <a:prstGeom prst="rect">
            <a:avLst/>
          </a:prstGeom>
          <a:solidFill>
            <a:schemeClr val="bg1"/>
          </a:solidFill>
        </p:spPr>
        <p:txBody>
          <a:bodyPr wrap="none" rtlCol="0">
            <a:spAutoFit/>
          </a:bodyPr>
          <a:lstStyle/>
          <a:p>
            <a:r>
              <a:rPr lang="en-US" sz="1200" dirty="0" smtClean="0"/>
              <a:t>Bulk RNA input</a:t>
            </a:r>
            <a:endParaRPr lang="en-US" sz="1200" dirty="0"/>
          </a:p>
        </p:txBody>
      </p:sp>
      <p:sp>
        <p:nvSpPr>
          <p:cNvPr id="17" name="TextBox 16"/>
          <p:cNvSpPr txBox="1"/>
          <p:nvPr/>
        </p:nvSpPr>
        <p:spPr>
          <a:xfrm rot="16200000">
            <a:off x="-90921" y="3519921"/>
            <a:ext cx="855974" cy="369332"/>
          </a:xfrm>
          <a:prstGeom prst="rect">
            <a:avLst/>
          </a:prstGeom>
          <a:solidFill>
            <a:schemeClr val="bg1"/>
          </a:solidFill>
        </p:spPr>
        <p:txBody>
          <a:bodyPr wrap="none" rtlCol="0">
            <a:spAutoFit/>
          </a:bodyPr>
          <a:lstStyle/>
          <a:p>
            <a:r>
              <a:rPr lang="en-US" dirty="0" smtClean="0"/>
              <a:t>Tissue</a:t>
            </a:r>
            <a:endParaRPr lang="en-US" dirty="0"/>
          </a:p>
        </p:txBody>
      </p:sp>
    </p:spTree>
    <p:extLst>
      <p:ext uri="{BB962C8B-B14F-4D97-AF65-F5344CB8AC3E}">
        <p14:creationId xmlns:p14="http://schemas.microsoft.com/office/powerpoint/2010/main" val="222356659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2"/>
          <p:cNvGrpSpPr>
            <a:grpSpLocks/>
          </p:cNvGrpSpPr>
          <p:nvPr/>
        </p:nvGrpSpPr>
        <p:grpSpPr bwMode="auto">
          <a:xfrm>
            <a:off x="16933" y="1554114"/>
            <a:ext cx="2888701" cy="2873839"/>
            <a:chOff x="6298988" y="2371726"/>
            <a:chExt cx="2387808" cy="2406332"/>
          </a:xfrm>
        </p:grpSpPr>
        <p:grpSp>
          <p:nvGrpSpPr>
            <p:cNvPr id="50" name="Group 14"/>
            <p:cNvGrpSpPr>
              <a:grpSpLocks noChangeAspect="1"/>
            </p:cNvGrpSpPr>
            <p:nvPr/>
          </p:nvGrpSpPr>
          <p:grpSpPr bwMode="auto">
            <a:xfrm>
              <a:off x="6298988" y="2371726"/>
              <a:ext cx="2387808" cy="2406332"/>
              <a:chOff x="2314929" y="2178566"/>
              <a:chExt cx="2984761" cy="3007916"/>
            </a:xfrm>
          </p:grpSpPr>
          <p:pic>
            <p:nvPicPr>
              <p:cNvPr id="53" name="Picture 1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63780" y="2178566"/>
                <a:ext cx="2835910" cy="281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6"/>
              <p:cNvSpPr txBox="1">
                <a:spLocks noChangeArrowheads="1"/>
              </p:cNvSpPr>
              <p:nvPr/>
            </p:nvSpPr>
            <p:spPr bwMode="auto">
              <a:xfrm>
                <a:off x="3352799" y="4832133"/>
                <a:ext cx="1600199" cy="3543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eaLnBrk="1" hangingPunct="1">
                  <a:spcBef>
                    <a:spcPct val="0"/>
                  </a:spcBef>
                  <a:buFontTx/>
                  <a:buNone/>
                </a:pPr>
                <a:r>
                  <a:rPr lang="en-US" altLang="en-US" sz="1600" u="none" dirty="0">
                    <a:latin typeface="Arial"/>
                    <a:cs typeface="Arial"/>
                  </a:rPr>
                  <a:t>  CD103</a:t>
                </a:r>
              </a:p>
            </p:txBody>
          </p:sp>
          <p:sp>
            <p:nvSpPr>
              <p:cNvPr id="55" name="TextBox 17"/>
              <p:cNvSpPr txBox="1">
                <a:spLocks noChangeArrowheads="1"/>
              </p:cNvSpPr>
              <p:nvPr/>
            </p:nvSpPr>
            <p:spPr bwMode="auto">
              <a:xfrm rot="16200000">
                <a:off x="1585943" y="3319528"/>
                <a:ext cx="1807783" cy="349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eaLnBrk="1" hangingPunct="1">
                  <a:spcBef>
                    <a:spcPct val="0"/>
                  </a:spcBef>
                  <a:buFontTx/>
                  <a:buNone/>
                </a:pPr>
                <a:r>
                  <a:rPr lang="en-US" altLang="en-US" sz="1600" u="none" dirty="0">
                    <a:latin typeface="Arial"/>
                    <a:cs typeface="Arial"/>
                  </a:rPr>
                  <a:t>NKp44</a:t>
                </a:r>
              </a:p>
            </p:txBody>
          </p:sp>
        </p:grpSp>
        <p:sp>
          <p:nvSpPr>
            <p:cNvPr id="51" name="Oval 23"/>
            <p:cNvSpPr>
              <a:spLocks noChangeArrowheads="1"/>
            </p:cNvSpPr>
            <p:nvPr/>
          </p:nvSpPr>
          <p:spPr bwMode="auto">
            <a:xfrm>
              <a:off x="7570677" y="2691657"/>
              <a:ext cx="685800" cy="68580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spcBef>
                  <a:spcPct val="0"/>
                </a:spcBef>
                <a:buFontTx/>
                <a:buNone/>
              </a:pPr>
              <a:endParaRPr lang="en-US" altLang="en-US" sz="1800" u="none">
                <a:solidFill>
                  <a:srgbClr val="000000"/>
                </a:solidFill>
                <a:latin typeface="Arial" pitchFamily="34" charset="0"/>
              </a:endParaRPr>
            </a:p>
          </p:txBody>
        </p:sp>
        <p:sp>
          <p:nvSpPr>
            <p:cNvPr id="52" name="Oval 24"/>
            <p:cNvSpPr>
              <a:spLocks noChangeArrowheads="1"/>
            </p:cNvSpPr>
            <p:nvPr/>
          </p:nvSpPr>
          <p:spPr bwMode="auto">
            <a:xfrm>
              <a:off x="6858000" y="2767858"/>
              <a:ext cx="685800" cy="68580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ＭＳ Ｐゴシック"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ＭＳ Ｐゴシック"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ＭＳ Ｐゴシック"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ＭＳ Ｐゴシック"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ＭＳ Ｐゴシック" pitchFamily="34" charset="-128"/>
                </a:defRPr>
              </a:lvl9pPr>
            </a:lstStyle>
            <a:p>
              <a:pPr>
                <a:spcBef>
                  <a:spcPct val="0"/>
                </a:spcBef>
                <a:buFontTx/>
                <a:buNone/>
              </a:pPr>
              <a:endParaRPr lang="en-US" altLang="en-US" sz="1800" u="none">
                <a:solidFill>
                  <a:srgbClr val="000000"/>
                </a:solidFill>
                <a:latin typeface="Arial" pitchFamily="34" charset="0"/>
              </a:endParaRPr>
            </a:p>
          </p:txBody>
        </p:sp>
      </p:grpSp>
      <p:sp>
        <p:nvSpPr>
          <p:cNvPr id="5" name="Rectangle 51"/>
          <p:cNvSpPr txBox="1">
            <a:spLocks noChangeArrowheads="1"/>
          </p:cNvSpPr>
          <p:nvPr/>
        </p:nvSpPr>
        <p:spPr>
          <a:xfrm>
            <a:off x="0" y="-228599"/>
            <a:ext cx="8991600" cy="1305220"/>
          </a:xfrm>
          <a:prstGeom prst="rect">
            <a:avLst/>
          </a:prstGeom>
        </p:spPr>
        <p:txBody>
          <a:bodyPr>
            <a:normAutofit fontScale="97500"/>
          </a:bodyPr>
          <a:lstStyle>
            <a:lvl1pPr algn="l" defTabSz="914400" rtl="0" eaLnBrk="1" latinLnBrk="0" hangingPunct="1">
              <a:spcBef>
                <a:spcPct val="0"/>
              </a:spcBef>
              <a:buNone/>
              <a:defRPr sz="2800" kern="1200">
                <a:solidFill>
                  <a:schemeClr val="bg1"/>
                </a:solidFill>
                <a:latin typeface="+mj-lt"/>
                <a:ea typeface="+mj-ea"/>
                <a:cs typeface="+mj-cs"/>
              </a:defRPr>
            </a:lvl1pPr>
          </a:lstStyle>
          <a:p>
            <a:endParaRPr lang="en-US" sz="3600" b="1" dirty="0">
              <a:solidFill>
                <a:srgbClr val="FF0000"/>
              </a:solidFill>
              <a:latin typeface="Arial" charset="0"/>
              <a:ea typeface="ＭＳ Ｐゴシック" charset="0"/>
              <a:cs typeface="ＭＳ Ｐゴシック" charset="0"/>
            </a:endParaRPr>
          </a:p>
        </p:txBody>
      </p:sp>
      <p:sp>
        <p:nvSpPr>
          <p:cNvPr id="56" name="TextBox 55"/>
          <p:cNvSpPr txBox="1"/>
          <p:nvPr/>
        </p:nvSpPr>
        <p:spPr>
          <a:xfrm>
            <a:off x="228600" y="5791200"/>
            <a:ext cx="3581400" cy="830997"/>
          </a:xfrm>
          <a:prstGeom prst="rect">
            <a:avLst/>
          </a:prstGeom>
          <a:noFill/>
        </p:spPr>
        <p:txBody>
          <a:bodyPr wrap="square" rtlCol="0">
            <a:spAutoFit/>
          </a:bodyPr>
          <a:lstStyle/>
          <a:p>
            <a:pPr algn="ctr"/>
            <a:r>
              <a:rPr lang="en-US" sz="1200" i="1" dirty="0" smtClean="0">
                <a:solidFill>
                  <a:srgbClr val="000000"/>
                </a:solidFill>
                <a:latin typeface=" Calibri (Body)"/>
                <a:cs typeface=" Calibri (Body)"/>
              </a:rPr>
              <a:t>Dr. Marco Colonna in Washington University:</a:t>
            </a:r>
          </a:p>
          <a:p>
            <a:pPr algn="ctr"/>
            <a:r>
              <a:rPr lang="en-US" sz="1200" i="1" dirty="0" smtClean="0">
                <a:solidFill>
                  <a:srgbClr val="000000"/>
                </a:solidFill>
                <a:latin typeface=" Calibri (Body)"/>
                <a:cs typeface=" Calibri (Body)"/>
              </a:rPr>
              <a:t>Fuchs et al., Immunity 2013</a:t>
            </a:r>
          </a:p>
          <a:p>
            <a:pPr algn="ctr"/>
            <a:r>
              <a:rPr lang="en-US" sz="1200" i="1" dirty="0">
                <a:solidFill>
                  <a:srgbClr val="000000"/>
                </a:solidFill>
                <a:latin typeface=" Calibri (Body)"/>
                <a:cs typeface=" Calibri (Body)"/>
              </a:rPr>
              <a:t>Cella, Fuchs et </a:t>
            </a:r>
            <a:r>
              <a:rPr lang="en-US" sz="1200" i="1" dirty="0" smtClean="0">
                <a:solidFill>
                  <a:srgbClr val="000000"/>
                </a:solidFill>
                <a:latin typeface=" Calibri (Body)"/>
                <a:cs typeface=" Calibri (Body)"/>
              </a:rPr>
              <a:t>al., Nature 2009</a:t>
            </a:r>
          </a:p>
          <a:p>
            <a:pPr algn="ctr"/>
            <a:endParaRPr lang="en-US" sz="1200" i="1" dirty="0">
              <a:solidFill>
                <a:srgbClr val="000000"/>
              </a:solidFill>
              <a:latin typeface=" Calibri (Body)"/>
              <a:cs typeface=" Calibri (Body)"/>
            </a:endParaRPr>
          </a:p>
        </p:txBody>
      </p:sp>
      <p:grpSp>
        <p:nvGrpSpPr>
          <p:cNvPr id="10" name="Group 9"/>
          <p:cNvGrpSpPr/>
          <p:nvPr/>
        </p:nvGrpSpPr>
        <p:grpSpPr>
          <a:xfrm>
            <a:off x="5801236" y="1447800"/>
            <a:ext cx="3028898" cy="4168577"/>
            <a:chOff x="3048000" y="895350"/>
            <a:chExt cx="3028898" cy="3126433"/>
          </a:xfrm>
        </p:grpSpPr>
        <p:grpSp>
          <p:nvGrpSpPr>
            <p:cNvPr id="9" name="Group 8"/>
            <p:cNvGrpSpPr/>
            <p:nvPr/>
          </p:nvGrpSpPr>
          <p:grpSpPr>
            <a:xfrm>
              <a:off x="3048000" y="1428750"/>
              <a:ext cx="3028898" cy="2593033"/>
              <a:chOff x="2885393" y="1166396"/>
              <a:chExt cx="3028898" cy="2593033"/>
            </a:xfrm>
          </p:grpSpPr>
          <p:grpSp>
            <p:nvGrpSpPr>
              <p:cNvPr id="8" name="Group 7"/>
              <p:cNvGrpSpPr/>
              <p:nvPr/>
            </p:nvGrpSpPr>
            <p:grpSpPr>
              <a:xfrm>
                <a:off x="2885393" y="1166396"/>
                <a:ext cx="3028898" cy="2593033"/>
                <a:chOff x="2667000" y="1588353"/>
                <a:chExt cx="3028898" cy="2593033"/>
              </a:xfrm>
            </p:grpSpPr>
            <p:sp>
              <p:nvSpPr>
                <p:cNvPr id="43" name="Text Box 3"/>
                <p:cNvSpPr txBox="1">
                  <a:spLocks noChangeArrowheads="1"/>
                </p:cNvSpPr>
                <p:nvPr/>
              </p:nvSpPr>
              <p:spPr bwMode="auto">
                <a:xfrm>
                  <a:off x="3365842" y="3950553"/>
                  <a:ext cx="1760869"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r>
                    <a:rPr lang="en-US" sz="1400" b="1" u="none" dirty="0" smtClean="0">
                      <a:latin typeface="Arial"/>
                      <a:cs typeface="Arial"/>
                    </a:rPr>
                    <a:t>IFN-g, </a:t>
                  </a:r>
                  <a:r>
                    <a:rPr lang="en-US" sz="1400" u="none" dirty="0" smtClean="0">
                      <a:latin typeface="Arial"/>
                      <a:cs typeface="Arial"/>
                    </a:rPr>
                    <a:t>CCL5, CCL4</a:t>
                  </a:r>
                  <a:endParaRPr lang="en-US" sz="1400" u="none" dirty="0">
                    <a:latin typeface="Arial"/>
                    <a:ea typeface="Symbol" charset="2"/>
                    <a:cs typeface="Arial"/>
                  </a:endParaRPr>
                </a:p>
              </p:txBody>
            </p:sp>
            <p:grpSp>
              <p:nvGrpSpPr>
                <p:cNvPr id="62" name="Group 61"/>
                <p:cNvGrpSpPr/>
                <p:nvPr/>
              </p:nvGrpSpPr>
              <p:grpSpPr>
                <a:xfrm>
                  <a:off x="2667000" y="1588353"/>
                  <a:ext cx="3028898" cy="2107811"/>
                  <a:chOff x="1295400" y="1113968"/>
                  <a:chExt cx="4031465" cy="2805496"/>
                </a:xfrm>
              </p:grpSpPr>
              <p:sp>
                <p:nvSpPr>
                  <p:cNvPr id="30" name="TextBox 29"/>
                  <p:cNvSpPr txBox="1"/>
                  <p:nvPr/>
                </p:nvSpPr>
                <p:spPr>
                  <a:xfrm>
                    <a:off x="4098036" y="1542813"/>
                    <a:ext cx="1228829" cy="307238"/>
                  </a:xfrm>
                  <a:prstGeom prst="rect">
                    <a:avLst/>
                  </a:prstGeom>
                  <a:noFill/>
                </p:spPr>
                <p:txBody>
                  <a:bodyPr wrap="none" rtlCol="0">
                    <a:spAutoFit/>
                  </a:bodyPr>
                  <a:lstStyle/>
                  <a:p>
                    <a:r>
                      <a:rPr lang="en-US" sz="1400" dirty="0" smtClean="0">
                        <a:latin typeface="Arial"/>
                        <a:cs typeface="Arial"/>
                      </a:rPr>
                      <a:t>IL-12Rb2</a:t>
                    </a:r>
                    <a:endParaRPr lang="en-US" sz="1400" dirty="0">
                      <a:latin typeface="Arial"/>
                      <a:cs typeface="Arial"/>
                    </a:endParaRPr>
                  </a:p>
                </p:txBody>
              </p:sp>
              <p:sp>
                <p:nvSpPr>
                  <p:cNvPr id="32" name="Oval 2"/>
                  <p:cNvSpPr>
                    <a:spLocks noChangeArrowheads="1"/>
                  </p:cNvSpPr>
                  <p:nvPr/>
                </p:nvSpPr>
                <p:spPr bwMode="auto">
                  <a:xfrm>
                    <a:off x="1488949" y="1906376"/>
                    <a:ext cx="3429000" cy="2013088"/>
                  </a:xfrm>
                  <a:prstGeom prst="ellipse">
                    <a:avLst/>
                  </a:prstGeom>
                  <a:solidFill>
                    <a:schemeClr val="accent1">
                      <a:lumMod val="40000"/>
                      <a:lumOff val="60000"/>
                    </a:schemeClr>
                  </a:solidFill>
                  <a:ln w="9525">
                    <a:solidFill>
                      <a:schemeClr val="tx1"/>
                    </a:solidFill>
                    <a:round/>
                    <a:headEnd/>
                    <a:tailEnd/>
                  </a:ln>
                  <a:effectLst>
                    <a:outerShdw blurRad="63500" dist="38099" dir="2700000" algn="ctr" rotWithShape="0">
                      <a:srgbClr val="000000">
                        <a:alpha val="74998"/>
                      </a:srgbClr>
                    </a:outerShdw>
                  </a:effectLst>
                </p:spPr>
                <p:txBody>
                  <a:bodyPr wrap="none" anchor="ctr"/>
                  <a:lstStyle/>
                  <a:p>
                    <a:pPr algn="ctr">
                      <a:defRPr/>
                    </a:pPr>
                    <a:endParaRPr lang="en-US">
                      <a:ea typeface="ＭＳ Ｐゴシック" charset="-128"/>
                      <a:cs typeface="ＭＳ Ｐゴシック" charset="-128"/>
                    </a:endParaRPr>
                  </a:p>
                </p:txBody>
              </p:sp>
              <p:sp>
                <p:nvSpPr>
                  <p:cNvPr id="33" name="AutoShape 4"/>
                  <p:cNvSpPr>
                    <a:spLocks noChangeArrowheads="1"/>
                  </p:cNvSpPr>
                  <p:nvPr/>
                </p:nvSpPr>
                <p:spPr bwMode="auto">
                  <a:xfrm flipH="1" flipV="1">
                    <a:off x="1429452" y="1690489"/>
                    <a:ext cx="882650" cy="658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199" y="10799"/>
                        </a:cubicBezTo>
                        <a:lnTo>
                          <a:pt x="21600" y="10800"/>
                        </a:lnTo>
                        <a:cubicBezTo>
                          <a:pt x="21600" y="4835"/>
                          <a:pt x="16764" y="0"/>
                          <a:pt x="10800" y="0"/>
                        </a:cubicBezTo>
                        <a:cubicBezTo>
                          <a:pt x="4835" y="0"/>
                          <a:pt x="0" y="4835"/>
                          <a:pt x="0" y="10800"/>
                        </a:cubicBezTo>
                        <a:close/>
                      </a:path>
                    </a:pathLst>
                  </a:custGeom>
                  <a:solidFill>
                    <a:srgbClr val="996633"/>
                  </a:solidFill>
                  <a:ln w="9525">
                    <a:solidFill>
                      <a:schemeClr val="tx1"/>
                    </a:solidFill>
                    <a:miter lim="800000"/>
                    <a:headEnd/>
                    <a:tailEnd/>
                  </a:ln>
                  <a:effectLst>
                    <a:outerShdw blurRad="63500" dist="38099" dir="2700000" algn="ctr" rotWithShape="0">
                      <a:srgbClr val="000000">
                        <a:alpha val="74998"/>
                      </a:srgbClr>
                    </a:outerShdw>
                  </a:effectLst>
                </p:spPr>
                <p:txBody>
                  <a:bodyPr wrap="none" anchor="ctr"/>
                  <a:lstStyle/>
                  <a:p>
                    <a:pPr>
                      <a:defRPr/>
                    </a:pPr>
                    <a:endParaRPr lang="en-US">
                      <a:ea typeface="ＭＳ Ｐゴシック" charset="-128"/>
                      <a:cs typeface="ＭＳ Ｐゴシック" charset="-128"/>
                    </a:endParaRPr>
                  </a:p>
                </p:txBody>
              </p:sp>
              <p:sp>
                <p:nvSpPr>
                  <p:cNvPr id="34" name="AutoShape 4"/>
                  <p:cNvSpPr>
                    <a:spLocks noChangeArrowheads="1"/>
                  </p:cNvSpPr>
                  <p:nvPr/>
                </p:nvSpPr>
                <p:spPr bwMode="auto">
                  <a:xfrm flipH="1" flipV="1">
                    <a:off x="4047113" y="1617336"/>
                    <a:ext cx="882650" cy="658557"/>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199" y="10799"/>
                        </a:cubicBezTo>
                        <a:lnTo>
                          <a:pt x="21600" y="10800"/>
                        </a:lnTo>
                        <a:cubicBezTo>
                          <a:pt x="21600" y="4835"/>
                          <a:pt x="16764" y="0"/>
                          <a:pt x="10800" y="0"/>
                        </a:cubicBezTo>
                        <a:cubicBezTo>
                          <a:pt x="4835" y="0"/>
                          <a:pt x="0" y="4835"/>
                          <a:pt x="0" y="10800"/>
                        </a:cubicBezTo>
                        <a:close/>
                      </a:path>
                    </a:pathLst>
                  </a:custGeom>
                  <a:solidFill>
                    <a:srgbClr val="996633"/>
                  </a:solidFill>
                  <a:ln w="9525">
                    <a:solidFill>
                      <a:schemeClr val="tx1"/>
                    </a:solidFill>
                    <a:miter lim="800000"/>
                    <a:headEnd/>
                    <a:tailEnd/>
                  </a:ln>
                  <a:effectLst>
                    <a:outerShdw blurRad="63500" dist="38099" dir="2700000" algn="ctr" rotWithShape="0">
                      <a:srgbClr val="000000">
                        <a:alpha val="74998"/>
                      </a:srgbClr>
                    </a:outerShdw>
                  </a:effectLst>
                </p:spPr>
                <p:txBody>
                  <a:bodyPr wrap="none" anchor="ctr"/>
                  <a:lstStyle/>
                  <a:p>
                    <a:pPr>
                      <a:defRPr/>
                    </a:pPr>
                    <a:endParaRPr lang="en-US">
                      <a:ea typeface="ＭＳ Ｐゴシック" charset="-128"/>
                      <a:cs typeface="ＭＳ Ｐゴシック" charset="-128"/>
                    </a:endParaRPr>
                  </a:p>
                </p:txBody>
              </p:sp>
              <p:sp>
                <p:nvSpPr>
                  <p:cNvPr id="35" name="AutoShape 9"/>
                  <p:cNvSpPr>
                    <a:spLocks noChangeArrowheads="1"/>
                  </p:cNvSpPr>
                  <p:nvPr/>
                </p:nvSpPr>
                <p:spPr bwMode="auto">
                  <a:xfrm>
                    <a:off x="1828800" y="2386216"/>
                    <a:ext cx="152400" cy="598688"/>
                  </a:xfrm>
                  <a:prstGeom prst="downArrow">
                    <a:avLst>
                      <a:gd name="adj1" fmla="val 50000"/>
                      <a:gd name="adj2" fmla="val 125000"/>
                    </a:avLst>
                  </a:prstGeom>
                  <a:solidFill>
                    <a:srgbClr val="00FF00"/>
                  </a:solidFill>
                  <a:ln w="9525">
                    <a:solidFill>
                      <a:schemeClr val="tx1"/>
                    </a:solidFill>
                    <a:miter lim="800000"/>
                    <a:headEnd/>
                    <a:tailEnd/>
                  </a:ln>
                </p:spPr>
                <p:txBody>
                  <a:bodyPr wrap="none" anchor="ctr"/>
                  <a:lstStyle/>
                  <a:p>
                    <a:endParaRPr lang="en-US"/>
                  </a:p>
                </p:txBody>
              </p:sp>
              <p:sp>
                <p:nvSpPr>
                  <p:cNvPr id="36" name="AutoShape 9"/>
                  <p:cNvSpPr>
                    <a:spLocks noChangeArrowheads="1"/>
                  </p:cNvSpPr>
                  <p:nvPr/>
                </p:nvSpPr>
                <p:spPr bwMode="auto">
                  <a:xfrm>
                    <a:off x="4488438" y="2320804"/>
                    <a:ext cx="152400" cy="598688"/>
                  </a:xfrm>
                  <a:prstGeom prst="downArrow">
                    <a:avLst>
                      <a:gd name="adj1" fmla="val 50000"/>
                      <a:gd name="adj2" fmla="val 125000"/>
                    </a:avLst>
                  </a:prstGeom>
                  <a:solidFill>
                    <a:srgbClr val="00FF00"/>
                  </a:solidFill>
                  <a:ln w="9525">
                    <a:solidFill>
                      <a:schemeClr val="tx1"/>
                    </a:solidFill>
                    <a:miter lim="800000"/>
                    <a:headEnd/>
                    <a:tailEnd/>
                  </a:ln>
                </p:spPr>
                <p:txBody>
                  <a:bodyPr wrap="none" anchor="ctr"/>
                  <a:lstStyle/>
                  <a:p>
                    <a:endParaRPr lang="en-US"/>
                  </a:p>
                </p:txBody>
              </p:sp>
              <p:sp>
                <p:nvSpPr>
                  <p:cNvPr id="37" name="Text Box 11"/>
                  <p:cNvSpPr txBox="1">
                    <a:spLocks noChangeArrowheads="1"/>
                  </p:cNvSpPr>
                  <p:nvPr/>
                </p:nvSpPr>
                <p:spPr bwMode="auto">
                  <a:xfrm>
                    <a:off x="1295400" y="3009336"/>
                    <a:ext cx="1622756" cy="52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r>
                      <a:rPr lang="en-US" sz="1400" b="1" u="none" dirty="0" smtClean="0">
                        <a:latin typeface="Arial"/>
                        <a:cs typeface="Arial"/>
                      </a:rPr>
                      <a:t>STAT5</a:t>
                    </a:r>
                  </a:p>
                  <a:p>
                    <a:pPr algn="ctr"/>
                    <a:r>
                      <a:rPr lang="en-US" sz="1400" u="none" dirty="0" smtClean="0">
                        <a:latin typeface="Arial"/>
                        <a:cs typeface="Arial"/>
                      </a:rPr>
                      <a:t>activation</a:t>
                    </a:r>
                    <a:endParaRPr lang="en-US" sz="1400" u="none" dirty="0">
                      <a:latin typeface="Arial"/>
                      <a:cs typeface="Arial"/>
                    </a:endParaRPr>
                  </a:p>
                </p:txBody>
              </p:sp>
              <p:sp>
                <p:nvSpPr>
                  <p:cNvPr id="38" name="Text Box 11"/>
                  <p:cNvSpPr txBox="1">
                    <a:spLocks noChangeArrowheads="1"/>
                  </p:cNvSpPr>
                  <p:nvPr/>
                </p:nvSpPr>
                <p:spPr bwMode="auto">
                  <a:xfrm>
                    <a:off x="3700996" y="2974036"/>
                    <a:ext cx="1549872" cy="52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r>
                      <a:rPr lang="en-US" sz="1400" b="1" u="none" dirty="0" smtClean="0"/>
                      <a:t>STAT4</a:t>
                    </a:r>
                  </a:p>
                  <a:p>
                    <a:pPr algn="ctr"/>
                    <a:r>
                      <a:rPr lang="en-US" sz="1400" u="none" dirty="0" smtClean="0"/>
                      <a:t>activation</a:t>
                    </a:r>
                    <a:endParaRPr lang="en-US" sz="1400" u="none" dirty="0"/>
                  </a:p>
                </p:txBody>
              </p:sp>
              <p:sp>
                <p:nvSpPr>
                  <p:cNvPr id="39" name="TextBox 38"/>
                  <p:cNvSpPr txBox="1"/>
                  <p:nvPr/>
                </p:nvSpPr>
                <p:spPr>
                  <a:xfrm>
                    <a:off x="1488949" y="1505067"/>
                    <a:ext cx="1065493" cy="337962"/>
                  </a:xfrm>
                  <a:prstGeom prst="rect">
                    <a:avLst/>
                  </a:prstGeom>
                  <a:noFill/>
                </p:spPr>
                <p:txBody>
                  <a:bodyPr wrap="none" rtlCol="0">
                    <a:spAutoFit/>
                  </a:bodyPr>
                  <a:lstStyle/>
                  <a:p>
                    <a:r>
                      <a:rPr lang="en-US" sz="1600" dirty="0" smtClean="0">
                        <a:latin typeface="Arial"/>
                        <a:cs typeface="Arial"/>
                      </a:rPr>
                      <a:t>IL-15R</a:t>
                    </a:r>
                    <a:endParaRPr lang="en-US" sz="1600" dirty="0">
                      <a:latin typeface="Arial"/>
                      <a:cs typeface="Arial"/>
                    </a:endParaRPr>
                  </a:p>
                </p:txBody>
              </p:sp>
              <p:sp>
                <p:nvSpPr>
                  <p:cNvPr id="40" name="Rectangle 40"/>
                  <p:cNvSpPr>
                    <a:spLocks noChangeArrowheads="1"/>
                  </p:cNvSpPr>
                  <p:nvPr/>
                </p:nvSpPr>
                <p:spPr bwMode="auto">
                  <a:xfrm>
                    <a:off x="1517650" y="3321152"/>
                    <a:ext cx="245791" cy="36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sz="1800" u="none" dirty="0">
                      <a:latin typeface="Arial"/>
                      <a:cs typeface="Arial"/>
                    </a:endParaRPr>
                  </a:p>
                </p:txBody>
              </p:sp>
              <p:sp>
                <p:nvSpPr>
                  <p:cNvPr id="42" name="Rectangle 5"/>
                  <p:cNvSpPr>
                    <a:spLocks noChangeArrowheads="1"/>
                  </p:cNvSpPr>
                  <p:nvPr/>
                </p:nvSpPr>
                <p:spPr bwMode="auto">
                  <a:xfrm>
                    <a:off x="2709495" y="3214758"/>
                    <a:ext cx="1038439" cy="430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b="1" dirty="0" err="1" smtClean="0">
                        <a:solidFill>
                          <a:srgbClr val="FF0000"/>
                        </a:solidFill>
                      </a:rPr>
                      <a:t>Tbet</a:t>
                    </a:r>
                    <a:endParaRPr lang="en-US" sz="2200" b="1" u="none" dirty="0">
                      <a:solidFill>
                        <a:srgbClr val="FF0000"/>
                      </a:solidFill>
                    </a:endParaRPr>
                  </a:p>
                </p:txBody>
              </p:sp>
              <p:sp>
                <p:nvSpPr>
                  <p:cNvPr id="44" name="AutoShape 30"/>
                  <p:cNvSpPr>
                    <a:spLocks noChangeArrowheads="1"/>
                  </p:cNvSpPr>
                  <p:nvPr/>
                </p:nvSpPr>
                <p:spPr bwMode="auto">
                  <a:xfrm>
                    <a:off x="2585616" y="1527207"/>
                    <a:ext cx="76200" cy="656062"/>
                  </a:xfrm>
                  <a:prstGeom prst="roundRect">
                    <a:avLst>
                      <a:gd name="adj" fmla="val 16667"/>
                    </a:avLst>
                  </a:prstGeom>
                  <a:solidFill>
                    <a:srgbClr val="FF0000"/>
                  </a:solidFill>
                  <a:ln w="9525">
                    <a:solidFill>
                      <a:schemeClr val="tx1"/>
                    </a:solidFill>
                    <a:round/>
                    <a:headEnd/>
                    <a:tailEnd/>
                  </a:ln>
                  <a:effectLst>
                    <a:outerShdw blurRad="63500" dist="38099" dir="2700000" algn="ctr" rotWithShape="0">
                      <a:srgbClr val="000000">
                        <a:alpha val="74998"/>
                      </a:srgbClr>
                    </a:outerShdw>
                  </a:effectLst>
                </p:spPr>
                <p:txBody>
                  <a:bodyPr wrap="none" anchor="ctr"/>
                  <a:lstStyle/>
                  <a:p>
                    <a:pPr>
                      <a:defRPr/>
                    </a:pPr>
                    <a:endParaRPr lang="en-US">
                      <a:ea typeface="ＭＳ Ｐゴシック" charset="-128"/>
                      <a:cs typeface="ＭＳ Ｐゴシック" charset="-128"/>
                    </a:endParaRPr>
                  </a:p>
                </p:txBody>
              </p:sp>
              <p:sp>
                <p:nvSpPr>
                  <p:cNvPr id="45" name="AutoShape 31"/>
                  <p:cNvSpPr>
                    <a:spLocks noChangeArrowheads="1"/>
                  </p:cNvSpPr>
                  <p:nvPr/>
                </p:nvSpPr>
                <p:spPr bwMode="auto">
                  <a:xfrm>
                    <a:off x="2704678" y="1943794"/>
                    <a:ext cx="76200" cy="359213"/>
                  </a:xfrm>
                  <a:prstGeom prst="roundRect">
                    <a:avLst>
                      <a:gd name="adj" fmla="val 16667"/>
                    </a:avLst>
                  </a:prstGeom>
                  <a:solidFill>
                    <a:srgbClr val="FF0000"/>
                  </a:solidFill>
                  <a:ln w="9525">
                    <a:solidFill>
                      <a:schemeClr val="tx1"/>
                    </a:solidFill>
                    <a:round/>
                    <a:headEnd/>
                    <a:tailEnd/>
                  </a:ln>
                  <a:effectLst>
                    <a:outerShdw blurRad="63500" dist="38099" dir="2700000" algn="ctr" rotWithShape="0">
                      <a:srgbClr val="000000">
                        <a:alpha val="74998"/>
                      </a:srgbClr>
                    </a:outerShdw>
                  </a:effectLst>
                </p:spPr>
                <p:txBody>
                  <a:bodyPr wrap="none" anchor="ctr"/>
                  <a:lstStyle/>
                  <a:p>
                    <a:pPr>
                      <a:defRPr/>
                    </a:pPr>
                    <a:endParaRPr lang="en-US">
                      <a:ea typeface="ＭＳ Ｐゴシック" charset="-128"/>
                      <a:cs typeface="ＭＳ Ｐゴシック" charset="-128"/>
                    </a:endParaRPr>
                  </a:p>
                </p:txBody>
              </p:sp>
              <p:sp>
                <p:nvSpPr>
                  <p:cNvPr id="46" name="Text Box 37"/>
                  <p:cNvSpPr txBox="1">
                    <a:spLocks noChangeArrowheads="1"/>
                  </p:cNvSpPr>
                  <p:nvPr/>
                </p:nvSpPr>
                <p:spPr bwMode="auto">
                  <a:xfrm>
                    <a:off x="2106778" y="1113968"/>
                    <a:ext cx="1306513" cy="30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spcBef>
                        <a:spcPct val="50000"/>
                      </a:spcBef>
                    </a:pPr>
                    <a:r>
                      <a:rPr lang="en-US" sz="1400" u="none" dirty="0"/>
                      <a:t>NKp44</a:t>
                    </a:r>
                    <a:endParaRPr lang="en-US" sz="1400" dirty="0"/>
                  </a:p>
                </p:txBody>
              </p:sp>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03467" y="1437025"/>
                    <a:ext cx="910296" cy="938702"/>
                  </a:xfrm>
                  <a:prstGeom prst="rect">
                    <a:avLst/>
                  </a:prstGeom>
                </p:spPr>
              </p:pic>
              <p:sp>
                <p:nvSpPr>
                  <p:cNvPr id="48" name="TextBox 47"/>
                  <p:cNvSpPr txBox="1"/>
                  <p:nvPr/>
                </p:nvSpPr>
                <p:spPr>
                  <a:xfrm>
                    <a:off x="3564701" y="1215390"/>
                    <a:ext cx="989632" cy="307238"/>
                  </a:xfrm>
                  <a:prstGeom prst="rect">
                    <a:avLst/>
                  </a:prstGeom>
                  <a:noFill/>
                </p:spPr>
                <p:txBody>
                  <a:bodyPr wrap="none" rtlCol="0">
                    <a:spAutoFit/>
                  </a:bodyPr>
                  <a:lstStyle/>
                  <a:p>
                    <a:r>
                      <a:rPr lang="en-US" sz="1400" dirty="0" smtClean="0">
                        <a:latin typeface="Arial"/>
                        <a:cs typeface="Arial"/>
                      </a:rPr>
                      <a:t>CD103</a:t>
                    </a:r>
                    <a:endParaRPr lang="en-US" sz="1400" dirty="0">
                      <a:latin typeface="Arial"/>
                      <a:cs typeface="Arial"/>
                    </a:endParaRPr>
                  </a:p>
                </p:txBody>
              </p:sp>
            </p:grpSp>
          </p:grpSp>
          <p:sp>
            <p:nvSpPr>
              <p:cNvPr id="85" name="Rectangle 24"/>
              <p:cNvSpPr>
                <a:spLocks noChangeArrowheads="1"/>
              </p:cNvSpPr>
              <p:nvPr/>
            </p:nvSpPr>
            <p:spPr bwMode="auto">
              <a:xfrm>
                <a:off x="3859653" y="2190750"/>
                <a:ext cx="118814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b="1" u="none" dirty="0" smtClean="0"/>
                  <a:t>NKp44</a:t>
                </a:r>
                <a:r>
                  <a:rPr lang="en-US" sz="2200" b="1" u="none" baseline="30000" dirty="0" smtClean="0"/>
                  <a:t>+</a:t>
                </a:r>
                <a:endParaRPr lang="en-US" sz="2200" u="none" baseline="30000" dirty="0"/>
              </a:p>
            </p:txBody>
          </p:sp>
        </p:grpSp>
        <p:sp>
          <p:nvSpPr>
            <p:cNvPr id="87" name="TextBox 86"/>
            <p:cNvSpPr txBox="1"/>
            <p:nvPr/>
          </p:nvSpPr>
          <p:spPr>
            <a:xfrm>
              <a:off x="3962400" y="895350"/>
              <a:ext cx="914400" cy="461665"/>
            </a:xfrm>
            <a:prstGeom prst="rect">
              <a:avLst/>
            </a:prstGeom>
            <a:noFill/>
          </p:spPr>
          <p:txBody>
            <a:bodyPr wrap="square" rtlCol="0">
              <a:spAutoFit/>
            </a:bodyPr>
            <a:lstStyle/>
            <a:p>
              <a:pPr algn="ctr"/>
              <a:r>
                <a:rPr lang="en-US" b="1" dirty="0" smtClean="0">
                  <a:solidFill>
                    <a:srgbClr val="0000FF"/>
                  </a:solidFill>
                  <a:latin typeface=" Calibri (Body)"/>
                  <a:cs typeface=" Calibri (Body)"/>
                </a:rPr>
                <a:t>ILC1</a:t>
              </a:r>
            </a:p>
            <a:p>
              <a:pPr algn="ctr"/>
              <a:endParaRPr lang="en-US" sz="1600" b="1" dirty="0">
                <a:solidFill>
                  <a:srgbClr val="0000FF"/>
                </a:solidFill>
                <a:latin typeface=" Calibri (Body)"/>
                <a:cs typeface=" Calibri (Body)"/>
              </a:endParaRPr>
            </a:p>
          </p:txBody>
        </p:sp>
      </p:grpSp>
      <p:grpSp>
        <p:nvGrpSpPr>
          <p:cNvPr id="13" name="Group 12"/>
          <p:cNvGrpSpPr/>
          <p:nvPr/>
        </p:nvGrpSpPr>
        <p:grpSpPr>
          <a:xfrm>
            <a:off x="2981836" y="1447799"/>
            <a:ext cx="3033306" cy="4497864"/>
            <a:chOff x="6034494" y="895350"/>
            <a:chExt cx="3033306" cy="3373398"/>
          </a:xfrm>
        </p:grpSpPr>
        <p:sp>
          <p:nvSpPr>
            <p:cNvPr id="69" name="Text Box 7"/>
            <p:cNvSpPr txBox="1">
              <a:spLocks noChangeArrowheads="1"/>
            </p:cNvSpPr>
            <p:nvPr/>
          </p:nvSpPr>
          <p:spPr bwMode="auto">
            <a:xfrm>
              <a:off x="6034494" y="1657350"/>
              <a:ext cx="11283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spcBef>
                  <a:spcPct val="50000"/>
                </a:spcBef>
              </a:pPr>
              <a:r>
                <a:rPr lang="en-US" sz="1400" u="none" dirty="0"/>
                <a:t>IL-23R</a:t>
              </a:r>
            </a:p>
          </p:txBody>
        </p:sp>
        <p:grpSp>
          <p:nvGrpSpPr>
            <p:cNvPr id="12" name="Group 11"/>
            <p:cNvGrpSpPr/>
            <p:nvPr/>
          </p:nvGrpSpPr>
          <p:grpSpPr>
            <a:xfrm>
              <a:off x="6074559" y="895350"/>
              <a:ext cx="2993241" cy="3373398"/>
              <a:chOff x="6074559" y="895350"/>
              <a:chExt cx="2993241" cy="3373398"/>
            </a:xfrm>
          </p:grpSpPr>
          <p:sp>
            <p:nvSpPr>
              <p:cNvPr id="70" name="Text Box 8"/>
              <p:cNvSpPr txBox="1">
                <a:spLocks noChangeArrowheads="1"/>
              </p:cNvSpPr>
              <p:nvPr/>
            </p:nvSpPr>
            <p:spPr bwMode="auto">
              <a:xfrm>
                <a:off x="7787094" y="1657350"/>
                <a:ext cx="11283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spcBef>
                    <a:spcPct val="50000"/>
                  </a:spcBef>
                </a:pPr>
                <a:r>
                  <a:rPr lang="en-US" sz="1400" u="none" dirty="0"/>
                  <a:t>IL-1R</a:t>
                </a:r>
              </a:p>
            </p:txBody>
          </p:sp>
          <p:grpSp>
            <p:nvGrpSpPr>
              <p:cNvPr id="11" name="Group 10"/>
              <p:cNvGrpSpPr/>
              <p:nvPr/>
            </p:nvGrpSpPr>
            <p:grpSpPr>
              <a:xfrm>
                <a:off x="6074559" y="895350"/>
                <a:ext cx="2993241" cy="3373398"/>
                <a:chOff x="6074559" y="895350"/>
                <a:chExt cx="2993241" cy="3373398"/>
              </a:xfrm>
            </p:grpSpPr>
            <p:grpSp>
              <p:nvGrpSpPr>
                <p:cNvPr id="7" name="Group 6"/>
                <p:cNvGrpSpPr/>
                <p:nvPr/>
              </p:nvGrpSpPr>
              <p:grpSpPr>
                <a:xfrm>
                  <a:off x="6074559" y="1276350"/>
                  <a:ext cx="2993241" cy="2992398"/>
                  <a:chOff x="5867400" y="1276350"/>
                  <a:chExt cx="2993241" cy="2992398"/>
                </a:xfrm>
              </p:grpSpPr>
              <p:grpSp>
                <p:nvGrpSpPr>
                  <p:cNvPr id="6" name="Group 5"/>
                  <p:cNvGrpSpPr/>
                  <p:nvPr/>
                </p:nvGrpSpPr>
                <p:grpSpPr>
                  <a:xfrm>
                    <a:off x="6039152" y="1276350"/>
                    <a:ext cx="2821489" cy="2992398"/>
                    <a:chOff x="6039152" y="1276350"/>
                    <a:chExt cx="2821489" cy="2992398"/>
                  </a:xfrm>
                </p:grpSpPr>
                <p:grpSp>
                  <p:nvGrpSpPr>
                    <p:cNvPr id="4" name="Group 3"/>
                    <p:cNvGrpSpPr/>
                    <p:nvPr/>
                  </p:nvGrpSpPr>
                  <p:grpSpPr>
                    <a:xfrm>
                      <a:off x="6039152" y="1276350"/>
                      <a:ext cx="2576259" cy="2992398"/>
                      <a:chOff x="6039152" y="1276350"/>
                      <a:chExt cx="2576259" cy="2992398"/>
                    </a:xfrm>
                  </p:grpSpPr>
                  <p:sp>
                    <p:nvSpPr>
                      <p:cNvPr id="64" name="Text Box 37"/>
                      <p:cNvSpPr txBox="1">
                        <a:spLocks noChangeArrowheads="1"/>
                      </p:cNvSpPr>
                      <p:nvPr/>
                    </p:nvSpPr>
                    <p:spPr bwMode="auto">
                      <a:xfrm>
                        <a:off x="6668904" y="1276350"/>
                        <a:ext cx="981602"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spcBef>
                            <a:spcPct val="50000"/>
                          </a:spcBef>
                        </a:pPr>
                        <a:r>
                          <a:rPr lang="en-US" sz="1400" u="none" dirty="0"/>
                          <a:t>NKp44</a:t>
                        </a:r>
                        <a:endParaRPr lang="en-US" sz="1400" dirty="0"/>
                      </a:p>
                    </p:txBody>
                  </p:sp>
                  <p:sp>
                    <p:nvSpPr>
                      <p:cNvPr id="65" name="Oval 2"/>
                      <p:cNvSpPr>
                        <a:spLocks noChangeArrowheads="1"/>
                      </p:cNvSpPr>
                      <p:nvPr/>
                    </p:nvSpPr>
                    <p:spPr bwMode="auto">
                      <a:xfrm>
                        <a:off x="6039152" y="2072708"/>
                        <a:ext cx="2576259" cy="1446158"/>
                      </a:xfrm>
                      <a:prstGeom prst="ellipse">
                        <a:avLst/>
                      </a:prstGeom>
                      <a:solidFill>
                        <a:schemeClr val="accent1">
                          <a:lumMod val="40000"/>
                          <a:lumOff val="60000"/>
                        </a:schemeClr>
                      </a:solidFill>
                      <a:ln w="9525">
                        <a:solidFill>
                          <a:schemeClr val="tx1"/>
                        </a:solidFill>
                        <a:round/>
                        <a:headEnd/>
                        <a:tailEnd/>
                      </a:ln>
                      <a:effectLst>
                        <a:outerShdw blurRad="63500" dist="38099" dir="2700000" algn="ctr" rotWithShape="0">
                          <a:srgbClr val="000000">
                            <a:alpha val="74998"/>
                          </a:srgbClr>
                        </a:outerShdw>
                      </a:effectLst>
                    </p:spPr>
                    <p:txBody>
                      <a:bodyPr wrap="none" anchor="ctr"/>
                      <a:lstStyle/>
                      <a:p>
                        <a:pPr algn="ctr">
                          <a:defRPr/>
                        </a:pPr>
                        <a:endParaRPr lang="en-US">
                          <a:ea typeface="ＭＳ Ｐゴシック" charset="-128"/>
                          <a:cs typeface="ＭＳ Ｐゴシック" charset="-128"/>
                        </a:endParaRPr>
                      </a:p>
                    </p:txBody>
                  </p:sp>
                  <p:sp>
                    <p:nvSpPr>
                      <p:cNvPr id="66" name="AutoShape 4"/>
                      <p:cNvSpPr>
                        <a:spLocks noChangeArrowheads="1"/>
                      </p:cNvSpPr>
                      <p:nvPr/>
                    </p:nvSpPr>
                    <p:spPr bwMode="auto">
                      <a:xfrm flipH="1" flipV="1">
                        <a:off x="6105943" y="1779623"/>
                        <a:ext cx="663148" cy="520402"/>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199" y="10799"/>
                            </a:cubicBezTo>
                            <a:lnTo>
                              <a:pt x="21600" y="10800"/>
                            </a:lnTo>
                            <a:cubicBezTo>
                              <a:pt x="21600" y="4835"/>
                              <a:pt x="16764" y="0"/>
                              <a:pt x="10800" y="0"/>
                            </a:cubicBezTo>
                            <a:cubicBezTo>
                              <a:pt x="4835" y="0"/>
                              <a:pt x="0" y="4835"/>
                              <a:pt x="0" y="10800"/>
                            </a:cubicBezTo>
                            <a:close/>
                          </a:path>
                        </a:pathLst>
                      </a:custGeom>
                      <a:solidFill>
                        <a:srgbClr val="996633"/>
                      </a:solidFill>
                      <a:ln w="9525">
                        <a:solidFill>
                          <a:schemeClr val="tx1"/>
                        </a:solidFill>
                        <a:miter lim="800000"/>
                        <a:headEnd/>
                        <a:tailEnd/>
                      </a:ln>
                      <a:effectLst>
                        <a:outerShdw blurRad="63500" dist="38099" dir="2700000" algn="ctr" rotWithShape="0">
                          <a:srgbClr val="000000">
                            <a:alpha val="74998"/>
                          </a:srgbClr>
                        </a:outerShdw>
                      </a:effectLst>
                    </p:spPr>
                    <p:txBody>
                      <a:bodyPr wrap="none" anchor="ctr"/>
                      <a:lstStyle/>
                      <a:p>
                        <a:pPr>
                          <a:defRPr/>
                        </a:pPr>
                        <a:endParaRPr lang="en-US">
                          <a:ea typeface="ＭＳ Ｐゴシック" charset="-128"/>
                          <a:cs typeface="ＭＳ Ｐゴシック" charset="-128"/>
                        </a:endParaRPr>
                      </a:p>
                    </p:txBody>
                  </p:sp>
                  <p:sp>
                    <p:nvSpPr>
                      <p:cNvPr id="68" name="AutoShape 6"/>
                      <p:cNvSpPr>
                        <a:spLocks noChangeArrowheads="1"/>
                      </p:cNvSpPr>
                      <p:nvPr/>
                    </p:nvSpPr>
                    <p:spPr bwMode="auto">
                      <a:xfrm flipH="1" flipV="1">
                        <a:off x="7768585" y="1716544"/>
                        <a:ext cx="663148" cy="520402"/>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199" y="10799"/>
                            </a:cubicBezTo>
                            <a:lnTo>
                              <a:pt x="21600" y="10800"/>
                            </a:lnTo>
                            <a:cubicBezTo>
                              <a:pt x="21600" y="4835"/>
                              <a:pt x="16764" y="0"/>
                              <a:pt x="10800" y="0"/>
                            </a:cubicBezTo>
                            <a:cubicBezTo>
                              <a:pt x="4835" y="0"/>
                              <a:pt x="0" y="4835"/>
                              <a:pt x="0" y="10800"/>
                            </a:cubicBezTo>
                            <a:close/>
                          </a:path>
                        </a:pathLst>
                      </a:custGeom>
                      <a:solidFill>
                        <a:srgbClr val="FF8000"/>
                      </a:solidFill>
                      <a:ln w="9525">
                        <a:solidFill>
                          <a:schemeClr val="tx1"/>
                        </a:solidFill>
                        <a:miter lim="800000"/>
                        <a:headEnd/>
                        <a:tailEnd/>
                      </a:ln>
                      <a:effectLst>
                        <a:outerShdw blurRad="63500" dist="38099" dir="2700000" algn="ctr" rotWithShape="0">
                          <a:srgbClr val="000000">
                            <a:alpha val="74998"/>
                          </a:srgbClr>
                        </a:outerShdw>
                      </a:effectLst>
                    </p:spPr>
                    <p:txBody>
                      <a:bodyPr wrap="none" anchor="ctr"/>
                      <a:lstStyle/>
                      <a:p>
                        <a:pPr>
                          <a:defRPr/>
                        </a:pPr>
                        <a:endParaRPr lang="en-US">
                          <a:ea typeface="ＭＳ Ｐゴシック" charset="-128"/>
                          <a:cs typeface="ＭＳ Ｐゴシック" charset="-128"/>
                        </a:endParaRPr>
                      </a:p>
                    </p:txBody>
                  </p:sp>
                  <p:sp>
                    <p:nvSpPr>
                      <p:cNvPr id="71" name="AutoShape 9"/>
                      <p:cNvSpPr>
                        <a:spLocks noChangeArrowheads="1"/>
                      </p:cNvSpPr>
                      <p:nvPr/>
                    </p:nvSpPr>
                    <p:spPr bwMode="auto">
                      <a:xfrm>
                        <a:off x="6375496" y="2329593"/>
                        <a:ext cx="114500" cy="473093"/>
                      </a:xfrm>
                      <a:prstGeom prst="downArrow">
                        <a:avLst>
                          <a:gd name="adj1" fmla="val 50000"/>
                          <a:gd name="adj2" fmla="val 125000"/>
                        </a:avLst>
                      </a:prstGeom>
                      <a:solidFill>
                        <a:srgbClr val="00FF00"/>
                      </a:solidFill>
                      <a:ln w="9525">
                        <a:solidFill>
                          <a:schemeClr val="tx1"/>
                        </a:solidFill>
                        <a:miter lim="800000"/>
                        <a:headEnd/>
                        <a:tailEnd/>
                      </a:ln>
                    </p:spPr>
                    <p:txBody>
                      <a:bodyPr wrap="none" anchor="ctr"/>
                      <a:lstStyle/>
                      <a:p>
                        <a:endParaRPr lang="en-US"/>
                      </a:p>
                    </p:txBody>
                  </p:sp>
                  <p:sp>
                    <p:nvSpPr>
                      <p:cNvPr id="72" name="AutoShape 10"/>
                      <p:cNvSpPr>
                        <a:spLocks noChangeArrowheads="1"/>
                      </p:cNvSpPr>
                      <p:nvPr/>
                    </p:nvSpPr>
                    <p:spPr bwMode="auto">
                      <a:xfrm>
                        <a:off x="8042908" y="2266514"/>
                        <a:ext cx="114500" cy="473093"/>
                      </a:xfrm>
                      <a:prstGeom prst="downArrow">
                        <a:avLst>
                          <a:gd name="adj1" fmla="val 50000"/>
                          <a:gd name="adj2" fmla="val 125000"/>
                        </a:avLst>
                      </a:prstGeom>
                      <a:solidFill>
                        <a:srgbClr val="00FF00"/>
                      </a:solidFill>
                      <a:ln w="9525">
                        <a:solidFill>
                          <a:schemeClr val="tx1"/>
                        </a:solidFill>
                        <a:miter lim="800000"/>
                        <a:headEnd/>
                        <a:tailEnd/>
                      </a:ln>
                    </p:spPr>
                    <p:txBody>
                      <a:bodyPr wrap="none" anchor="ctr"/>
                      <a:lstStyle/>
                      <a:p>
                        <a:endParaRPr lang="en-US"/>
                      </a:p>
                    </p:txBody>
                  </p:sp>
                  <p:sp>
                    <p:nvSpPr>
                      <p:cNvPr id="73" name="Rectangle 24"/>
                      <p:cNvSpPr>
                        <a:spLocks noChangeArrowheads="1"/>
                      </p:cNvSpPr>
                      <p:nvPr/>
                    </p:nvSpPr>
                    <p:spPr bwMode="auto">
                      <a:xfrm>
                        <a:off x="6766982" y="2358176"/>
                        <a:ext cx="11981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b="1" u="none" dirty="0"/>
                          <a:t>NKp44</a:t>
                        </a:r>
                        <a:r>
                          <a:rPr lang="en-US" sz="2400" b="1" u="none" baseline="30000" dirty="0"/>
                          <a:t>+</a:t>
                        </a:r>
                        <a:endParaRPr lang="en-US" sz="2400" u="none" baseline="30000" dirty="0"/>
                      </a:p>
                    </p:txBody>
                  </p:sp>
                  <p:sp>
                    <p:nvSpPr>
                      <p:cNvPr id="74" name="AutoShape 30"/>
                      <p:cNvSpPr>
                        <a:spLocks noChangeArrowheads="1"/>
                      </p:cNvSpPr>
                      <p:nvPr/>
                    </p:nvSpPr>
                    <p:spPr bwMode="auto">
                      <a:xfrm>
                        <a:off x="7079197" y="1606156"/>
                        <a:ext cx="57250" cy="518431"/>
                      </a:xfrm>
                      <a:prstGeom prst="roundRect">
                        <a:avLst>
                          <a:gd name="adj" fmla="val 16667"/>
                        </a:avLst>
                      </a:prstGeom>
                      <a:solidFill>
                        <a:srgbClr val="FF0000"/>
                      </a:solidFill>
                      <a:ln w="9525">
                        <a:solidFill>
                          <a:schemeClr val="tx1"/>
                        </a:solidFill>
                        <a:round/>
                        <a:headEnd/>
                        <a:tailEnd/>
                      </a:ln>
                      <a:effectLst>
                        <a:outerShdw blurRad="63500" dist="38099" dir="2700000" algn="ctr" rotWithShape="0">
                          <a:srgbClr val="000000">
                            <a:alpha val="74998"/>
                          </a:srgbClr>
                        </a:outerShdw>
                      </a:effectLst>
                    </p:spPr>
                    <p:txBody>
                      <a:bodyPr wrap="none" anchor="ctr"/>
                      <a:lstStyle/>
                      <a:p>
                        <a:pPr>
                          <a:defRPr/>
                        </a:pPr>
                        <a:endParaRPr lang="en-US">
                          <a:ea typeface="ＭＳ Ｐゴシック" charset="-128"/>
                          <a:cs typeface="ＭＳ Ｐゴシック" charset="-128"/>
                        </a:endParaRPr>
                      </a:p>
                    </p:txBody>
                  </p:sp>
                  <p:sp>
                    <p:nvSpPr>
                      <p:cNvPr id="75" name="AutoShape 31"/>
                      <p:cNvSpPr>
                        <a:spLocks noChangeArrowheads="1"/>
                      </p:cNvSpPr>
                      <p:nvPr/>
                    </p:nvSpPr>
                    <p:spPr bwMode="auto">
                      <a:xfrm>
                        <a:off x="7168650" y="1935350"/>
                        <a:ext cx="57250" cy="283856"/>
                      </a:xfrm>
                      <a:prstGeom prst="roundRect">
                        <a:avLst>
                          <a:gd name="adj" fmla="val 16667"/>
                        </a:avLst>
                      </a:prstGeom>
                      <a:solidFill>
                        <a:srgbClr val="FF0000"/>
                      </a:solidFill>
                      <a:ln w="9525">
                        <a:solidFill>
                          <a:schemeClr val="tx1"/>
                        </a:solidFill>
                        <a:round/>
                        <a:headEnd/>
                        <a:tailEnd/>
                      </a:ln>
                      <a:effectLst>
                        <a:outerShdw blurRad="63500" dist="38099" dir="2700000" algn="ctr" rotWithShape="0">
                          <a:srgbClr val="000000">
                            <a:alpha val="74998"/>
                          </a:srgbClr>
                        </a:outerShdw>
                      </a:effectLst>
                    </p:spPr>
                    <p:txBody>
                      <a:bodyPr wrap="none" anchor="ctr"/>
                      <a:lstStyle/>
                      <a:p>
                        <a:pPr>
                          <a:defRPr/>
                        </a:pPr>
                        <a:endParaRPr lang="en-US">
                          <a:ea typeface="ＭＳ Ｐゴシック" charset="-128"/>
                          <a:cs typeface="ＭＳ Ｐゴシック" charset="-128"/>
                        </a:endParaRPr>
                      </a:p>
                    </p:txBody>
                  </p:sp>
                  <p:sp>
                    <p:nvSpPr>
                      <p:cNvPr id="78" name="Freeform 52"/>
                      <p:cNvSpPr>
                        <a:spLocks/>
                      </p:cNvSpPr>
                      <p:nvPr/>
                    </p:nvSpPr>
                    <p:spPr bwMode="auto">
                      <a:xfrm flipH="1">
                        <a:off x="7308198" y="1858472"/>
                        <a:ext cx="400751" cy="473093"/>
                      </a:xfrm>
                      <a:custGeom>
                        <a:avLst/>
                        <a:gdLst/>
                        <a:ahLst/>
                        <a:cxnLst>
                          <a:cxn ang="0">
                            <a:pos x="16" y="216"/>
                          </a:cxn>
                          <a:cxn ang="0">
                            <a:pos x="64" y="40"/>
                          </a:cxn>
                          <a:cxn ang="0">
                            <a:pos x="120" y="48"/>
                          </a:cxn>
                          <a:cxn ang="0">
                            <a:pos x="96" y="208"/>
                          </a:cxn>
                          <a:cxn ang="0">
                            <a:pos x="104" y="264"/>
                          </a:cxn>
                          <a:cxn ang="0">
                            <a:pos x="128" y="280"/>
                          </a:cxn>
                          <a:cxn ang="0">
                            <a:pos x="136" y="256"/>
                          </a:cxn>
                          <a:cxn ang="0">
                            <a:pos x="184" y="16"/>
                          </a:cxn>
                          <a:cxn ang="0">
                            <a:pos x="176" y="144"/>
                          </a:cxn>
                          <a:cxn ang="0">
                            <a:pos x="216" y="280"/>
                          </a:cxn>
                          <a:cxn ang="0">
                            <a:pos x="224" y="96"/>
                          </a:cxn>
                          <a:cxn ang="0">
                            <a:pos x="232" y="16"/>
                          </a:cxn>
                          <a:cxn ang="0">
                            <a:pos x="248" y="64"/>
                          </a:cxn>
                          <a:cxn ang="0">
                            <a:pos x="288" y="168"/>
                          </a:cxn>
                          <a:cxn ang="0">
                            <a:pos x="296" y="304"/>
                          </a:cxn>
                          <a:cxn ang="0">
                            <a:pos x="336" y="272"/>
                          </a:cxn>
                          <a:cxn ang="0">
                            <a:pos x="304" y="176"/>
                          </a:cxn>
                          <a:cxn ang="0">
                            <a:pos x="272" y="128"/>
                          </a:cxn>
                          <a:cxn ang="0">
                            <a:pos x="320" y="0"/>
                          </a:cxn>
                          <a:cxn ang="0">
                            <a:pos x="352" y="280"/>
                          </a:cxn>
                          <a:cxn ang="0">
                            <a:pos x="368" y="328"/>
                          </a:cxn>
                        </a:cxnLst>
                        <a:rect l="0" t="0" r="r" b="b"/>
                        <a:pathLst>
                          <a:path w="374" h="357">
                            <a:moveTo>
                              <a:pt x="16" y="216"/>
                            </a:moveTo>
                            <a:cubicBezTo>
                              <a:pt x="19" y="167"/>
                              <a:pt x="0" y="61"/>
                              <a:pt x="64" y="40"/>
                            </a:cubicBezTo>
                            <a:cubicBezTo>
                              <a:pt x="82" y="42"/>
                              <a:pt x="112" y="30"/>
                              <a:pt x="120" y="48"/>
                            </a:cubicBezTo>
                            <a:cubicBezTo>
                              <a:pt x="135" y="84"/>
                              <a:pt x="110" y="164"/>
                              <a:pt x="96" y="208"/>
                            </a:cubicBezTo>
                            <a:cubicBezTo>
                              <a:pt x="98" y="226"/>
                              <a:pt x="96" y="246"/>
                              <a:pt x="104" y="264"/>
                            </a:cubicBezTo>
                            <a:cubicBezTo>
                              <a:pt x="107" y="272"/>
                              <a:pt x="118" y="282"/>
                              <a:pt x="128" y="280"/>
                            </a:cubicBezTo>
                            <a:cubicBezTo>
                              <a:pt x="136" y="277"/>
                              <a:pt x="133" y="264"/>
                              <a:pt x="136" y="256"/>
                            </a:cubicBezTo>
                            <a:cubicBezTo>
                              <a:pt x="138" y="199"/>
                              <a:pt x="117" y="60"/>
                              <a:pt x="184" y="16"/>
                            </a:cubicBezTo>
                            <a:cubicBezTo>
                              <a:pt x="233" y="48"/>
                              <a:pt x="222" y="112"/>
                              <a:pt x="176" y="144"/>
                            </a:cubicBezTo>
                            <a:cubicBezTo>
                              <a:pt x="125" y="219"/>
                              <a:pt x="172" y="236"/>
                              <a:pt x="216" y="280"/>
                            </a:cubicBezTo>
                            <a:cubicBezTo>
                              <a:pt x="285" y="256"/>
                              <a:pt x="233" y="153"/>
                              <a:pt x="224" y="96"/>
                            </a:cubicBezTo>
                            <a:cubicBezTo>
                              <a:pt x="226" y="69"/>
                              <a:pt x="215" y="37"/>
                              <a:pt x="232" y="16"/>
                            </a:cubicBezTo>
                            <a:cubicBezTo>
                              <a:pt x="242" y="2"/>
                              <a:pt x="242" y="48"/>
                              <a:pt x="248" y="64"/>
                            </a:cubicBezTo>
                            <a:cubicBezTo>
                              <a:pt x="259" y="99"/>
                              <a:pt x="267" y="136"/>
                              <a:pt x="288" y="168"/>
                            </a:cubicBezTo>
                            <a:cubicBezTo>
                              <a:pt x="290" y="213"/>
                              <a:pt x="282" y="260"/>
                              <a:pt x="296" y="304"/>
                            </a:cubicBezTo>
                            <a:cubicBezTo>
                              <a:pt x="312" y="357"/>
                              <a:pt x="334" y="277"/>
                              <a:pt x="336" y="272"/>
                            </a:cubicBezTo>
                            <a:cubicBezTo>
                              <a:pt x="329" y="235"/>
                              <a:pt x="321" y="207"/>
                              <a:pt x="304" y="176"/>
                            </a:cubicBezTo>
                            <a:cubicBezTo>
                              <a:pt x="294" y="159"/>
                              <a:pt x="272" y="128"/>
                              <a:pt x="272" y="128"/>
                            </a:cubicBezTo>
                            <a:cubicBezTo>
                              <a:pt x="284" y="79"/>
                              <a:pt x="305" y="44"/>
                              <a:pt x="320" y="0"/>
                            </a:cubicBezTo>
                            <a:cubicBezTo>
                              <a:pt x="374" y="81"/>
                              <a:pt x="343" y="185"/>
                              <a:pt x="352" y="280"/>
                            </a:cubicBezTo>
                            <a:cubicBezTo>
                              <a:pt x="353" y="296"/>
                              <a:pt x="368" y="328"/>
                              <a:pt x="368" y="328"/>
                            </a:cubicBezTo>
                          </a:path>
                        </a:pathLst>
                      </a:custGeom>
                      <a:noFill/>
                      <a:ln w="57150" cmpd="sng">
                        <a:solidFill>
                          <a:schemeClr val="accent2"/>
                        </a:solidFill>
                        <a:round/>
                        <a:headEnd/>
                        <a:tailEnd/>
                      </a:ln>
                      <a:effectLst>
                        <a:outerShdw blurRad="63500" dist="38099" dir="2700000" algn="ctr" rotWithShape="0">
                          <a:srgbClr val="000000">
                            <a:alpha val="74998"/>
                          </a:srgbClr>
                        </a:outerShdw>
                      </a:effectLst>
                    </p:spPr>
                    <p:txBody>
                      <a:bodyPr wrap="none" anchor="ctr"/>
                      <a:lstStyle/>
                      <a:p>
                        <a:pPr>
                          <a:defRPr/>
                        </a:pPr>
                        <a:endParaRPr lang="en-US">
                          <a:ea typeface="ＭＳ Ｐゴシック" charset="-128"/>
                          <a:cs typeface="ＭＳ Ｐゴシック" charset="-128"/>
                        </a:endParaRPr>
                      </a:p>
                    </p:txBody>
                  </p:sp>
                  <p:sp>
                    <p:nvSpPr>
                      <p:cNvPr id="79" name="Text Box 54"/>
                      <p:cNvSpPr txBox="1">
                        <a:spLocks noChangeArrowheads="1"/>
                      </p:cNvSpPr>
                      <p:nvPr/>
                    </p:nvSpPr>
                    <p:spPr bwMode="auto">
                      <a:xfrm>
                        <a:off x="7002863" y="1581150"/>
                        <a:ext cx="981602"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spcBef>
                            <a:spcPct val="50000"/>
                          </a:spcBef>
                        </a:pPr>
                        <a:r>
                          <a:rPr lang="en-US" sz="1400" b="1" u="none" dirty="0"/>
                          <a:t>CCR6</a:t>
                        </a:r>
                        <a:endParaRPr lang="en-US" sz="1400" b="1" dirty="0"/>
                      </a:p>
                    </p:txBody>
                  </p:sp>
                  <p:sp>
                    <p:nvSpPr>
                      <p:cNvPr id="84" name="Text Box 3"/>
                      <p:cNvSpPr txBox="1">
                        <a:spLocks noChangeArrowheads="1"/>
                      </p:cNvSpPr>
                      <p:nvPr/>
                    </p:nvSpPr>
                    <p:spPr bwMode="auto">
                      <a:xfrm>
                        <a:off x="6741735" y="3714750"/>
                        <a:ext cx="127214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r>
                          <a:rPr lang="en-US" sz="1400" b="1" u="none" dirty="0">
                            <a:latin typeface="Arial"/>
                            <a:cs typeface="Arial"/>
                          </a:rPr>
                          <a:t>IL-22, </a:t>
                        </a:r>
                        <a:r>
                          <a:rPr lang="en-US" sz="1400" u="none" dirty="0" smtClean="0">
                            <a:latin typeface="Arial"/>
                            <a:cs typeface="Arial"/>
                          </a:rPr>
                          <a:t>TNF-</a:t>
                        </a:r>
                        <a:r>
                          <a:rPr lang="en-US" sz="1400" u="none" dirty="0" smtClean="0">
                            <a:latin typeface="Arial"/>
                            <a:ea typeface="Symbol" charset="2"/>
                            <a:cs typeface="Arial"/>
                          </a:rPr>
                          <a:t>a</a:t>
                        </a:r>
                        <a:endParaRPr lang="en-US" sz="1400" u="none" dirty="0">
                          <a:latin typeface="Arial"/>
                          <a:ea typeface="Symbol" charset="2"/>
                          <a:cs typeface="Arial"/>
                        </a:endParaRPr>
                      </a:p>
                      <a:p>
                        <a:pPr algn="ctr"/>
                        <a:r>
                          <a:rPr lang="en-US" sz="1400" u="none" dirty="0">
                            <a:latin typeface="Arial"/>
                            <a:cs typeface="Arial"/>
                          </a:rPr>
                          <a:t>and GM-</a:t>
                        </a:r>
                        <a:r>
                          <a:rPr lang="en-US" sz="1400" u="none" dirty="0" smtClean="0">
                            <a:latin typeface="Arial"/>
                            <a:cs typeface="Arial"/>
                          </a:rPr>
                          <a:t>CSF,</a:t>
                        </a:r>
                      </a:p>
                      <a:p>
                        <a:pPr algn="ctr"/>
                        <a:r>
                          <a:rPr lang="en-US" sz="1400" u="none" dirty="0" smtClean="0">
                            <a:latin typeface="Arial"/>
                            <a:cs typeface="Arial"/>
                          </a:rPr>
                          <a:t>LIF, BAFF</a:t>
                        </a:r>
                        <a:endParaRPr lang="en-US" sz="1400" u="none" dirty="0">
                          <a:latin typeface="Arial"/>
                          <a:cs typeface="Arial"/>
                        </a:endParaRPr>
                      </a:p>
                    </p:txBody>
                  </p:sp>
                  <p:sp>
                    <p:nvSpPr>
                      <p:cNvPr id="61" name="Rectangle 5"/>
                      <p:cNvSpPr>
                        <a:spLocks noChangeArrowheads="1"/>
                      </p:cNvSpPr>
                      <p:nvPr/>
                    </p:nvSpPr>
                    <p:spPr bwMode="auto">
                      <a:xfrm>
                        <a:off x="6891545" y="3028950"/>
                        <a:ext cx="107788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200" b="1" dirty="0" err="1" smtClean="0">
                            <a:solidFill>
                              <a:srgbClr val="FF0000"/>
                            </a:solidFill>
                          </a:rPr>
                          <a:t>ROR</a:t>
                        </a:r>
                        <a:r>
                          <a:rPr lang="en-US" sz="2200" b="1" dirty="0" err="1">
                            <a:solidFill>
                              <a:srgbClr val="FF0000"/>
                            </a:solidFill>
                          </a:rPr>
                          <a:t>g</a:t>
                        </a:r>
                        <a:r>
                          <a:rPr lang="en-US" sz="2200" b="1" dirty="0" err="1" smtClean="0">
                            <a:solidFill>
                              <a:srgbClr val="FF0000"/>
                            </a:solidFill>
                          </a:rPr>
                          <a:t>t</a:t>
                        </a:r>
                        <a:endParaRPr lang="en-US" sz="2200" b="1" u="none" dirty="0">
                          <a:solidFill>
                            <a:srgbClr val="FF0000"/>
                          </a:solidFill>
                        </a:endParaRPr>
                      </a:p>
                    </p:txBody>
                  </p:sp>
                </p:grpSp>
                <p:sp>
                  <p:nvSpPr>
                    <p:cNvPr id="60" name="Text Box 11"/>
                    <p:cNvSpPr txBox="1">
                      <a:spLocks noChangeArrowheads="1"/>
                    </p:cNvSpPr>
                    <p:nvPr/>
                  </p:nvSpPr>
                  <p:spPr bwMode="auto">
                    <a:xfrm>
                      <a:off x="7696200" y="2724150"/>
                      <a:ext cx="116444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r>
                        <a:rPr lang="en-US" sz="1400" b="1" u="none" dirty="0" smtClean="0"/>
                        <a:t>NF-</a:t>
                      </a:r>
                      <a:r>
                        <a:rPr lang="en-US" sz="1400" b="1" u="none" dirty="0" err="1" smtClean="0"/>
                        <a:t>κB</a:t>
                      </a:r>
                      <a:endParaRPr lang="en-US" sz="1400" b="1" u="none" dirty="0" smtClean="0"/>
                    </a:p>
                    <a:p>
                      <a:pPr algn="ctr"/>
                      <a:r>
                        <a:rPr lang="en-US" sz="1400" u="none" dirty="0"/>
                        <a:t>a</a:t>
                      </a:r>
                      <a:r>
                        <a:rPr lang="en-US" sz="1400" u="none" dirty="0" smtClean="0"/>
                        <a:t>djuvant</a:t>
                      </a:r>
                    </a:p>
                    <a:p>
                      <a:pPr algn="ctr"/>
                      <a:r>
                        <a:rPr lang="en-US" sz="1400" u="none" dirty="0" smtClean="0"/>
                        <a:t>effect</a:t>
                      </a:r>
                      <a:endParaRPr lang="en-US" sz="1400" u="none" dirty="0"/>
                    </a:p>
                  </p:txBody>
                </p:sp>
              </p:grpSp>
              <p:sp>
                <p:nvSpPr>
                  <p:cNvPr id="58" name="Text Box 11"/>
                  <p:cNvSpPr txBox="1">
                    <a:spLocks noChangeArrowheads="1"/>
                  </p:cNvSpPr>
                  <p:nvPr/>
                </p:nvSpPr>
                <p:spPr bwMode="auto">
                  <a:xfrm>
                    <a:off x="5867400" y="2800350"/>
                    <a:ext cx="12192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u="sng">
                        <a:solidFill>
                          <a:schemeClr val="tx1"/>
                        </a:solidFill>
                        <a:latin typeface="Arial" charset="0"/>
                        <a:ea typeface="ＭＳ Ｐゴシック" charset="0"/>
                        <a:cs typeface="ＭＳ Ｐゴシック" charset="0"/>
                      </a:defRPr>
                    </a:lvl1pPr>
                    <a:lvl2pPr marL="742950" indent="-285750">
                      <a:defRPr sz="3200" u="sng">
                        <a:solidFill>
                          <a:schemeClr val="tx1"/>
                        </a:solidFill>
                        <a:latin typeface="Arial" charset="0"/>
                        <a:ea typeface="ＭＳ Ｐゴシック" charset="0"/>
                      </a:defRPr>
                    </a:lvl2pPr>
                    <a:lvl3pPr marL="1143000" indent="-228600">
                      <a:defRPr sz="3200" u="sng">
                        <a:solidFill>
                          <a:schemeClr val="tx1"/>
                        </a:solidFill>
                        <a:latin typeface="Arial" charset="0"/>
                        <a:ea typeface="ＭＳ Ｐゴシック" charset="0"/>
                      </a:defRPr>
                    </a:lvl3pPr>
                    <a:lvl4pPr marL="1600200" indent="-228600">
                      <a:defRPr sz="3200" u="sng">
                        <a:solidFill>
                          <a:schemeClr val="tx1"/>
                        </a:solidFill>
                        <a:latin typeface="Arial" charset="0"/>
                        <a:ea typeface="ＭＳ Ｐゴシック" charset="0"/>
                      </a:defRPr>
                    </a:lvl4pPr>
                    <a:lvl5pPr marL="2057400" indent="-228600">
                      <a:defRPr sz="3200" u="sng">
                        <a:solidFill>
                          <a:schemeClr val="tx1"/>
                        </a:solidFill>
                        <a:latin typeface="Arial" charset="0"/>
                        <a:ea typeface="ＭＳ Ｐゴシック" charset="0"/>
                      </a:defRPr>
                    </a:lvl5pPr>
                    <a:lvl6pPr marL="2514600" indent="-228600" eaLnBrk="0" fontAlgn="base" hangingPunct="0">
                      <a:spcBef>
                        <a:spcPct val="0"/>
                      </a:spcBef>
                      <a:spcAft>
                        <a:spcPct val="0"/>
                      </a:spcAft>
                      <a:defRPr sz="3200" u="sng">
                        <a:solidFill>
                          <a:schemeClr val="tx1"/>
                        </a:solidFill>
                        <a:latin typeface="Arial" charset="0"/>
                        <a:ea typeface="ＭＳ Ｐゴシック" charset="0"/>
                      </a:defRPr>
                    </a:lvl6pPr>
                    <a:lvl7pPr marL="2971800" indent="-228600" eaLnBrk="0" fontAlgn="base" hangingPunct="0">
                      <a:spcBef>
                        <a:spcPct val="0"/>
                      </a:spcBef>
                      <a:spcAft>
                        <a:spcPct val="0"/>
                      </a:spcAft>
                      <a:defRPr sz="3200" u="sng">
                        <a:solidFill>
                          <a:schemeClr val="tx1"/>
                        </a:solidFill>
                        <a:latin typeface="Arial" charset="0"/>
                        <a:ea typeface="ＭＳ Ｐゴシック" charset="0"/>
                      </a:defRPr>
                    </a:lvl7pPr>
                    <a:lvl8pPr marL="3429000" indent="-228600" eaLnBrk="0" fontAlgn="base" hangingPunct="0">
                      <a:spcBef>
                        <a:spcPct val="0"/>
                      </a:spcBef>
                      <a:spcAft>
                        <a:spcPct val="0"/>
                      </a:spcAft>
                      <a:defRPr sz="3200" u="sng">
                        <a:solidFill>
                          <a:schemeClr val="tx1"/>
                        </a:solidFill>
                        <a:latin typeface="Arial" charset="0"/>
                        <a:ea typeface="ＭＳ Ｐゴシック" charset="0"/>
                      </a:defRPr>
                    </a:lvl8pPr>
                    <a:lvl9pPr marL="3886200" indent="-228600" eaLnBrk="0" fontAlgn="base" hangingPunct="0">
                      <a:spcBef>
                        <a:spcPct val="0"/>
                      </a:spcBef>
                      <a:spcAft>
                        <a:spcPct val="0"/>
                      </a:spcAft>
                      <a:defRPr sz="3200" u="sng">
                        <a:solidFill>
                          <a:schemeClr val="tx1"/>
                        </a:solidFill>
                        <a:latin typeface="Arial" charset="0"/>
                        <a:ea typeface="ＭＳ Ｐゴシック" charset="0"/>
                      </a:defRPr>
                    </a:lvl9pPr>
                  </a:lstStyle>
                  <a:p>
                    <a:pPr algn="ctr"/>
                    <a:r>
                      <a:rPr lang="en-US" sz="1400" b="1" u="none" dirty="0" smtClean="0"/>
                      <a:t>STAT3</a:t>
                    </a:r>
                  </a:p>
                  <a:p>
                    <a:pPr algn="ctr"/>
                    <a:r>
                      <a:rPr lang="en-US" sz="1400" u="none" dirty="0" smtClean="0"/>
                      <a:t>activation</a:t>
                    </a:r>
                    <a:endParaRPr lang="en-US" sz="1400" u="none" dirty="0"/>
                  </a:p>
                </p:txBody>
              </p:sp>
            </p:grpSp>
            <p:sp>
              <p:nvSpPr>
                <p:cNvPr id="88" name="TextBox 87"/>
                <p:cNvSpPr txBox="1"/>
                <p:nvPr/>
              </p:nvSpPr>
              <p:spPr>
                <a:xfrm>
                  <a:off x="7010400" y="895350"/>
                  <a:ext cx="914400" cy="461665"/>
                </a:xfrm>
                <a:prstGeom prst="rect">
                  <a:avLst/>
                </a:prstGeom>
                <a:noFill/>
              </p:spPr>
              <p:txBody>
                <a:bodyPr wrap="square" rtlCol="0">
                  <a:spAutoFit/>
                </a:bodyPr>
                <a:lstStyle/>
                <a:p>
                  <a:pPr algn="ctr"/>
                  <a:r>
                    <a:rPr lang="en-US" b="1" dirty="0" smtClean="0">
                      <a:solidFill>
                        <a:srgbClr val="0000FF"/>
                      </a:solidFill>
                      <a:latin typeface=" Calibri (Body)"/>
                      <a:cs typeface=" Calibri (Body)"/>
                    </a:rPr>
                    <a:t>ILC3</a:t>
                  </a:r>
                </a:p>
                <a:p>
                  <a:pPr algn="ctr"/>
                  <a:endParaRPr lang="en-US" sz="1600" b="1" dirty="0">
                    <a:solidFill>
                      <a:srgbClr val="0000FF"/>
                    </a:solidFill>
                    <a:latin typeface=" Calibri (Body)"/>
                    <a:cs typeface=" Calibri (Body)"/>
                  </a:endParaRPr>
                </a:p>
              </p:txBody>
            </p:sp>
          </p:grpSp>
        </p:grpSp>
      </p:grpSp>
      <p:sp>
        <p:nvSpPr>
          <p:cNvPr id="89" name="TextBox 88"/>
          <p:cNvSpPr txBox="1"/>
          <p:nvPr/>
        </p:nvSpPr>
        <p:spPr>
          <a:xfrm>
            <a:off x="695836" y="1447800"/>
            <a:ext cx="914400" cy="615553"/>
          </a:xfrm>
          <a:prstGeom prst="rect">
            <a:avLst/>
          </a:prstGeom>
          <a:noFill/>
        </p:spPr>
        <p:txBody>
          <a:bodyPr wrap="square" rtlCol="0">
            <a:spAutoFit/>
          </a:bodyPr>
          <a:lstStyle/>
          <a:p>
            <a:pPr algn="ctr"/>
            <a:r>
              <a:rPr lang="en-US" b="1" dirty="0" smtClean="0">
                <a:solidFill>
                  <a:srgbClr val="0000FF"/>
                </a:solidFill>
                <a:latin typeface=" Calibri (Body)"/>
                <a:cs typeface=" Calibri (Body)"/>
              </a:rPr>
              <a:t>ILC3</a:t>
            </a:r>
          </a:p>
          <a:p>
            <a:pPr algn="ctr"/>
            <a:endParaRPr lang="en-US" sz="1600" b="1" dirty="0">
              <a:solidFill>
                <a:srgbClr val="0000FF"/>
              </a:solidFill>
              <a:latin typeface=" Calibri (Body)"/>
              <a:cs typeface=" Calibri (Body)"/>
            </a:endParaRPr>
          </a:p>
        </p:txBody>
      </p:sp>
      <p:sp>
        <p:nvSpPr>
          <p:cNvPr id="90" name="TextBox 89"/>
          <p:cNvSpPr txBox="1"/>
          <p:nvPr/>
        </p:nvSpPr>
        <p:spPr>
          <a:xfrm>
            <a:off x="1686436" y="1447800"/>
            <a:ext cx="914400" cy="615553"/>
          </a:xfrm>
          <a:prstGeom prst="rect">
            <a:avLst/>
          </a:prstGeom>
          <a:noFill/>
        </p:spPr>
        <p:txBody>
          <a:bodyPr wrap="square" rtlCol="0">
            <a:spAutoFit/>
          </a:bodyPr>
          <a:lstStyle/>
          <a:p>
            <a:pPr algn="ctr"/>
            <a:r>
              <a:rPr lang="en-US" b="1" dirty="0" smtClean="0">
                <a:solidFill>
                  <a:srgbClr val="0000FF"/>
                </a:solidFill>
                <a:latin typeface=" Calibri (Body)"/>
                <a:cs typeface=" Calibri (Body)"/>
              </a:rPr>
              <a:t>ILC1</a:t>
            </a:r>
          </a:p>
          <a:p>
            <a:pPr algn="ctr"/>
            <a:endParaRPr lang="en-US" sz="1600" b="1" dirty="0">
              <a:solidFill>
                <a:srgbClr val="0000FF"/>
              </a:solidFill>
              <a:latin typeface=" Calibri (Body)"/>
              <a:cs typeface=" Calibri (Body)"/>
            </a:endParaRPr>
          </a:p>
        </p:txBody>
      </p:sp>
      <p:cxnSp>
        <p:nvCxnSpPr>
          <p:cNvPr id="15" name="Straight Arrow Connector 14"/>
          <p:cNvCxnSpPr/>
          <p:nvPr/>
        </p:nvCxnSpPr>
        <p:spPr>
          <a:xfrm flipH="1">
            <a:off x="4810636" y="1854199"/>
            <a:ext cx="228600" cy="6096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7858636" y="1752599"/>
            <a:ext cx="304800" cy="6096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37160" y="73152"/>
            <a:ext cx="8915400" cy="461665"/>
          </a:xfrm>
          <a:prstGeom prst="rect">
            <a:avLst/>
          </a:prstGeom>
          <a:noFill/>
          <a:ln>
            <a:noFill/>
          </a:ln>
        </p:spPr>
        <p:txBody>
          <a:bodyPr wrap="square">
            <a:spAutoFit/>
          </a:bodyPr>
          <a:lstStyle/>
          <a:p>
            <a:r>
              <a:rPr lang="en-US" sz="2400" b="1" dirty="0" smtClean="0">
                <a:solidFill>
                  <a:schemeClr val="bg1"/>
                </a:solidFill>
              </a:rPr>
              <a:t>9,226 NKp44+ human tonsil mucosal ILC cells</a:t>
            </a:r>
            <a:endParaRPr lang="en-US" sz="2400" b="1" dirty="0">
              <a:solidFill>
                <a:schemeClr val="bg1"/>
              </a:solidFill>
            </a:endParaRPr>
          </a:p>
        </p:txBody>
      </p:sp>
      <p:sp>
        <p:nvSpPr>
          <p:cNvPr id="2" name="Rectangle 1"/>
          <p:cNvSpPr/>
          <p:nvPr/>
        </p:nvSpPr>
        <p:spPr>
          <a:xfrm>
            <a:off x="152400" y="4419600"/>
            <a:ext cx="3214419" cy="369332"/>
          </a:xfrm>
          <a:prstGeom prst="rect">
            <a:avLst/>
          </a:prstGeom>
        </p:spPr>
        <p:txBody>
          <a:bodyPr wrap="none">
            <a:spAutoFit/>
          </a:bodyPr>
          <a:lstStyle/>
          <a:p>
            <a:r>
              <a:rPr lang="en-US" b="1" dirty="0" smtClean="0"/>
              <a:t>ILC: Innate </a:t>
            </a:r>
            <a:r>
              <a:rPr lang="en-US" b="1" dirty="0"/>
              <a:t>Lymphoid Cells</a:t>
            </a:r>
            <a:endParaRPr lang="en-US" dirty="0"/>
          </a:p>
        </p:txBody>
      </p:sp>
    </p:spTree>
    <p:extLst>
      <p:ext uri="{BB962C8B-B14F-4D97-AF65-F5344CB8AC3E}">
        <p14:creationId xmlns:p14="http://schemas.microsoft.com/office/powerpoint/2010/main" val="427590571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 R-SUB-heatmap_top_marker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200" y="787400"/>
            <a:ext cx="4250826" cy="5667768"/>
          </a:xfrm>
          <a:prstGeom prst="rect">
            <a:avLst/>
          </a:prstGeom>
        </p:spPr>
      </p:pic>
      <p:sp>
        <p:nvSpPr>
          <p:cNvPr id="3" name="Title 2"/>
          <p:cNvSpPr>
            <a:spLocks noGrp="1"/>
          </p:cNvSpPr>
          <p:nvPr>
            <p:ph type="title"/>
          </p:nvPr>
        </p:nvSpPr>
        <p:spPr>
          <a:xfrm>
            <a:off x="137160" y="-1"/>
            <a:ext cx="8686800" cy="743707"/>
          </a:xfrm>
        </p:spPr>
        <p:txBody>
          <a:bodyPr/>
          <a:lstStyle/>
          <a:p>
            <a:r>
              <a:rPr lang="en-US" dirty="0" err="1"/>
              <a:t>scRNA-seq</a:t>
            </a:r>
            <a:r>
              <a:rPr lang="en-US" dirty="0"/>
              <a:t> </a:t>
            </a:r>
            <a:r>
              <a:rPr lang="en-US" dirty="0" smtClean="0"/>
              <a:t>Reveals </a:t>
            </a:r>
            <a:r>
              <a:rPr lang="en-US" dirty="0"/>
              <a:t>ILC </a:t>
            </a:r>
            <a:r>
              <a:rPr lang="en-US" dirty="0" smtClean="0"/>
              <a:t>Heterogeneity </a:t>
            </a:r>
            <a:r>
              <a:rPr lang="en-US" dirty="0"/>
              <a:t>in Tonsils</a:t>
            </a:r>
          </a:p>
        </p:txBody>
      </p:sp>
      <p:sp>
        <p:nvSpPr>
          <p:cNvPr id="2" name="Oval 1"/>
          <p:cNvSpPr>
            <a:spLocks/>
          </p:cNvSpPr>
          <p:nvPr/>
        </p:nvSpPr>
        <p:spPr>
          <a:xfrm flipH="1">
            <a:off x="6629401" y="6070600"/>
            <a:ext cx="268895" cy="406400"/>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34" name="Rectangle 33"/>
          <p:cNvSpPr/>
          <p:nvPr/>
        </p:nvSpPr>
        <p:spPr>
          <a:xfrm>
            <a:off x="7848600" y="1193801"/>
            <a:ext cx="1066800" cy="1169551"/>
          </a:xfrm>
          <a:prstGeom prst="rect">
            <a:avLst/>
          </a:prstGeom>
          <a:solidFill>
            <a:schemeClr val="bg1"/>
          </a:solidFill>
        </p:spPr>
        <p:txBody>
          <a:bodyPr wrap="square">
            <a:spAutoFit/>
          </a:bodyPr>
          <a:lstStyle/>
          <a:p>
            <a:r>
              <a:rPr lang="en-US" sz="1400" dirty="0" smtClean="0">
                <a:latin typeface="Times"/>
                <a:cs typeface="Times"/>
              </a:rPr>
              <a:t>Cluster 2: intermediate  of ILC3s &amp; ILC1s</a:t>
            </a:r>
            <a:endParaRPr lang="en-US" sz="1400" dirty="0">
              <a:latin typeface="Times"/>
              <a:cs typeface="Times"/>
            </a:endParaRPr>
          </a:p>
          <a:p>
            <a:pPr marL="285750" indent="-285750" algn="ctr">
              <a:buFont typeface="Arial"/>
              <a:buChar char="•"/>
            </a:pPr>
            <a:endParaRPr lang="en-US" sz="1400" dirty="0" smtClean="0">
              <a:latin typeface="Times"/>
              <a:cs typeface="Times"/>
            </a:endParaRPr>
          </a:p>
        </p:txBody>
      </p:sp>
      <p:grpSp>
        <p:nvGrpSpPr>
          <p:cNvPr id="20" name="Group 19"/>
          <p:cNvGrpSpPr/>
          <p:nvPr/>
        </p:nvGrpSpPr>
        <p:grpSpPr>
          <a:xfrm>
            <a:off x="250414" y="1019685"/>
            <a:ext cx="3864387" cy="5152516"/>
            <a:chOff x="2133600" y="590550"/>
            <a:chExt cx="4250826" cy="4250826"/>
          </a:xfrm>
        </p:grpSpPr>
        <p:pic>
          <p:nvPicPr>
            <p:cNvPr id="21" name="Picture 20" descr="  O-sub.clusters_tsn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590550"/>
              <a:ext cx="4250826" cy="4250826"/>
            </a:xfrm>
            <a:prstGeom prst="rect">
              <a:avLst/>
            </a:prstGeom>
          </p:spPr>
        </p:pic>
        <p:sp>
          <p:nvSpPr>
            <p:cNvPr id="22" name="TextBox 21"/>
            <p:cNvSpPr txBox="1"/>
            <p:nvPr/>
          </p:nvSpPr>
          <p:spPr>
            <a:xfrm>
              <a:off x="3522547" y="2800350"/>
              <a:ext cx="344348" cy="533223"/>
            </a:xfrm>
            <a:prstGeom prst="rect">
              <a:avLst/>
            </a:prstGeom>
            <a:noFill/>
          </p:spPr>
          <p:txBody>
            <a:bodyPr wrap="none" rtlCol="0">
              <a:spAutoFit/>
            </a:bodyPr>
            <a:lstStyle/>
            <a:p>
              <a:pPr algn="ctr"/>
              <a:r>
                <a:rPr lang="en-US" b="1" dirty="0" smtClean="0"/>
                <a:t>3</a:t>
              </a:r>
            </a:p>
            <a:p>
              <a:pPr algn="ctr"/>
              <a:endParaRPr lang="en-US" b="1" dirty="0"/>
            </a:p>
          </p:txBody>
        </p:sp>
        <p:sp>
          <p:nvSpPr>
            <p:cNvPr id="23" name="TextBox 22"/>
            <p:cNvSpPr txBox="1"/>
            <p:nvPr/>
          </p:nvSpPr>
          <p:spPr>
            <a:xfrm>
              <a:off x="4308639" y="2724150"/>
              <a:ext cx="753366" cy="533223"/>
            </a:xfrm>
            <a:prstGeom prst="rect">
              <a:avLst/>
            </a:prstGeom>
            <a:noFill/>
          </p:spPr>
          <p:txBody>
            <a:bodyPr wrap="none" rtlCol="0">
              <a:spAutoFit/>
            </a:bodyPr>
            <a:lstStyle/>
            <a:p>
              <a:pPr algn="ctr"/>
              <a:r>
                <a:rPr lang="en-US" b="1" dirty="0" smtClean="0"/>
                <a:t>ILC3</a:t>
              </a:r>
            </a:p>
            <a:p>
              <a:pPr algn="ctr"/>
              <a:endParaRPr lang="en-US" b="1" dirty="0" smtClean="0"/>
            </a:p>
          </p:txBody>
        </p:sp>
        <p:sp>
          <p:nvSpPr>
            <p:cNvPr id="24" name="TextBox 23"/>
            <p:cNvSpPr txBox="1"/>
            <p:nvPr/>
          </p:nvSpPr>
          <p:spPr>
            <a:xfrm>
              <a:off x="3217747" y="1428750"/>
              <a:ext cx="344348" cy="304699"/>
            </a:xfrm>
            <a:prstGeom prst="rect">
              <a:avLst/>
            </a:prstGeom>
            <a:noFill/>
          </p:spPr>
          <p:txBody>
            <a:bodyPr wrap="none" rtlCol="0">
              <a:spAutoFit/>
            </a:bodyPr>
            <a:lstStyle/>
            <a:p>
              <a:pPr algn="ctr"/>
              <a:r>
                <a:rPr lang="en-US" b="1" dirty="0" smtClean="0"/>
                <a:t>1</a:t>
              </a:r>
            </a:p>
          </p:txBody>
        </p:sp>
        <p:sp>
          <p:nvSpPr>
            <p:cNvPr id="25" name="TextBox 24"/>
            <p:cNvSpPr txBox="1"/>
            <p:nvPr/>
          </p:nvSpPr>
          <p:spPr>
            <a:xfrm>
              <a:off x="3903546" y="2038350"/>
              <a:ext cx="344348" cy="304699"/>
            </a:xfrm>
            <a:prstGeom prst="rect">
              <a:avLst/>
            </a:prstGeom>
            <a:noFill/>
          </p:spPr>
          <p:txBody>
            <a:bodyPr wrap="none" rtlCol="0">
              <a:spAutoFit/>
            </a:bodyPr>
            <a:lstStyle/>
            <a:p>
              <a:pPr algn="ctr"/>
              <a:r>
                <a:rPr lang="en-US" b="1" dirty="0" smtClean="0"/>
                <a:t>2</a:t>
              </a:r>
            </a:p>
          </p:txBody>
        </p:sp>
        <p:sp>
          <p:nvSpPr>
            <p:cNvPr id="26" name="TextBox 25"/>
            <p:cNvSpPr txBox="1"/>
            <p:nvPr/>
          </p:nvSpPr>
          <p:spPr>
            <a:xfrm>
              <a:off x="3979747" y="3790950"/>
              <a:ext cx="344348" cy="533223"/>
            </a:xfrm>
            <a:prstGeom prst="rect">
              <a:avLst/>
            </a:prstGeom>
            <a:noFill/>
          </p:spPr>
          <p:txBody>
            <a:bodyPr wrap="none" rtlCol="0">
              <a:spAutoFit/>
            </a:bodyPr>
            <a:lstStyle/>
            <a:p>
              <a:pPr algn="ctr"/>
              <a:r>
                <a:rPr lang="en-US" b="1" dirty="0" smtClean="0"/>
                <a:t>6</a:t>
              </a:r>
            </a:p>
            <a:p>
              <a:pPr algn="ctr"/>
              <a:endParaRPr lang="en-US" b="1" dirty="0"/>
            </a:p>
          </p:txBody>
        </p:sp>
        <p:sp>
          <p:nvSpPr>
            <p:cNvPr id="27" name="TextBox 26"/>
            <p:cNvSpPr txBox="1"/>
            <p:nvPr/>
          </p:nvSpPr>
          <p:spPr>
            <a:xfrm>
              <a:off x="4970346" y="2343150"/>
              <a:ext cx="344348" cy="533223"/>
            </a:xfrm>
            <a:prstGeom prst="rect">
              <a:avLst/>
            </a:prstGeom>
            <a:noFill/>
          </p:spPr>
          <p:txBody>
            <a:bodyPr wrap="none" rtlCol="0">
              <a:spAutoFit/>
            </a:bodyPr>
            <a:lstStyle/>
            <a:p>
              <a:pPr algn="ctr"/>
              <a:r>
                <a:rPr lang="en-US" b="1" dirty="0" smtClean="0"/>
                <a:t>4</a:t>
              </a:r>
            </a:p>
            <a:p>
              <a:pPr algn="ctr"/>
              <a:endParaRPr lang="en-US" b="1" dirty="0"/>
            </a:p>
          </p:txBody>
        </p:sp>
        <p:sp>
          <p:nvSpPr>
            <p:cNvPr id="28" name="TextBox 27"/>
            <p:cNvSpPr txBox="1"/>
            <p:nvPr/>
          </p:nvSpPr>
          <p:spPr>
            <a:xfrm>
              <a:off x="4513147" y="3867150"/>
              <a:ext cx="344348" cy="533223"/>
            </a:xfrm>
            <a:prstGeom prst="rect">
              <a:avLst/>
            </a:prstGeom>
            <a:noFill/>
          </p:spPr>
          <p:txBody>
            <a:bodyPr wrap="none" rtlCol="0">
              <a:spAutoFit/>
            </a:bodyPr>
            <a:lstStyle/>
            <a:p>
              <a:pPr algn="ctr"/>
              <a:r>
                <a:rPr lang="en-US" b="1" dirty="0" smtClean="0"/>
                <a:t>5</a:t>
              </a:r>
            </a:p>
            <a:p>
              <a:pPr algn="ctr"/>
              <a:endParaRPr lang="en-US" b="1" dirty="0"/>
            </a:p>
          </p:txBody>
        </p:sp>
        <p:sp>
          <p:nvSpPr>
            <p:cNvPr id="29" name="TextBox 28"/>
            <p:cNvSpPr txBox="1"/>
            <p:nvPr/>
          </p:nvSpPr>
          <p:spPr>
            <a:xfrm>
              <a:off x="4817947" y="3714750"/>
              <a:ext cx="344348" cy="533223"/>
            </a:xfrm>
            <a:prstGeom prst="rect">
              <a:avLst/>
            </a:prstGeom>
            <a:noFill/>
          </p:spPr>
          <p:txBody>
            <a:bodyPr wrap="none" rtlCol="0">
              <a:spAutoFit/>
            </a:bodyPr>
            <a:lstStyle/>
            <a:p>
              <a:pPr algn="ctr"/>
              <a:r>
                <a:rPr lang="en-US" b="1" dirty="0" smtClean="0"/>
                <a:t>4</a:t>
              </a:r>
            </a:p>
            <a:p>
              <a:pPr algn="ctr"/>
              <a:endParaRPr lang="en-US" b="1" dirty="0"/>
            </a:p>
          </p:txBody>
        </p:sp>
        <p:sp>
          <p:nvSpPr>
            <p:cNvPr id="36" name="TextBox 35"/>
            <p:cNvSpPr txBox="1"/>
            <p:nvPr/>
          </p:nvSpPr>
          <p:spPr>
            <a:xfrm>
              <a:off x="2684347" y="2114550"/>
              <a:ext cx="344348" cy="533223"/>
            </a:xfrm>
            <a:prstGeom prst="rect">
              <a:avLst/>
            </a:prstGeom>
            <a:noFill/>
          </p:spPr>
          <p:txBody>
            <a:bodyPr wrap="none" rtlCol="0">
              <a:spAutoFit/>
            </a:bodyPr>
            <a:lstStyle/>
            <a:p>
              <a:pPr algn="ctr"/>
              <a:r>
                <a:rPr lang="en-US" b="1" dirty="0" smtClean="0"/>
                <a:t>7</a:t>
              </a:r>
            </a:p>
            <a:p>
              <a:pPr algn="ctr"/>
              <a:endParaRPr lang="en-US" b="1" dirty="0"/>
            </a:p>
          </p:txBody>
        </p:sp>
        <p:sp>
          <p:nvSpPr>
            <p:cNvPr id="37" name="TextBox 36"/>
            <p:cNvSpPr txBox="1"/>
            <p:nvPr/>
          </p:nvSpPr>
          <p:spPr>
            <a:xfrm>
              <a:off x="3712455" y="3257550"/>
              <a:ext cx="344348" cy="533223"/>
            </a:xfrm>
            <a:prstGeom prst="rect">
              <a:avLst/>
            </a:prstGeom>
            <a:noFill/>
          </p:spPr>
          <p:txBody>
            <a:bodyPr wrap="none" rtlCol="0">
              <a:spAutoFit/>
            </a:bodyPr>
            <a:lstStyle/>
            <a:p>
              <a:pPr algn="ctr"/>
              <a:r>
                <a:rPr lang="en-US" b="1" dirty="0" smtClean="0"/>
                <a:t>8</a:t>
              </a:r>
            </a:p>
            <a:p>
              <a:pPr algn="ctr"/>
              <a:endParaRPr lang="en-US" b="1" dirty="0"/>
            </a:p>
          </p:txBody>
        </p:sp>
        <p:sp>
          <p:nvSpPr>
            <p:cNvPr id="48" name="TextBox 47"/>
            <p:cNvSpPr txBox="1"/>
            <p:nvPr/>
          </p:nvSpPr>
          <p:spPr>
            <a:xfrm>
              <a:off x="5427547" y="2848152"/>
              <a:ext cx="344348" cy="533223"/>
            </a:xfrm>
            <a:prstGeom prst="rect">
              <a:avLst/>
            </a:prstGeom>
            <a:noFill/>
          </p:spPr>
          <p:txBody>
            <a:bodyPr wrap="none" rtlCol="0">
              <a:spAutoFit/>
            </a:bodyPr>
            <a:lstStyle/>
            <a:p>
              <a:pPr algn="ctr"/>
              <a:r>
                <a:rPr lang="en-US" b="1" dirty="0" smtClean="0"/>
                <a:t>3</a:t>
              </a:r>
            </a:p>
            <a:p>
              <a:pPr algn="ctr"/>
              <a:endParaRPr lang="en-US" b="1" dirty="0"/>
            </a:p>
          </p:txBody>
        </p:sp>
        <p:sp>
          <p:nvSpPr>
            <p:cNvPr id="49" name="TextBox 48"/>
            <p:cNvSpPr txBox="1"/>
            <p:nvPr/>
          </p:nvSpPr>
          <p:spPr>
            <a:xfrm>
              <a:off x="5198947" y="3333750"/>
              <a:ext cx="344348" cy="533223"/>
            </a:xfrm>
            <a:prstGeom prst="rect">
              <a:avLst/>
            </a:prstGeom>
            <a:noFill/>
          </p:spPr>
          <p:txBody>
            <a:bodyPr wrap="none" rtlCol="0">
              <a:spAutoFit/>
            </a:bodyPr>
            <a:lstStyle/>
            <a:p>
              <a:pPr algn="ctr"/>
              <a:r>
                <a:rPr lang="en-US" b="1" dirty="0" smtClean="0"/>
                <a:t>5</a:t>
              </a:r>
            </a:p>
            <a:p>
              <a:pPr algn="ctr"/>
              <a:endParaRPr lang="en-US" b="1" dirty="0"/>
            </a:p>
          </p:txBody>
        </p:sp>
      </p:grpSp>
      <p:sp>
        <p:nvSpPr>
          <p:cNvPr id="30" name="Rectangle 29"/>
          <p:cNvSpPr/>
          <p:nvPr/>
        </p:nvSpPr>
        <p:spPr>
          <a:xfrm>
            <a:off x="2362200" y="990601"/>
            <a:ext cx="1676400" cy="954107"/>
          </a:xfrm>
          <a:prstGeom prst="rect">
            <a:avLst/>
          </a:prstGeom>
          <a:solidFill>
            <a:schemeClr val="bg1"/>
          </a:solidFill>
        </p:spPr>
        <p:txBody>
          <a:bodyPr wrap="square">
            <a:spAutoFit/>
          </a:bodyPr>
          <a:lstStyle/>
          <a:p>
            <a:r>
              <a:rPr lang="en-US" sz="1400" dirty="0" smtClean="0">
                <a:latin typeface="Times"/>
                <a:cs typeface="Times"/>
              </a:rPr>
              <a:t>Clustering of ILCs using knowledge of known genes</a:t>
            </a:r>
            <a:endParaRPr lang="en-US" sz="1400" dirty="0">
              <a:latin typeface="Times"/>
              <a:cs typeface="Times"/>
            </a:endParaRPr>
          </a:p>
          <a:p>
            <a:pPr marL="285750" indent="-285750" algn="ctr">
              <a:buFont typeface="Arial"/>
              <a:buChar char="•"/>
            </a:pPr>
            <a:endParaRPr lang="en-US" sz="1400" dirty="0" smtClean="0">
              <a:latin typeface="Times"/>
              <a:cs typeface="Times"/>
            </a:endParaRPr>
          </a:p>
        </p:txBody>
      </p:sp>
      <p:sp>
        <p:nvSpPr>
          <p:cNvPr id="5" name="Rectangle 4"/>
          <p:cNvSpPr/>
          <p:nvPr/>
        </p:nvSpPr>
        <p:spPr>
          <a:xfrm>
            <a:off x="152400" y="6172200"/>
            <a:ext cx="4572000" cy="584776"/>
          </a:xfrm>
          <a:prstGeom prst="rect">
            <a:avLst/>
          </a:prstGeom>
        </p:spPr>
        <p:txBody>
          <a:bodyPr>
            <a:spAutoFit/>
          </a:bodyPr>
          <a:lstStyle/>
          <a:p>
            <a:r>
              <a:rPr lang="en-US" sz="1600" dirty="0"/>
              <a:t>t-Distributed Stochastic Neighbor Embedding is a non-linear dimensionality reduction </a:t>
            </a:r>
            <a:r>
              <a:rPr lang="en-US" sz="1600" dirty="0" smtClean="0"/>
              <a:t>algorithm.</a:t>
            </a:r>
            <a:endParaRPr lang="en-US" sz="1600" dirty="0"/>
          </a:p>
        </p:txBody>
      </p:sp>
    </p:spTree>
    <p:extLst>
      <p:ext uri="{BB962C8B-B14F-4D97-AF65-F5344CB8AC3E}">
        <p14:creationId xmlns:p14="http://schemas.microsoft.com/office/powerpoint/2010/main" val="234287507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6201" y="959474"/>
            <a:ext cx="2903371" cy="3871161"/>
            <a:chOff x="2538579" y="590550"/>
            <a:chExt cx="4250826" cy="4250826"/>
          </a:xfrm>
        </p:grpSpPr>
        <p:pic>
          <p:nvPicPr>
            <p:cNvPr id="26" name="Picture 25" descr="  O-sub.clusters_tsn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8579" y="590550"/>
              <a:ext cx="4250826" cy="4250826"/>
            </a:xfrm>
            <a:prstGeom prst="rect">
              <a:avLst/>
            </a:prstGeom>
          </p:spPr>
        </p:pic>
        <p:sp>
          <p:nvSpPr>
            <p:cNvPr id="27" name="TextBox 26"/>
            <p:cNvSpPr txBox="1"/>
            <p:nvPr/>
          </p:nvSpPr>
          <p:spPr>
            <a:xfrm>
              <a:off x="4243689" y="1940480"/>
              <a:ext cx="458328" cy="405554"/>
            </a:xfrm>
            <a:prstGeom prst="rect">
              <a:avLst/>
            </a:prstGeom>
            <a:noFill/>
          </p:spPr>
          <p:txBody>
            <a:bodyPr wrap="none" rtlCol="0">
              <a:spAutoFit/>
            </a:bodyPr>
            <a:lstStyle/>
            <a:p>
              <a:pPr algn="ctr"/>
              <a:r>
                <a:rPr lang="en-US" b="1" dirty="0" smtClean="0"/>
                <a:t>2</a:t>
              </a:r>
            </a:p>
          </p:txBody>
        </p:sp>
      </p:grpSp>
      <p:sp>
        <p:nvSpPr>
          <p:cNvPr id="29" name="TextBox 28"/>
          <p:cNvSpPr txBox="1"/>
          <p:nvPr/>
        </p:nvSpPr>
        <p:spPr>
          <a:xfrm>
            <a:off x="1384939" y="2819400"/>
            <a:ext cx="890125" cy="369332"/>
          </a:xfrm>
          <a:prstGeom prst="rect">
            <a:avLst/>
          </a:prstGeom>
          <a:noFill/>
        </p:spPr>
        <p:txBody>
          <a:bodyPr wrap="none" rtlCol="0">
            <a:spAutoFit/>
          </a:bodyPr>
          <a:lstStyle/>
          <a:p>
            <a:pPr algn="ctr"/>
            <a:r>
              <a:rPr lang="en-US" b="1" dirty="0" smtClean="0"/>
              <a:t>0:ILC3</a:t>
            </a:r>
          </a:p>
        </p:txBody>
      </p:sp>
      <p:sp>
        <p:nvSpPr>
          <p:cNvPr id="30" name="TextBox 29"/>
          <p:cNvSpPr txBox="1"/>
          <p:nvPr/>
        </p:nvSpPr>
        <p:spPr>
          <a:xfrm>
            <a:off x="622939" y="1803400"/>
            <a:ext cx="890125" cy="369332"/>
          </a:xfrm>
          <a:prstGeom prst="rect">
            <a:avLst/>
          </a:prstGeom>
          <a:noFill/>
        </p:spPr>
        <p:txBody>
          <a:bodyPr wrap="none" rtlCol="0">
            <a:spAutoFit/>
          </a:bodyPr>
          <a:lstStyle/>
          <a:p>
            <a:pPr algn="ctr"/>
            <a:r>
              <a:rPr lang="en-US" b="1" dirty="0" smtClean="0"/>
              <a:t>1:ILC1</a:t>
            </a:r>
          </a:p>
        </p:txBody>
      </p:sp>
      <p:pic>
        <p:nvPicPr>
          <p:cNvPr id="17" name="Picture 16" descr=" KLRD1 .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8801" y="1688841"/>
            <a:ext cx="3513079" cy="4684105"/>
          </a:xfrm>
          <a:prstGeom prst="rect">
            <a:avLst/>
          </a:prstGeom>
        </p:spPr>
      </p:pic>
      <p:pic>
        <p:nvPicPr>
          <p:cNvPr id="16" name="Picture 15" descr=" IL7R .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4601" y="1691296"/>
            <a:ext cx="3513079" cy="4684105"/>
          </a:xfrm>
          <a:prstGeom prst="rect">
            <a:avLst/>
          </a:prstGeom>
        </p:spPr>
      </p:pic>
      <p:sp>
        <p:nvSpPr>
          <p:cNvPr id="3" name="Title 2"/>
          <p:cNvSpPr>
            <a:spLocks noGrp="1"/>
          </p:cNvSpPr>
          <p:nvPr>
            <p:ph type="title"/>
          </p:nvPr>
        </p:nvSpPr>
        <p:spPr>
          <a:xfrm>
            <a:off x="137160" y="-1"/>
            <a:ext cx="8686800" cy="743707"/>
          </a:xfrm>
        </p:spPr>
        <p:txBody>
          <a:bodyPr/>
          <a:lstStyle/>
          <a:p>
            <a:r>
              <a:rPr lang="en-US" dirty="0" err="1">
                <a:solidFill>
                  <a:srgbClr val="FFFFFF"/>
                </a:solidFill>
              </a:rPr>
              <a:t>s</a:t>
            </a:r>
            <a:r>
              <a:rPr lang="en-US" dirty="0" err="1" smtClean="0">
                <a:solidFill>
                  <a:srgbClr val="FFFFFF"/>
                </a:solidFill>
              </a:rPr>
              <a:t>cRNA-seq</a:t>
            </a:r>
            <a:r>
              <a:rPr lang="en-US" dirty="0" smtClean="0">
                <a:solidFill>
                  <a:srgbClr val="FFFFFF"/>
                </a:solidFill>
              </a:rPr>
              <a:t> Confirms ILC3 to ILC1 Transition in Human</a:t>
            </a:r>
            <a:endParaRPr lang="en-US" dirty="0">
              <a:solidFill>
                <a:srgbClr val="FFFFFF"/>
              </a:solidFill>
            </a:endParaRPr>
          </a:p>
        </p:txBody>
      </p:sp>
      <p:sp>
        <p:nvSpPr>
          <p:cNvPr id="2" name="Rectangle 1"/>
          <p:cNvSpPr/>
          <p:nvPr/>
        </p:nvSpPr>
        <p:spPr>
          <a:xfrm>
            <a:off x="3657600" y="787400"/>
            <a:ext cx="2362200" cy="830997"/>
          </a:xfrm>
          <a:prstGeom prst="rect">
            <a:avLst/>
          </a:prstGeom>
          <a:solidFill>
            <a:schemeClr val="bg1"/>
          </a:solidFill>
        </p:spPr>
        <p:txBody>
          <a:bodyPr wrap="square">
            <a:spAutoFit/>
          </a:bodyPr>
          <a:lstStyle/>
          <a:p>
            <a:pPr algn="ctr"/>
            <a:r>
              <a:rPr lang="en-US" sz="1600" b="1" dirty="0" smtClean="0"/>
              <a:t>IL7R </a:t>
            </a:r>
            <a:r>
              <a:rPr lang="en-US" sz="1600" b="1" dirty="0" smtClean="0">
                <a:solidFill>
                  <a:srgbClr val="FF0000"/>
                </a:solidFill>
              </a:rPr>
              <a:t>high in ILC3 </a:t>
            </a:r>
            <a:r>
              <a:rPr lang="en-US" sz="1600" b="1" dirty="0" smtClean="0"/>
              <a:t>in</a:t>
            </a:r>
          </a:p>
          <a:p>
            <a:pPr algn="ctr"/>
            <a:r>
              <a:rPr lang="en-US" sz="1600" b="1" dirty="0" smtClean="0"/>
              <a:t>ILC3 - &gt; ILC1 transition</a:t>
            </a:r>
            <a:endParaRPr lang="en-US" sz="1600" b="1" i="1" dirty="0"/>
          </a:p>
        </p:txBody>
      </p:sp>
      <p:sp>
        <p:nvSpPr>
          <p:cNvPr id="34" name="Rectangle 33"/>
          <p:cNvSpPr/>
          <p:nvPr/>
        </p:nvSpPr>
        <p:spPr>
          <a:xfrm>
            <a:off x="6477000" y="787400"/>
            <a:ext cx="2362200" cy="830997"/>
          </a:xfrm>
          <a:prstGeom prst="rect">
            <a:avLst/>
          </a:prstGeom>
          <a:solidFill>
            <a:srgbClr val="FFFFFF"/>
          </a:solidFill>
        </p:spPr>
        <p:txBody>
          <a:bodyPr wrap="square">
            <a:spAutoFit/>
          </a:bodyPr>
          <a:lstStyle/>
          <a:p>
            <a:pPr algn="ctr"/>
            <a:r>
              <a:rPr lang="en-US" sz="1600" b="1" dirty="0" smtClean="0">
                <a:solidFill>
                  <a:srgbClr val="000000"/>
                </a:solidFill>
              </a:rPr>
              <a:t>KLRD1 </a:t>
            </a:r>
            <a:r>
              <a:rPr lang="en-US" sz="1600" b="1" dirty="0" smtClean="0">
                <a:solidFill>
                  <a:srgbClr val="FF0000"/>
                </a:solidFill>
              </a:rPr>
              <a:t>high in ILC1 </a:t>
            </a:r>
            <a:r>
              <a:rPr lang="en-US" sz="1600" b="1" dirty="0" smtClean="0">
                <a:solidFill>
                  <a:srgbClr val="000000"/>
                </a:solidFill>
              </a:rPr>
              <a:t>in</a:t>
            </a:r>
          </a:p>
          <a:p>
            <a:pPr algn="ctr"/>
            <a:r>
              <a:rPr lang="en-US" sz="1600" b="1" dirty="0" smtClean="0">
                <a:solidFill>
                  <a:srgbClr val="000000"/>
                </a:solidFill>
              </a:rPr>
              <a:t> ILC3 - &gt; ILC1 transition</a:t>
            </a:r>
            <a:endParaRPr lang="en-US" sz="1600" i="1" dirty="0">
              <a:solidFill>
                <a:srgbClr val="000000"/>
              </a:solidFill>
            </a:endParaRPr>
          </a:p>
        </p:txBody>
      </p:sp>
      <p:sp>
        <p:nvSpPr>
          <p:cNvPr id="4" name="TextBox 3"/>
          <p:cNvSpPr txBox="1"/>
          <p:nvPr/>
        </p:nvSpPr>
        <p:spPr>
          <a:xfrm>
            <a:off x="170430" y="4851400"/>
            <a:ext cx="2659228" cy="830997"/>
          </a:xfrm>
          <a:prstGeom prst="rect">
            <a:avLst/>
          </a:prstGeom>
          <a:noFill/>
        </p:spPr>
        <p:txBody>
          <a:bodyPr wrap="square" rtlCol="0">
            <a:spAutoFit/>
          </a:bodyPr>
          <a:lstStyle/>
          <a:p>
            <a:pPr marL="285750" indent="-285750">
              <a:buFont typeface="Arial"/>
              <a:buChar char="•"/>
            </a:pPr>
            <a:r>
              <a:rPr lang="en-US" sz="1600" dirty="0" smtClean="0">
                <a:latin typeface="Times"/>
                <a:cs typeface="Times"/>
              </a:rPr>
              <a:t>0 </a:t>
            </a:r>
            <a:r>
              <a:rPr lang="en-US" sz="1600" dirty="0">
                <a:latin typeface="Times"/>
                <a:cs typeface="Times"/>
              </a:rPr>
              <a:t>- </a:t>
            </a:r>
            <a:r>
              <a:rPr lang="en-US" sz="1600" dirty="0" smtClean="0">
                <a:latin typeface="Times"/>
                <a:cs typeface="Times"/>
              </a:rPr>
              <a:t>ILC3</a:t>
            </a:r>
            <a:endParaRPr lang="en-US" sz="1600" dirty="0">
              <a:latin typeface="Times"/>
              <a:cs typeface="Times"/>
            </a:endParaRPr>
          </a:p>
          <a:p>
            <a:pPr marL="285750" indent="-285750">
              <a:buFont typeface="Arial"/>
              <a:buChar char="•"/>
            </a:pPr>
            <a:r>
              <a:rPr lang="en-US" sz="1600" dirty="0" smtClean="0">
                <a:latin typeface="Times"/>
                <a:cs typeface="Times"/>
              </a:rPr>
              <a:t>1 – ILC1</a:t>
            </a:r>
          </a:p>
          <a:p>
            <a:pPr marL="285750" indent="-285750">
              <a:buFont typeface="Arial"/>
              <a:buChar char="•"/>
            </a:pPr>
            <a:r>
              <a:rPr lang="en-US" sz="1600" dirty="0">
                <a:latin typeface="Times"/>
                <a:cs typeface="Times"/>
              </a:rPr>
              <a:t>2</a:t>
            </a:r>
            <a:r>
              <a:rPr lang="en-US" sz="1600" dirty="0" smtClean="0">
                <a:latin typeface="Times"/>
                <a:cs typeface="Times"/>
              </a:rPr>
              <a:t> </a:t>
            </a:r>
            <a:r>
              <a:rPr lang="en-US" sz="1600" dirty="0">
                <a:latin typeface="Times"/>
                <a:cs typeface="Times"/>
              </a:rPr>
              <a:t>– </a:t>
            </a:r>
            <a:r>
              <a:rPr lang="en-US" sz="1600" dirty="0" smtClean="0">
                <a:latin typeface="Times"/>
                <a:cs typeface="Times"/>
              </a:rPr>
              <a:t>transitioning cells</a:t>
            </a:r>
            <a:endParaRPr lang="en-US" sz="1600" dirty="0">
              <a:latin typeface="Times"/>
              <a:cs typeface="Times"/>
            </a:endParaRPr>
          </a:p>
        </p:txBody>
      </p:sp>
    </p:spTree>
    <p:extLst>
      <p:ext uri="{BB962C8B-B14F-4D97-AF65-F5344CB8AC3E}">
        <p14:creationId xmlns:p14="http://schemas.microsoft.com/office/powerpoint/2010/main" val="39117034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514600" y="2743200"/>
            <a:ext cx="4071510"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We Are One</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48680677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lial-cells-brain-neurons-neuroglial-non-neuronal-there-different-types-oligodendrocyte-4754639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1676400"/>
            <a:ext cx="5030990" cy="4038600"/>
          </a:xfrm>
          <a:prstGeom prst="ellipse">
            <a:avLst/>
          </a:prstGeom>
          <a:ln>
            <a:noFill/>
          </a:ln>
          <a:effectLst>
            <a:softEdge rad="112500"/>
          </a:effectLst>
        </p:spPr>
      </p:pic>
      <p:sp>
        <p:nvSpPr>
          <p:cNvPr id="32770" name="Rectangle 2"/>
          <p:cNvSpPr>
            <a:spLocks noGrp="1"/>
          </p:cNvSpPr>
          <p:nvPr>
            <p:ph type="title" idx="4294967295"/>
          </p:nvPr>
        </p:nvSpPr>
        <p:spPr>
          <a:xfrm>
            <a:off x="137160" y="0"/>
            <a:ext cx="5610209" cy="711200"/>
          </a:xfrm>
        </p:spPr>
        <p:txBody>
          <a:bodyPr lIns="91440" tIns="45720" rIns="91440" bIns="45720" anchor="ctr"/>
          <a:lstStyle/>
          <a:p>
            <a:pPr eaLnBrk="1" hangingPunct="1"/>
            <a:r>
              <a:rPr lang="en-US" sz="2400" dirty="0" smtClean="0">
                <a:latin typeface="Arial"/>
                <a:cs typeface="Arial"/>
              </a:rPr>
              <a:t>Acknowledgements</a:t>
            </a:r>
          </a:p>
        </p:txBody>
      </p:sp>
      <p:sp>
        <p:nvSpPr>
          <p:cNvPr id="32771" name="Rectangle 3"/>
          <p:cNvSpPr>
            <a:spLocks noChangeArrowheads="1"/>
          </p:cNvSpPr>
          <p:nvPr/>
        </p:nvSpPr>
        <p:spPr bwMode="auto">
          <a:xfrm>
            <a:off x="304800" y="2587825"/>
            <a:ext cx="2209800" cy="2092881"/>
          </a:xfrm>
          <a:prstGeom prst="rect">
            <a:avLst/>
          </a:prstGeom>
          <a:noFill/>
          <a:ln w="9525">
            <a:noFill/>
            <a:miter lim="800000"/>
            <a:headEnd/>
            <a:tailEnd/>
          </a:ln>
        </p:spPr>
        <p:txBody>
          <a:bodyPr wrap="square" anchor="ctr">
            <a:spAutoFit/>
          </a:bodyPr>
          <a:lstStyle/>
          <a:p>
            <a:pPr algn="l"/>
            <a:r>
              <a:rPr lang="en-US" b="1" dirty="0" smtClean="0">
                <a:solidFill>
                  <a:schemeClr val="tx2"/>
                </a:solidFill>
              </a:rPr>
              <a:t>Research Units</a:t>
            </a:r>
            <a:endParaRPr lang="en-US" sz="1600" b="1" dirty="0">
              <a:solidFill>
                <a:schemeClr val="tx2"/>
              </a:solidFill>
            </a:endParaRPr>
          </a:p>
          <a:p>
            <a:pPr algn="l">
              <a:buFontTx/>
              <a:buChar char="•"/>
            </a:pPr>
            <a:r>
              <a:rPr lang="en-US" sz="1600" dirty="0">
                <a:solidFill>
                  <a:schemeClr val="tx2"/>
                </a:solidFill>
              </a:rPr>
              <a:t> </a:t>
            </a:r>
            <a:r>
              <a:rPr lang="en-US" sz="1600" dirty="0" smtClean="0">
                <a:solidFill>
                  <a:schemeClr val="tx2"/>
                </a:solidFill>
              </a:rPr>
              <a:t>Michael Vincent</a:t>
            </a:r>
            <a:endParaRPr lang="en-US" sz="1600" dirty="0">
              <a:solidFill>
                <a:schemeClr val="tx2"/>
              </a:solidFill>
            </a:endParaRPr>
          </a:p>
          <a:p>
            <a:pPr algn="l">
              <a:buFontTx/>
              <a:buChar char="•"/>
            </a:pPr>
            <a:r>
              <a:rPr lang="en-US" sz="1600" dirty="0">
                <a:solidFill>
                  <a:schemeClr val="tx2"/>
                </a:solidFill>
              </a:rPr>
              <a:t> </a:t>
            </a:r>
            <a:r>
              <a:rPr lang="en-US" sz="1600" dirty="0" smtClean="0">
                <a:solidFill>
                  <a:schemeClr val="tx2"/>
                </a:solidFill>
              </a:rPr>
              <a:t>Robert Martinez</a:t>
            </a:r>
          </a:p>
          <a:p>
            <a:pPr algn="l">
              <a:buFontTx/>
              <a:buChar char="•"/>
            </a:pPr>
            <a:r>
              <a:rPr lang="en-US" sz="1600" dirty="0">
                <a:solidFill>
                  <a:schemeClr val="tx2"/>
                </a:solidFill>
              </a:rPr>
              <a:t> </a:t>
            </a:r>
            <a:r>
              <a:rPr lang="en-US" sz="1600" dirty="0" smtClean="0">
                <a:solidFill>
                  <a:schemeClr val="tx2"/>
                </a:solidFill>
              </a:rPr>
              <a:t>Li-Ling Lin</a:t>
            </a:r>
          </a:p>
          <a:p>
            <a:pPr algn="l">
              <a:buFontTx/>
              <a:buChar char="•"/>
            </a:pPr>
            <a:r>
              <a:rPr lang="en-US" sz="1600" dirty="0">
                <a:solidFill>
                  <a:schemeClr val="tx2"/>
                </a:solidFill>
              </a:rPr>
              <a:t> </a:t>
            </a:r>
            <a:r>
              <a:rPr lang="en-US" sz="1600" dirty="0" smtClean="0">
                <a:solidFill>
                  <a:schemeClr val="tx2"/>
                </a:solidFill>
              </a:rPr>
              <a:t>Ken Dower</a:t>
            </a:r>
          </a:p>
          <a:p>
            <a:pPr algn="l">
              <a:buFontTx/>
              <a:buChar char="•"/>
            </a:pPr>
            <a:r>
              <a:rPr lang="en-US" sz="1600" dirty="0">
                <a:solidFill>
                  <a:schemeClr val="tx2"/>
                </a:solidFill>
              </a:rPr>
              <a:t> </a:t>
            </a:r>
            <a:r>
              <a:rPr lang="en-US" sz="1600" dirty="0" smtClean="0">
                <a:solidFill>
                  <a:schemeClr val="tx2"/>
                </a:solidFill>
              </a:rPr>
              <a:t>Bryce Johnson</a:t>
            </a:r>
          </a:p>
          <a:p>
            <a:pPr algn="l">
              <a:buFontTx/>
              <a:buChar char="•"/>
            </a:pPr>
            <a:r>
              <a:rPr lang="en-US" sz="1600" dirty="0">
                <a:solidFill>
                  <a:schemeClr val="tx2"/>
                </a:solidFill>
              </a:rPr>
              <a:t> </a:t>
            </a:r>
            <a:r>
              <a:rPr lang="en-US" sz="1600" dirty="0" smtClean="0">
                <a:solidFill>
                  <a:schemeClr val="tx2"/>
                </a:solidFill>
              </a:rPr>
              <a:t>Christine Bulawa</a:t>
            </a:r>
          </a:p>
          <a:p>
            <a:pPr algn="l">
              <a:buFontTx/>
              <a:buChar char="•"/>
            </a:pPr>
            <a:r>
              <a:rPr lang="en-US" sz="1600" dirty="0">
                <a:solidFill>
                  <a:schemeClr val="tx2"/>
                </a:solidFill>
              </a:rPr>
              <a:t> </a:t>
            </a:r>
            <a:r>
              <a:rPr lang="en-US" sz="1600" dirty="0" smtClean="0">
                <a:solidFill>
                  <a:schemeClr val="tx2"/>
                </a:solidFill>
              </a:rPr>
              <a:t>Will Gordon</a:t>
            </a:r>
          </a:p>
        </p:txBody>
      </p:sp>
      <p:sp>
        <p:nvSpPr>
          <p:cNvPr id="9" name="Rectangle 8"/>
          <p:cNvSpPr>
            <a:spLocks noChangeArrowheads="1"/>
          </p:cNvSpPr>
          <p:nvPr/>
        </p:nvSpPr>
        <p:spPr bwMode="auto">
          <a:xfrm>
            <a:off x="5273028" y="4800600"/>
            <a:ext cx="3886200" cy="1846659"/>
          </a:xfrm>
          <a:prstGeom prst="rect">
            <a:avLst/>
          </a:prstGeom>
          <a:noFill/>
          <a:ln w="9525">
            <a:noFill/>
            <a:miter lim="800000"/>
            <a:headEnd/>
            <a:tailEnd/>
          </a:ln>
        </p:spPr>
        <p:txBody>
          <a:bodyPr wrap="square" anchor="ctr">
            <a:spAutoFit/>
          </a:bodyPr>
          <a:lstStyle/>
          <a:p>
            <a:pPr algn="l"/>
            <a:r>
              <a:rPr lang="en-US" b="1" dirty="0" smtClean="0">
                <a:solidFill>
                  <a:schemeClr val="tx2"/>
                </a:solidFill>
              </a:rPr>
              <a:t>Academics</a:t>
            </a:r>
            <a:endParaRPr lang="en-US" sz="1600" b="1" dirty="0" smtClean="0">
              <a:solidFill>
                <a:schemeClr val="tx2"/>
              </a:solidFill>
            </a:endParaRPr>
          </a:p>
          <a:p>
            <a:pPr algn="l">
              <a:buFontTx/>
              <a:buChar char="•"/>
            </a:pPr>
            <a:r>
              <a:rPr lang="en-US" sz="1600" dirty="0" smtClean="0">
                <a:solidFill>
                  <a:schemeClr val="tx2"/>
                </a:solidFill>
              </a:rPr>
              <a:t> Tim Spector (KCL)</a:t>
            </a:r>
          </a:p>
          <a:p>
            <a:pPr algn="l">
              <a:buFontTx/>
              <a:buChar char="•"/>
            </a:pPr>
            <a:r>
              <a:rPr lang="en-US" sz="1600" dirty="0" smtClean="0">
                <a:solidFill>
                  <a:schemeClr val="tx2"/>
                </a:solidFill>
              </a:rPr>
              <a:t> Soumya Raychaudhuri (Broad)</a:t>
            </a:r>
          </a:p>
          <a:p>
            <a:pPr algn="l">
              <a:buFontTx/>
              <a:buChar char="•"/>
            </a:pPr>
            <a:r>
              <a:rPr lang="en-US" sz="1600" dirty="0">
                <a:solidFill>
                  <a:schemeClr val="tx2"/>
                </a:solidFill>
              </a:rPr>
              <a:t> </a:t>
            </a:r>
            <a:r>
              <a:rPr lang="en-US" sz="1600" dirty="0" smtClean="0">
                <a:solidFill>
                  <a:schemeClr val="tx2"/>
                </a:solidFill>
              </a:rPr>
              <a:t>Nir Hacohen (Harvard)</a:t>
            </a:r>
          </a:p>
          <a:p>
            <a:pPr>
              <a:buFontTx/>
              <a:buChar char="•"/>
            </a:pPr>
            <a:r>
              <a:rPr lang="en-US" sz="1600" dirty="0">
                <a:solidFill>
                  <a:schemeClr val="tx2"/>
                </a:solidFill>
              </a:rPr>
              <a:t> Betsy J. Barnes </a:t>
            </a:r>
            <a:r>
              <a:rPr lang="en-US" sz="1600" dirty="0" smtClean="0">
                <a:solidFill>
                  <a:schemeClr val="tx2"/>
                </a:solidFill>
              </a:rPr>
              <a:t>(Rutgers)</a:t>
            </a:r>
          </a:p>
          <a:p>
            <a:pPr>
              <a:buFontTx/>
              <a:buChar char="•"/>
            </a:pPr>
            <a:r>
              <a:rPr lang="en-US" sz="1600" dirty="0">
                <a:solidFill>
                  <a:schemeClr val="tx2"/>
                </a:solidFill>
              </a:rPr>
              <a:t> </a:t>
            </a:r>
            <a:r>
              <a:rPr lang="en-US" sz="1600" dirty="0" smtClean="0">
                <a:solidFill>
                  <a:schemeClr val="tx2"/>
                </a:solidFill>
              </a:rPr>
              <a:t>Marco Colonna (Washington U.)</a:t>
            </a:r>
          </a:p>
          <a:p>
            <a:pPr algn="l">
              <a:buFontTx/>
              <a:buChar char="•"/>
            </a:pPr>
            <a:r>
              <a:rPr lang="en-US" sz="1600" dirty="0">
                <a:solidFill>
                  <a:schemeClr val="tx2"/>
                </a:solidFill>
              </a:rPr>
              <a:t> </a:t>
            </a:r>
            <a:r>
              <a:rPr lang="en-US" sz="1600" dirty="0" smtClean="0">
                <a:solidFill>
                  <a:schemeClr val="tx2"/>
                </a:solidFill>
              </a:rPr>
              <a:t>Accelerated Medicine Partnership</a:t>
            </a:r>
          </a:p>
        </p:txBody>
      </p:sp>
      <p:sp>
        <p:nvSpPr>
          <p:cNvPr id="10" name="Rectangle 9"/>
          <p:cNvSpPr>
            <a:spLocks noChangeArrowheads="1"/>
          </p:cNvSpPr>
          <p:nvPr/>
        </p:nvSpPr>
        <p:spPr bwMode="auto">
          <a:xfrm>
            <a:off x="6248400" y="1767245"/>
            <a:ext cx="2895600" cy="1877437"/>
          </a:xfrm>
          <a:prstGeom prst="rect">
            <a:avLst/>
          </a:prstGeom>
          <a:noFill/>
          <a:ln w="9525">
            <a:noFill/>
            <a:miter lim="800000"/>
            <a:headEnd/>
            <a:tailEnd/>
          </a:ln>
        </p:spPr>
        <p:txBody>
          <a:bodyPr wrap="square" anchor="ctr">
            <a:spAutoFit/>
          </a:bodyPr>
          <a:lstStyle/>
          <a:p>
            <a:pPr algn="l"/>
            <a:r>
              <a:rPr lang="en-US" b="1" dirty="0" smtClean="0">
                <a:solidFill>
                  <a:schemeClr val="tx2"/>
                </a:solidFill>
              </a:rPr>
              <a:t>Business IT</a:t>
            </a:r>
            <a:endParaRPr lang="en-US" sz="1600" b="1" dirty="0" smtClean="0">
              <a:solidFill>
                <a:schemeClr val="tx2"/>
              </a:solidFill>
            </a:endParaRPr>
          </a:p>
          <a:p>
            <a:pPr algn="l">
              <a:buFontTx/>
              <a:buChar char="•"/>
            </a:pPr>
            <a:r>
              <a:rPr lang="en-US" sz="1600" dirty="0" smtClean="0">
                <a:solidFill>
                  <a:schemeClr val="tx2"/>
                </a:solidFill>
              </a:rPr>
              <a:t> Jay Bergeron (licensing)</a:t>
            </a:r>
          </a:p>
          <a:p>
            <a:pPr algn="l">
              <a:buFontTx/>
              <a:buChar char="•"/>
            </a:pPr>
            <a:r>
              <a:rPr lang="en-US" sz="1600" dirty="0" smtClean="0">
                <a:solidFill>
                  <a:schemeClr val="tx2"/>
                </a:solidFill>
              </a:rPr>
              <a:t> John Morris (storage)</a:t>
            </a:r>
          </a:p>
          <a:p>
            <a:pPr algn="l">
              <a:buFontTx/>
              <a:buChar char="•"/>
            </a:pPr>
            <a:r>
              <a:rPr lang="en-US" sz="1600" dirty="0">
                <a:solidFill>
                  <a:schemeClr val="tx2"/>
                </a:solidFill>
              </a:rPr>
              <a:t> </a:t>
            </a:r>
            <a:r>
              <a:rPr lang="en-US" sz="1600" dirty="0" smtClean="0">
                <a:solidFill>
                  <a:schemeClr val="tx2"/>
                </a:solidFill>
              </a:rPr>
              <a:t>Dave </a:t>
            </a:r>
            <a:r>
              <a:rPr lang="en-US" sz="1600" dirty="0" err="1" smtClean="0">
                <a:solidFill>
                  <a:schemeClr val="tx2"/>
                </a:solidFill>
              </a:rPr>
              <a:t>Kannamer</a:t>
            </a:r>
            <a:r>
              <a:rPr lang="en-US" sz="1600" dirty="0" smtClean="0">
                <a:solidFill>
                  <a:schemeClr val="tx2"/>
                </a:solidFill>
              </a:rPr>
              <a:t> (server)</a:t>
            </a:r>
          </a:p>
          <a:p>
            <a:pPr algn="l">
              <a:buFontTx/>
              <a:buChar char="•"/>
            </a:pPr>
            <a:r>
              <a:rPr lang="en-US" sz="1600" dirty="0">
                <a:solidFill>
                  <a:schemeClr val="tx2"/>
                </a:solidFill>
              </a:rPr>
              <a:t> </a:t>
            </a:r>
            <a:r>
              <a:rPr lang="en-US" sz="1600" dirty="0" smtClean="0">
                <a:solidFill>
                  <a:schemeClr val="tx2"/>
                </a:solidFill>
              </a:rPr>
              <a:t>Mike Miller (HPC)</a:t>
            </a:r>
          </a:p>
          <a:p>
            <a:pPr algn="l">
              <a:buFontTx/>
              <a:buChar char="•"/>
            </a:pPr>
            <a:r>
              <a:rPr lang="en-US" sz="1600" dirty="0">
                <a:solidFill>
                  <a:schemeClr val="tx2"/>
                </a:solidFill>
              </a:rPr>
              <a:t> </a:t>
            </a:r>
            <a:r>
              <a:rPr lang="en-US" sz="1600" dirty="0" smtClean="0">
                <a:solidFill>
                  <a:schemeClr val="tx2"/>
                </a:solidFill>
              </a:rPr>
              <a:t>Kirk </a:t>
            </a:r>
            <a:r>
              <a:rPr lang="en-US" sz="1600" dirty="0" err="1" smtClean="0">
                <a:solidFill>
                  <a:schemeClr val="tx2"/>
                </a:solidFill>
              </a:rPr>
              <a:t>Watrous</a:t>
            </a:r>
            <a:r>
              <a:rPr lang="en-US" sz="1600" dirty="0" smtClean="0">
                <a:solidFill>
                  <a:schemeClr val="tx2"/>
                </a:solidFill>
              </a:rPr>
              <a:t> (cloud)</a:t>
            </a:r>
          </a:p>
          <a:p>
            <a:pPr algn="l">
              <a:buFontTx/>
              <a:buChar char="•"/>
            </a:pPr>
            <a:endParaRPr lang="en-US" dirty="0" smtClean="0">
              <a:solidFill>
                <a:schemeClr val="tx2"/>
              </a:solidFill>
            </a:endParaRPr>
          </a:p>
        </p:txBody>
      </p:sp>
      <p:sp>
        <p:nvSpPr>
          <p:cNvPr id="11" name="Rectangle 3"/>
          <p:cNvSpPr>
            <a:spLocks noChangeArrowheads="1"/>
          </p:cNvSpPr>
          <p:nvPr/>
        </p:nvSpPr>
        <p:spPr bwMode="auto">
          <a:xfrm>
            <a:off x="838200" y="4907578"/>
            <a:ext cx="1828800" cy="861774"/>
          </a:xfrm>
          <a:prstGeom prst="rect">
            <a:avLst/>
          </a:prstGeom>
          <a:noFill/>
          <a:ln w="9525">
            <a:noFill/>
            <a:miter lim="800000"/>
            <a:headEnd/>
            <a:tailEnd/>
          </a:ln>
        </p:spPr>
        <p:txBody>
          <a:bodyPr wrap="square" anchor="ctr">
            <a:spAutoFit/>
          </a:bodyPr>
          <a:lstStyle/>
          <a:p>
            <a:r>
              <a:rPr lang="en-US" b="1" dirty="0" smtClean="0">
                <a:solidFill>
                  <a:schemeClr val="tx2"/>
                </a:solidFill>
              </a:rPr>
              <a:t>Biostatistics</a:t>
            </a:r>
            <a:endParaRPr lang="en-US" sz="1600" b="1" dirty="0" smtClean="0">
              <a:solidFill>
                <a:schemeClr val="tx2"/>
              </a:solidFill>
            </a:endParaRPr>
          </a:p>
          <a:p>
            <a:pPr>
              <a:buFontTx/>
              <a:buChar char="•"/>
            </a:pPr>
            <a:r>
              <a:rPr lang="en-US" sz="1600" dirty="0" smtClean="0">
                <a:solidFill>
                  <a:schemeClr val="tx2"/>
                </a:solidFill>
              </a:rPr>
              <a:t> Craig Hyde</a:t>
            </a:r>
          </a:p>
          <a:p>
            <a:pPr>
              <a:buFontTx/>
              <a:buChar char="•"/>
            </a:pPr>
            <a:r>
              <a:rPr lang="en-US" sz="1600" dirty="0">
                <a:solidFill>
                  <a:schemeClr val="tx2"/>
                </a:solidFill>
              </a:rPr>
              <a:t> </a:t>
            </a:r>
            <a:r>
              <a:rPr lang="en-US" sz="1600" dirty="0" smtClean="0">
                <a:solidFill>
                  <a:schemeClr val="tx2"/>
                </a:solidFill>
              </a:rPr>
              <a:t>Huanyu Zhou</a:t>
            </a:r>
          </a:p>
        </p:txBody>
      </p:sp>
      <p:sp>
        <p:nvSpPr>
          <p:cNvPr id="13" name="Rectangle 3"/>
          <p:cNvSpPr>
            <a:spLocks noChangeArrowheads="1"/>
          </p:cNvSpPr>
          <p:nvPr/>
        </p:nvSpPr>
        <p:spPr bwMode="auto">
          <a:xfrm>
            <a:off x="4419600" y="762000"/>
            <a:ext cx="2590800" cy="1354217"/>
          </a:xfrm>
          <a:prstGeom prst="rect">
            <a:avLst/>
          </a:prstGeom>
          <a:noFill/>
          <a:ln w="9525">
            <a:noFill/>
            <a:miter lim="800000"/>
            <a:headEnd/>
            <a:tailEnd/>
          </a:ln>
        </p:spPr>
        <p:txBody>
          <a:bodyPr wrap="square" anchor="ctr">
            <a:spAutoFit/>
          </a:bodyPr>
          <a:lstStyle/>
          <a:p>
            <a:pPr algn="l"/>
            <a:r>
              <a:rPr lang="en-US" b="1" dirty="0" smtClean="0">
                <a:solidFill>
                  <a:schemeClr val="tx2"/>
                </a:solidFill>
              </a:rPr>
              <a:t>Human Genetics</a:t>
            </a:r>
            <a:endParaRPr lang="en-US" sz="1600" b="1" dirty="0">
              <a:solidFill>
                <a:schemeClr val="tx2"/>
              </a:solidFill>
            </a:endParaRPr>
          </a:p>
          <a:p>
            <a:pPr algn="l">
              <a:buFontTx/>
              <a:buChar char="•"/>
            </a:pPr>
            <a:r>
              <a:rPr lang="en-US" sz="1600" dirty="0">
                <a:solidFill>
                  <a:schemeClr val="tx2"/>
                </a:solidFill>
              </a:rPr>
              <a:t> </a:t>
            </a:r>
            <a:r>
              <a:rPr lang="en-US" sz="1600" dirty="0" smtClean="0">
                <a:solidFill>
                  <a:schemeClr val="tx2"/>
                </a:solidFill>
              </a:rPr>
              <a:t>Nan Bing</a:t>
            </a:r>
            <a:endParaRPr lang="en-US" sz="1600" dirty="0">
              <a:solidFill>
                <a:schemeClr val="tx2"/>
              </a:solidFill>
            </a:endParaRPr>
          </a:p>
          <a:p>
            <a:pPr algn="l">
              <a:buFontTx/>
              <a:buChar char="•"/>
            </a:pPr>
            <a:r>
              <a:rPr lang="en-US" sz="1600" dirty="0">
                <a:solidFill>
                  <a:schemeClr val="tx2"/>
                </a:solidFill>
              </a:rPr>
              <a:t> </a:t>
            </a:r>
            <a:r>
              <a:rPr lang="en-US" sz="1600" dirty="0" smtClean="0">
                <a:solidFill>
                  <a:schemeClr val="tx2"/>
                </a:solidFill>
              </a:rPr>
              <a:t>Stefan McDonough</a:t>
            </a:r>
          </a:p>
          <a:p>
            <a:pPr algn="l">
              <a:buFontTx/>
              <a:buChar char="•"/>
            </a:pPr>
            <a:r>
              <a:rPr lang="en-US" sz="1600" dirty="0" smtClean="0">
                <a:solidFill>
                  <a:schemeClr val="tx2"/>
                </a:solidFill>
              </a:rPr>
              <a:t> </a:t>
            </a:r>
            <a:r>
              <a:rPr lang="en-US" sz="1600" dirty="0" err="1" smtClean="0">
                <a:solidFill>
                  <a:schemeClr val="tx2"/>
                </a:solidFill>
              </a:rPr>
              <a:t>Xinli</a:t>
            </a:r>
            <a:r>
              <a:rPr lang="en-US" sz="1600" dirty="0" smtClean="0">
                <a:solidFill>
                  <a:schemeClr val="tx2"/>
                </a:solidFill>
              </a:rPr>
              <a:t> Hu</a:t>
            </a:r>
          </a:p>
          <a:p>
            <a:pPr algn="l">
              <a:buFontTx/>
              <a:buChar char="•"/>
            </a:pPr>
            <a:r>
              <a:rPr lang="en-US" sz="1600" dirty="0">
                <a:solidFill>
                  <a:schemeClr val="tx2"/>
                </a:solidFill>
              </a:rPr>
              <a:t> </a:t>
            </a:r>
            <a:r>
              <a:rPr lang="en-US" sz="1600" dirty="0" smtClean="0">
                <a:solidFill>
                  <a:schemeClr val="tx2"/>
                </a:solidFill>
              </a:rPr>
              <a:t>Ying Wu</a:t>
            </a:r>
          </a:p>
        </p:txBody>
      </p:sp>
      <p:sp>
        <p:nvSpPr>
          <p:cNvPr id="14" name="Rectangle 13"/>
          <p:cNvSpPr>
            <a:spLocks noChangeArrowheads="1"/>
          </p:cNvSpPr>
          <p:nvPr/>
        </p:nvSpPr>
        <p:spPr bwMode="auto">
          <a:xfrm>
            <a:off x="6885767" y="3505200"/>
            <a:ext cx="2286000" cy="1354217"/>
          </a:xfrm>
          <a:prstGeom prst="rect">
            <a:avLst/>
          </a:prstGeom>
          <a:noFill/>
          <a:ln w="9525">
            <a:noFill/>
            <a:miter lim="800000"/>
            <a:headEnd/>
            <a:tailEnd/>
          </a:ln>
        </p:spPr>
        <p:txBody>
          <a:bodyPr wrap="square" anchor="ctr">
            <a:spAutoFit/>
          </a:bodyPr>
          <a:lstStyle/>
          <a:p>
            <a:pPr algn="l"/>
            <a:r>
              <a:rPr lang="en-US" b="1" dirty="0" smtClean="0">
                <a:solidFill>
                  <a:schemeClr val="tx2"/>
                </a:solidFill>
              </a:rPr>
              <a:t>Ex-Pfizer</a:t>
            </a:r>
            <a:endParaRPr lang="en-US" sz="1600" b="1" dirty="0" smtClean="0">
              <a:solidFill>
                <a:schemeClr val="tx2"/>
              </a:solidFill>
            </a:endParaRPr>
          </a:p>
          <a:p>
            <a:pPr algn="l">
              <a:buFontTx/>
              <a:buChar char="•"/>
            </a:pPr>
            <a:r>
              <a:rPr lang="en-US" sz="1600" dirty="0" smtClean="0">
                <a:solidFill>
                  <a:schemeClr val="tx2"/>
                </a:solidFill>
              </a:rPr>
              <a:t> Sally John</a:t>
            </a:r>
          </a:p>
          <a:p>
            <a:pPr algn="l">
              <a:buFontTx/>
              <a:buChar char="•"/>
            </a:pPr>
            <a:r>
              <a:rPr lang="en-US" sz="1600" dirty="0" smtClean="0">
                <a:solidFill>
                  <a:schemeClr val="tx2"/>
                </a:solidFill>
              </a:rPr>
              <a:t> Ciara </a:t>
            </a:r>
            <a:r>
              <a:rPr lang="en-US" sz="1600" dirty="0" err="1" smtClean="0">
                <a:solidFill>
                  <a:schemeClr val="tx2"/>
                </a:solidFill>
              </a:rPr>
              <a:t>Vangjeli</a:t>
            </a:r>
            <a:endParaRPr lang="en-US" sz="1600" dirty="0" smtClean="0">
              <a:solidFill>
                <a:schemeClr val="tx2"/>
              </a:solidFill>
            </a:endParaRPr>
          </a:p>
          <a:p>
            <a:pPr algn="l">
              <a:buFontTx/>
              <a:buChar char="•"/>
            </a:pPr>
            <a:r>
              <a:rPr lang="en-US" sz="1600" dirty="0">
                <a:solidFill>
                  <a:schemeClr val="tx2"/>
                </a:solidFill>
              </a:rPr>
              <a:t> </a:t>
            </a:r>
            <a:r>
              <a:rPr lang="en-US" sz="1600" dirty="0" smtClean="0">
                <a:solidFill>
                  <a:schemeClr val="tx2"/>
                </a:solidFill>
              </a:rPr>
              <a:t>Serena </a:t>
            </a:r>
            <a:r>
              <a:rPr lang="en-US" sz="1600" dirty="0" err="1" smtClean="0">
                <a:solidFill>
                  <a:schemeClr val="tx2"/>
                </a:solidFill>
              </a:rPr>
              <a:t>Scollen</a:t>
            </a:r>
            <a:endParaRPr lang="en-US" sz="1600" dirty="0" smtClean="0">
              <a:solidFill>
                <a:schemeClr val="tx2"/>
              </a:solidFill>
            </a:endParaRPr>
          </a:p>
          <a:p>
            <a:pPr algn="l">
              <a:buFontTx/>
              <a:buChar char="•"/>
            </a:pPr>
            <a:r>
              <a:rPr lang="en-US" sz="1600" dirty="0">
                <a:solidFill>
                  <a:schemeClr val="tx2"/>
                </a:solidFill>
              </a:rPr>
              <a:t> </a:t>
            </a:r>
            <a:r>
              <a:rPr lang="en-US" sz="1600" dirty="0" smtClean="0">
                <a:solidFill>
                  <a:schemeClr val="tx2"/>
                </a:solidFill>
              </a:rPr>
              <a:t>Chi Zhang</a:t>
            </a:r>
          </a:p>
        </p:txBody>
      </p:sp>
      <p:sp>
        <p:nvSpPr>
          <p:cNvPr id="12" name="Rectangle 3"/>
          <p:cNvSpPr>
            <a:spLocks noChangeArrowheads="1"/>
          </p:cNvSpPr>
          <p:nvPr/>
        </p:nvSpPr>
        <p:spPr bwMode="auto">
          <a:xfrm>
            <a:off x="2590800" y="5227766"/>
            <a:ext cx="2895600" cy="1107996"/>
          </a:xfrm>
          <a:prstGeom prst="rect">
            <a:avLst/>
          </a:prstGeom>
          <a:noFill/>
          <a:ln w="9525">
            <a:noFill/>
            <a:miter lim="800000"/>
            <a:headEnd/>
            <a:tailEnd/>
          </a:ln>
        </p:spPr>
        <p:txBody>
          <a:bodyPr wrap="square" anchor="ctr">
            <a:spAutoFit/>
          </a:bodyPr>
          <a:lstStyle/>
          <a:p>
            <a:r>
              <a:rPr lang="en-US" b="1" dirty="0" smtClean="0">
                <a:solidFill>
                  <a:schemeClr val="tx2"/>
                </a:solidFill>
              </a:rPr>
              <a:t>Partner Lines</a:t>
            </a:r>
            <a:endParaRPr lang="en-US" sz="1600" b="1" dirty="0" smtClean="0">
              <a:solidFill>
                <a:schemeClr val="tx2"/>
              </a:solidFill>
            </a:endParaRPr>
          </a:p>
          <a:p>
            <a:pPr>
              <a:buFontTx/>
              <a:buChar char="•"/>
            </a:pPr>
            <a:r>
              <a:rPr lang="en-US" sz="1600" dirty="0" smtClean="0">
                <a:solidFill>
                  <a:schemeClr val="tx2"/>
                </a:solidFill>
              </a:rPr>
              <a:t> Lin Zhang</a:t>
            </a:r>
          </a:p>
          <a:p>
            <a:pPr>
              <a:buFontTx/>
              <a:buChar char="•"/>
            </a:pPr>
            <a:r>
              <a:rPr lang="en-US" sz="1600" dirty="0">
                <a:solidFill>
                  <a:schemeClr val="tx2"/>
                </a:solidFill>
              </a:rPr>
              <a:t> </a:t>
            </a:r>
            <a:r>
              <a:rPr lang="en-US" sz="1600" dirty="0" smtClean="0">
                <a:solidFill>
                  <a:schemeClr val="tx2"/>
                </a:solidFill>
              </a:rPr>
              <a:t>Jessica Min-Debartolo</a:t>
            </a:r>
          </a:p>
          <a:p>
            <a:pPr>
              <a:buFontTx/>
              <a:buChar char="•"/>
            </a:pPr>
            <a:r>
              <a:rPr lang="en-US" sz="1600" dirty="0">
                <a:solidFill>
                  <a:schemeClr val="tx2"/>
                </a:solidFill>
              </a:rPr>
              <a:t> </a:t>
            </a:r>
            <a:r>
              <a:rPr lang="en-US" sz="1600" dirty="0" smtClean="0">
                <a:solidFill>
                  <a:schemeClr val="tx2"/>
                </a:solidFill>
              </a:rPr>
              <a:t>Vishal </a:t>
            </a:r>
            <a:r>
              <a:rPr lang="en-US" sz="1600" dirty="0" err="1" smtClean="0">
                <a:solidFill>
                  <a:schemeClr val="tx2"/>
                </a:solidFill>
              </a:rPr>
              <a:t>Vaidya</a:t>
            </a:r>
            <a:endParaRPr lang="en-US" sz="1600" dirty="0" smtClean="0">
              <a:solidFill>
                <a:schemeClr val="tx2"/>
              </a:solidFill>
            </a:endParaRPr>
          </a:p>
        </p:txBody>
      </p:sp>
      <p:sp>
        <p:nvSpPr>
          <p:cNvPr id="16" name="Rectangle 3"/>
          <p:cNvSpPr>
            <a:spLocks noChangeArrowheads="1"/>
          </p:cNvSpPr>
          <p:nvPr/>
        </p:nvSpPr>
        <p:spPr bwMode="auto">
          <a:xfrm>
            <a:off x="1371600" y="929045"/>
            <a:ext cx="3200400" cy="1600438"/>
          </a:xfrm>
          <a:prstGeom prst="rect">
            <a:avLst/>
          </a:prstGeom>
          <a:noFill/>
          <a:ln w="9525">
            <a:noFill/>
            <a:miter lim="800000"/>
            <a:headEnd/>
            <a:tailEnd/>
          </a:ln>
        </p:spPr>
        <p:txBody>
          <a:bodyPr wrap="square" anchor="ctr">
            <a:spAutoFit/>
          </a:bodyPr>
          <a:lstStyle/>
          <a:p>
            <a:pPr algn="l"/>
            <a:r>
              <a:rPr lang="en-US" b="1" dirty="0" smtClean="0">
                <a:solidFill>
                  <a:schemeClr val="tx2"/>
                </a:solidFill>
              </a:rPr>
              <a:t>Precision Medicine</a:t>
            </a:r>
            <a:endParaRPr lang="en-US" sz="1600" b="1" dirty="0">
              <a:solidFill>
                <a:schemeClr val="tx2"/>
              </a:solidFill>
            </a:endParaRPr>
          </a:p>
          <a:p>
            <a:pPr algn="l">
              <a:buFontTx/>
              <a:buChar char="•"/>
            </a:pPr>
            <a:r>
              <a:rPr lang="en-US" sz="1600" dirty="0">
                <a:solidFill>
                  <a:schemeClr val="tx2"/>
                </a:solidFill>
              </a:rPr>
              <a:t> </a:t>
            </a:r>
            <a:r>
              <a:rPr lang="en-US" sz="1600" dirty="0" err="1" smtClean="0">
                <a:solidFill>
                  <a:schemeClr val="tx2"/>
                </a:solidFill>
              </a:rPr>
              <a:t>Shanrong</a:t>
            </a:r>
            <a:r>
              <a:rPr lang="en-US" sz="1600" dirty="0" smtClean="0">
                <a:solidFill>
                  <a:schemeClr val="tx2"/>
                </a:solidFill>
              </a:rPr>
              <a:t> Zhao</a:t>
            </a:r>
          </a:p>
          <a:p>
            <a:pPr algn="l">
              <a:buFontTx/>
              <a:buChar char="•"/>
            </a:pPr>
            <a:r>
              <a:rPr lang="en-US" sz="1600" dirty="0">
                <a:solidFill>
                  <a:schemeClr val="tx2"/>
                </a:solidFill>
              </a:rPr>
              <a:t> </a:t>
            </a:r>
            <a:r>
              <a:rPr lang="en-US" sz="1600" dirty="0" err="1" smtClean="0">
                <a:solidFill>
                  <a:schemeClr val="tx2"/>
                </a:solidFill>
              </a:rPr>
              <a:t>Ramya</a:t>
            </a:r>
            <a:r>
              <a:rPr lang="en-US" sz="1600" dirty="0" smtClean="0">
                <a:solidFill>
                  <a:schemeClr val="tx2"/>
                </a:solidFill>
              </a:rPr>
              <a:t> </a:t>
            </a:r>
            <a:r>
              <a:rPr lang="en-US" sz="1600" dirty="0" err="1" smtClean="0">
                <a:solidFill>
                  <a:schemeClr val="tx2"/>
                </a:solidFill>
              </a:rPr>
              <a:t>Gamini</a:t>
            </a:r>
            <a:endParaRPr lang="en-US" sz="1600" dirty="0">
              <a:solidFill>
                <a:schemeClr val="tx2"/>
              </a:solidFill>
            </a:endParaRPr>
          </a:p>
          <a:p>
            <a:pPr algn="l">
              <a:buFontTx/>
              <a:buChar char="•"/>
            </a:pPr>
            <a:r>
              <a:rPr lang="en-US" sz="1600" dirty="0">
                <a:solidFill>
                  <a:schemeClr val="tx2"/>
                </a:solidFill>
              </a:rPr>
              <a:t> </a:t>
            </a:r>
            <a:r>
              <a:rPr lang="en-US" sz="1600" dirty="0" smtClean="0">
                <a:solidFill>
                  <a:schemeClr val="tx2"/>
                </a:solidFill>
              </a:rPr>
              <a:t>Lori Fitz</a:t>
            </a:r>
          </a:p>
          <a:p>
            <a:pPr algn="l">
              <a:buFontTx/>
              <a:buChar char="•"/>
            </a:pPr>
            <a:r>
              <a:rPr lang="en-US" sz="1600" dirty="0" smtClean="0">
                <a:solidFill>
                  <a:schemeClr val="tx2"/>
                </a:solidFill>
              </a:rPr>
              <a:t> Wen He</a:t>
            </a:r>
          </a:p>
          <a:p>
            <a:pPr algn="l">
              <a:buFontTx/>
              <a:buChar char="•"/>
            </a:pPr>
            <a:r>
              <a:rPr lang="en-US" sz="1600" dirty="0">
                <a:solidFill>
                  <a:schemeClr val="tx2"/>
                </a:solidFill>
              </a:rPr>
              <a:t> </a:t>
            </a:r>
            <a:r>
              <a:rPr lang="en-US" sz="1600" dirty="0" smtClean="0">
                <a:solidFill>
                  <a:schemeClr val="tx2"/>
                </a:solidFill>
              </a:rPr>
              <a:t>Sara </a:t>
            </a:r>
            <a:r>
              <a:rPr lang="en-US" sz="1600" dirty="0" err="1" smtClean="0">
                <a:solidFill>
                  <a:schemeClr val="tx2"/>
                </a:solidFill>
              </a:rPr>
              <a:t>Paciga</a:t>
            </a:r>
            <a:endParaRPr lang="en-US" sz="1600" dirty="0" smtClean="0">
              <a:solidFill>
                <a:schemeClr val="tx2"/>
              </a:solidFill>
            </a:endParaRPr>
          </a:p>
        </p:txBody>
      </p:sp>
    </p:spTree>
    <p:extLst>
      <p:ext uri="{BB962C8B-B14F-4D97-AF65-F5344CB8AC3E}">
        <p14:creationId xmlns:p14="http://schemas.microsoft.com/office/powerpoint/2010/main" val="6917047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05500" y="2074863"/>
            <a:ext cx="1358900"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2"/>
          <p:cNvSpPr>
            <a:spLocks noGrp="1"/>
          </p:cNvSpPr>
          <p:nvPr>
            <p:ph type="title"/>
          </p:nvPr>
        </p:nvSpPr>
        <p:spPr>
          <a:xfrm>
            <a:off x="137160" y="68262"/>
            <a:ext cx="8013700" cy="617538"/>
          </a:xfrm>
        </p:spPr>
        <p:txBody>
          <a:bodyPr>
            <a:normAutofit/>
          </a:bodyPr>
          <a:lstStyle/>
          <a:p>
            <a:pPr eaLnBrk="1" hangingPunct="1"/>
            <a:r>
              <a:rPr lang="en-US" dirty="0" smtClean="0">
                <a:latin typeface="Arial"/>
                <a:cs typeface="Arial"/>
              </a:rPr>
              <a:t>Flexible Infrastructure for Big Data Analytics</a:t>
            </a:r>
            <a:endParaRPr lang="en-US" dirty="0">
              <a:latin typeface="Arial"/>
              <a:cs typeface="Arial"/>
            </a:endParaRPr>
          </a:p>
        </p:txBody>
      </p:sp>
      <p:sp>
        <p:nvSpPr>
          <p:cNvPr id="3076" name="Text Box 9"/>
          <p:cNvSpPr txBox="1">
            <a:spLocks noChangeArrowheads="1"/>
          </p:cNvSpPr>
          <p:nvPr/>
        </p:nvSpPr>
        <p:spPr bwMode="auto">
          <a:xfrm>
            <a:off x="4919663" y="2381250"/>
            <a:ext cx="241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pPr algn="ctr"/>
            <a:r>
              <a:rPr lang="en-US" sz="1800" b="1">
                <a:solidFill>
                  <a:srgbClr val="00AEEE"/>
                </a:solidFill>
                <a:latin typeface="Times New Roman" charset="0"/>
              </a:rPr>
              <a:t> </a:t>
            </a:r>
            <a:endParaRPr lang="en-US" sz="2400" b="1">
              <a:solidFill>
                <a:srgbClr val="00AEEE"/>
              </a:solidFill>
              <a:latin typeface="Times New Roman" charset="0"/>
            </a:endParaRPr>
          </a:p>
        </p:txBody>
      </p:sp>
      <p:sp>
        <p:nvSpPr>
          <p:cNvPr id="3077" name="Text Box 14"/>
          <p:cNvSpPr txBox="1">
            <a:spLocks noChangeArrowheads="1"/>
          </p:cNvSpPr>
          <p:nvPr/>
        </p:nvSpPr>
        <p:spPr bwMode="auto">
          <a:xfrm>
            <a:off x="5815013" y="1973263"/>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endParaRPr lang="en-US" sz="1400">
              <a:solidFill>
                <a:srgbClr val="00AEEE"/>
              </a:solidFill>
              <a:latin typeface="Times New Roman" charset="0"/>
            </a:endParaRPr>
          </a:p>
        </p:txBody>
      </p:sp>
      <p:sp>
        <p:nvSpPr>
          <p:cNvPr id="3078" name="Oval 15"/>
          <p:cNvSpPr>
            <a:spLocks noChangeArrowheads="1"/>
          </p:cNvSpPr>
          <p:nvPr/>
        </p:nvSpPr>
        <p:spPr bwMode="auto">
          <a:xfrm>
            <a:off x="1414463" y="1384300"/>
            <a:ext cx="6538912" cy="4729163"/>
          </a:xfrm>
          <a:prstGeom prst="ellipse">
            <a:avLst/>
          </a:prstGeom>
          <a:noFill/>
          <a:ln w="3175">
            <a:solidFill>
              <a:schemeClr val="folHlink"/>
            </a:solidFill>
            <a:round/>
            <a:headEnd/>
            <a:tailEnd/>
          </a:ln>
          <a:scene3d>
            <a:camera prst="legacyPerspectiveFront">
              <a:rot lat="600000" lon="0" rev="0"/>
            </a:camera>
            <a:lightRig rig="legacyFlat2" dir="b"/>
          </a:scene3d>
          <a:sp3d extrusionH="227000" prstMaterial="legacyMatte">
            <a:bevelT w="13500" h="13500" prst="angle"/>
            <a:bevelB w="13500" h="13500" prst="angle"/>
            <a:extrusionClr>
              <a:schemeClr val="bg1"/>
            </a:extrusionClr>
          </a:sp3d>
          <a:extLst>
            <a:ext uri="{909E8E84-426E-40dd-AFC4-6F175D3DCCD1}">
              <a14:hiddenFill xmlns:a14="http://schemas.microsoft.com/office/drawing/2010/main">
                <a:solidFill>
                  <a:srgbClr val="FFFFFF"/>
                </a:solidFill>
              </a14:hiddenFill>
            </a:ext>
          </a:extLst>
        </p:spPr>
        <p:txBody>
          <a:bodyPr anchor="ctr">
            <a:spAutoFit/>
            <a:flatTx/>
          </a:bodyPr>
          <a:lstStyle/>
          <a:p>
            <a:endParaRPr lang="en-US">
              <a:solidFill>
                <a:prstClr val="black"/>
              </a:solidFill>
              <a:latin typeface="Arial"/>
              <a:cs typeface="Arial" charset="0"/>
            </a:endParaRPr>
          </a:p>
        </p:txBody>
      </p:sp>
      <p:sp>
        <p:nvSpPr>
          <p:cNvPr id="3079" name="AutoShape 16"/>
          <p:cNvSpPr>
            <a:spLocks noChangeArrowheads="1"/>
          </p:cNvSpPr>
          <p:nvPr/>
        </p:nvSpPr>
        <p:spPr bwMode="auto">
          <a:xfrm>
            <a:off x="7105650" y="5664200"/>
            <a:ext cx="323850" cy="449263"/>
          </a:xfrm>
          <a:prstGeom prst="can">
            <a:avLst>
              <a:gd name="adj" fmla="val 34681"/>
            </a:avLst>
          </a:prstGeom>
          <a:solidFill>
            <a:srgbClr val="99CCFF"/>
          </a:solidFill>
          <a:ln w="3175">
            <a:solidFill>
              <a:srgbClr val="000080"/>
            </a:solidFill>
            <a:round/>
            <a:headEnd/>
            <a:tailEnd/>
          </a:ln>
        </p:spPr>
        <p:txBody>
          <a:bodyPr anchor="ctr">
            <a:spAutoFit/>
          </a:bodyPr>
          <a:lstStyle/>
          <a:p>
            <a:endParaRPr lang="en-US">
              <a:solidFill>
                <a:prstClr val="black"/>
              </a:solidFill>
              <a:latin typeface="Arial"/>
              <a:cs typeface="Arial" charset="0"/>
            </a:endParaRPr>
          </a:p>
        </p:txBody>
      </p:sp>
      <p:sp>
        <p:nvSpPr>
          <p:cNvPr id="3081" name="Text Box 21"/>
          <p:cNvSpPr txBox="1">
            <a:spLocks noChangeArrowheads="1"/>
          </p:cNvSpPr>
          <p:nvPr/>
        </p:nvSpPr>
        <p:spPr bwMode="auto">
          <a:xfrm rot="-3118357">
            <a:off x="7450138" y="4664075"/>
            <a:ext cx="1104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2000" dirty="0">
                <a:solidFill>
                  <a:prstClr val="black"/>
                </a:solidFill>
                <a:latin typeface="Tahoma" charset="0"/>
                <a:cs typeface="Tahoma" charset="0"/>
              </a:rPr>
              <a:t>External</a:t>
            </a:r>
          </a:p>
        </p:txBody>
      </p:sp>
      <p:sp>
        <p:nvSpPr>
          <p:cNvPr id="3082" name="AutoShape 29"/>
          <p:cNvSpPr>
            <a:spLocks noChangeArrowheads="1"/>
          </p:cNvSpPr>
          <p:nvPr/>
        </p:nvSpPr>
        <p:spPr bwMode="auto">
          <a:xfrm>
            <a:off x="7010400" y="5791200"/>
            <a:ext cx="320675" cy="449263"/>
          </a:xfrm>
          <a:prstGeom prst="can">
            <a:avLst>
              <a:gd name="adj" fmla="val 35025"/>
            </a:avLst>
          </a:prstGeom>
          <a:solidFill>
            <a:srgbClr val="99CCFF"/>
          </a:solidFill>
          <a:ln w="3175">
            <a:solidFill>
              <a:srgbClr val="000080"/>
            </a:solidFill>
            <a:round/>
            <a:headEnd/>
            <a:tailEnd/>
          </a:ln>
        </p:spPr>
        <p:txBody>
          <a:bodyPr anchor="ctr">
            <a:spAutoFit/>
          </a:bodyPr>
          <a:lstStyle/>
          <a:p>
            <a:endParaRPr lang="en-US">
              <a:solidFill>
                <a:prstClr val="black"/>
              </a:solidFill>
              <a:latin typeface="Arial"/>
              <a:cs typeface="Arial" charset="0"/>
            </a:endParaRPr>
          </a:p>
        </p:txBody>
      </p:sp>
      <p:pic>
        <p:nvPicPr>
          <p:cNvPr id="3084" name="Picture 60" descr="cray_sc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10000" y="2286000"/>
            <a:ext cx="1608138"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66" descr="IBM"/>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590800" y="3124200"/>
            <a:ext cx="885825"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6" name="AutoShape 69"/>
          <p:cNvSpPr>
            <a:spLocks noChangeArrowheads="1"/>
          </p:cNvSpPr>
          <p:nvPr/>
        </p:nvSpPr>
        <p:spPr bwMode="auto">
          <a:xfrm rot="2303242">
            <a:off x="1905000" y="2011363"/>
            <a:ext cx="1131888" cy="149225"/>
          </a:xfrm>
          <a:prstGeom prst="rightArrow">
            <a:avLst>
              <a:gd name="adj1" fmla="val 50000"/>
              <a:gd name="adj2" fmla="val 225938"/>
            </a:avLst>
          </a:prstGeom>
          <a:solidFill>
            <a:srgbClr val="99CCFF"/>
          </a:solidFill>
          <a:ln w="9525">
            <a:solidFill>
              <a:schemeClr val="tx1"/>
            </a:solidFill>
            <a:miter lim="800000"/>
            <a:headEnd/>
            <a:tailEnd/>
          </a:ln>
        </p:spPr>
        <p:txBody>
          <a:bodyPr wrap="none" anchor="ctr"/>
          <a:lstStyle/>
          <a:p>
            <a:endParaRPr lang="en-US">
              <a:solidFill>
                <a:prstClr val="black"/>
              </a:solidFill>
              <a:latin typeface="Arial"/>
              <a:cs typeface="Arial" charset="0"/>
            </a:endParaRPr>
          </a:p>
        </p:txBody>
      </p:sp>
      <p:sp>
        <p:nvSpPr>
          <p:cNvPr id="3087" name="AutoShape 70"/>
          <p:cNvSpPr>
            <a:spLocks noChangeArrowheads="1"/>
          </p:cNvSpPr>
          <p:nvPr/>
        </p:nvSpPr>
        <p:spPr bwMode="auto">
          <a:xfrm rot="-2001207">
            <a:off x="3498850" y="3149600"/>
            <a:ext cx="706438" cy="192088"/>
          </a:xfrm>
          <a:prstGeom prst="leftRightArrow">
            <a:avLst>
              <a:gd name="adj1" fmla="val 50000"/>
              <a:gd name="adj2" fmla="val 38530"/>
            </a:avLst>
          </a:prstGeom>
          <a:solidFill>
            <a:srgbClr val="99CCFF"/>
          </a:solidFill>
          <a:ln w="9525">
            <a:solidFill>
              <a:schemeClr val="tx1"/>
            </a:solidFill>
            <a:miter lim="800000"/>
            <a:headEnd/>
            <a:tailEnd/>
          </a:ln>
        </p:spPr>
        <p:txBody>
          <a:bodyPr wrap="none" anchor="ctr"/>
          <a:lstStyle/>
          <a:p>
            <a:endParaRPr lang="en-US">
              <a:solidFill>
                <a:prstClr val="black"/>
              </a:solidFill>
              <a:latin typeface="Arial"/>
              <a:cs typeface="Arial" charset="0"/>
            </a:endParaRPr>
          </a:p>
        </p:txBody>
      </p:sp>
      <p:sp>
        <p:nvSpPr>
          <p:cNvPr id="3088" name="AutoShape 71"/>
          <p:cNvSpPr>
            <a:spLocks noChangeArrowheads="1"/>
          </p:cNvSpPr>
          <p:nvPr/>
        </p:nvSpPr>
        <p:spPr bwMode="auto">
          <a:xfrm>
            <a:off x="5340379" y="2646832"/>
            <a:ext cx="521978" cy="116123"/>
          </a:xfrm>
          <a:prstGeom prst="leftRightArrow">
            <a:avLst>
              <a:gd name="adj1" fmla="val 50000"/>
              <a:gd name="adj2" fmla="val 51111"/>
            </a:avLst>
          </a:prstGeom>
          <a:solidFill>
            <a:srgbClr val="99CCFF"/>
          </a:solidFill>
          <a:ln w="9525">
            <a:solidFill>
              <a:schemeClr val="tx1"/>
            </a:solidFill>
            <a:miter lim="800000"/>
            <a:headEnd/>
            <a:tailEnd/>
          </a:ln>
        </p:spPr>
        <p:txBody>
          <a:bodyPr wrap="none" anchor="ctr"/>
          <a:lstStyle/>
          <a:p>
            <a:endParaRPr lang="en-US">
              <a:solidFill>
                <a:prstClr val="black"/>
              </a:solidFill>
              <a:latin typeface="Arial"/>
              <a:cs typeface="Arial" charset="0"/>
            </a:endParaRPr>
          </a:p>
        </p:txBody>
      </p:sp>
      <p:sp>
        <p:nvSpPr>
          <p:cNvPr id="3089" name="Text Box 73"/>
          <p:cNvSpPr txBox="1">
            <a:spLocks noChangeArrowheads="1"/>
          </p:cNvSpPr>
          <p:nvPr/>
        </p:nvSpPr>
        <p:spPr bwMode="auto">
          <a:xfrm>
            <a:off x="3276600" y="1447800"/>
            <a:ext cx="32739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1200" b="1" dirty="0">
                <a:solidFill>
                  <a:srgbClr val="00279F"/>
                </a:solidFill>
              </a:rPr>
              <a:t>HPC Grid</a:t>
            </a:r>
          </a:p>
          <a:p>
            <a:r>
              <a:rPr lang="en-US" sz="1200" b="1" dirty="0">
                <a:solidFill>
                  <a:srgbClr val="00279F"/>
                </a:solidFill>
              </a:rPr>
              <a:t>600 CPUs, </a:t>
            </a:r>
            <a:r>
              <a:rPr lang="en-US" sz="1200" b="1" dirty="0" smtClean="0">
                <a:solidFill>
                  <a:srgbClr val="00279F"/>
                </a:solidFill>
              </a:rPr>
              <a:t>60 Terabytes </a:t>
            </a:r>
            <a:r>
              <a:rPr lang="en-US" sz="1200" b="1" dirty="0">
                <a:solidFill>
                  <a:srgbClr val="00279F"/>
                </a:solidFill>
              </a:rPr>
              <a:t>storage ($810/y/T)</a:t>
            </a:r>
          </a:p>
          <a:p>
            <a:r>
              <a:rPr lang="en-US" sz="1200" b="1" dirty="0">
                <a:solidFill>
                  <a:srgbClr val="00279F"/>
                </a:solidFill>
              </a:rPr>
              <a:t>for NGS data processing</a:t>
            </a:r>
          </a:p>
          <a:p>
            <a:r>
              <a:rPr lang="en-US" sz="1200" b="1" dirty="0">
                <a:solidFill>
                  <a:srgbClr val="FF0000"/>
                </a:solidFill>
              </a:rPr>
              <a:t>One petabyte </a:t>
            </a:r>
            <a:r>
              <a:rPr lang="en-US" sz="1200" b="1" dirty="0">
                <a:solidFill>
                  <a:srgbClr val="00279F"/>
                </a:solidFill>
              </a:rPr>
              <a:t>for resting data ($80/y/T)</a:t>
            </a:r>
          </a:p>
        </p:txBody>
      </p:sp>
      <p:sp>
        <p:nvSpPr>
          <p:cNvPr id="3090" name="Text Box 75"/>
          <p:cNvSpPr txBox="1">
            <a:spLocks noChangeArrowheads="1"/>
          </p:cNvSpPr>
          <p:nvPr/>
        </p:nvSpPr>
        <p:spPr bwMode="auto">
          <a:xfrm>
            <a:off x="5767388" y="3186113"/>
            <a:ext cx="1989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1200" b="1">
                <a:solidFill>
                  <a:srgbClr val="00279F"/>
                </a:solidFill>
              </a:rPr>
              <a:t>VPN Amazon Cloud</a:t>
            </a:r>
          </a:p>
          <a:p>
            <a:r>
              <a:rPr lang="en-US" sz="1200" b="1">
                <a:solidFill>
                  <a:srgbClr val="00279F"/>
                </a:solidFill>
              </a:rPr>
              <a:t>for NGS data processing</a:t>
            </a:r>
          </a:p>
        </p:txBody>
      </p:sp>
      <p:sp>
        <p:nvSpPr>
          <p:cNvPr id="3091" name="Text Box 76"/>
          <p:cNvSpPr txBox="1">
            <a:spLocks noChangeArrowheads="1"/>
          </p:cNvSpPr>
          <p:nvPr/>
        </p:nvSpPr>
        <p:spPr bwMode="auto">
          <a:xfrm>
            <a:off x="1752600" y="2743200"/>
            <a:ext cx="18867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1200" b="1" dirty="0" smtClean="0">
                <a:solidFill>
                  <a:srgbClr val="00279F"/>
                </a:solidFill>
              </a:rPr>
              <a:t>Big Data </a:t>
            </a:r>
            <a:r>
              <a:rPr lang="en-US" sz="1200" b="1" dirty="0">
                <a:solidFill>
                  <a:srgbClr val="00279F"/>
                </a:solidFill>
              </a:rPr>
              <a:t>S</a:t>
            </a:r>
            <a:r>
              <a:rPr lang="en-US" sz="1200" b="1" dirty="0" smtClean="0">
                <a:solidFill>
                  <a:srgbClr val="00279F"/>
                </a:solidFill>
              </a:rPr>
              <a:t>erver</a:t>
            </a:r>
            <a:endParaRPr lang="en-US" sz="1200" b="1" dirty="0">
              <a:solidFill>
                <a:srgbClr val="00279F"/>
              </a:solidFill>
            </a:endParaRPr>
          </a:p>
          <a:p>
            <a:r>
              <a:rPr lang="en-US" sz="1200" b="1" dirty="0" smtClean="0">
                <a:solidFill>
                  <a:srgbClr val="00279F"/>
                </a:solidFill>
              </a:rPr>
              <a:t>40 </a:t>
            </a:r>
            <a:r>
              <a:rPr lang="en-US" sz="1200" b="1" dirty="0">
                <a:solidFill>
                  <a:srgbClr val="00279F"/>
                </a:solidFill>
              </a:rPr>
              <a:t>CPUs, </a:t>
            </a:r>
            <a:r>
              <a:rPr lang="en-US" sz="1200" b="1" dirty="0" smtClean="0">
                <a:solidFill>
                  <a:srgbClr val="00279F"/>
                </a:solidFill>
              </a:rPr>
              <a:t>240 T </a:t>
            </a:r>
            <a:r>
              <a:rPr lang="en-US" sz="1200" b="1" dirty="0">
                <a:solidFill>
                  <a:srgbClr val="00279F"/>
                </a:solidFill>
              </a:rPr>
              <a:t>storage</a:t>
            </a:r>
          </a:p>
        </p:txBody>
      </p:sp>
      <p:sp>
        <p:nvSpPr>
          <p:cNvPr id="3092" name="AutoShape 78"/>
          <p:cNvSpPr>
            <a:spLocks noChangeArrowheads="1"/>
          </p:cNvSpPr>
          <p:nvPr/>
        </p:nvSpPr>
        <p:spPr bwMode="auto">
          <a:xfrm rot="-5400000">
            <a:off x="4417219" y="3355181"/>
            <a:ext cx="614362" cy="152400"/>
          </a:xfrm>
          <a:prstGeom prst="rightArrow">
            <a:avLst>
              <a:gd name="adj1" fmla="val 50000"/>
              <a:gd name="adj2" fmla="val 209569"/>
            </a:avLst>
          </a:prstGeom>
          <a:solidFill>
            <a:srgbClr val="99CCFF"/>
          </a:solidFill>
          <a:ln w="9525">
            <a:solidFill>
              <a:schemeClr val="tx1"/>
            </a:solidFill>
            <a:miter lim="800000"/>
            <a:headEnd/>
            <a:tailEnd/>
          </a:ln>
        </p:spPr>
        <p:txBody>
          <a:bodyPr wrap="none" anchor="ctr"/>
          <a:lstStyle/>
          <a:p>
            <a:endParaRPr lang="en-US">
              <a:solidFill>
                <a:prstClr val="black"/>
              </a:solidFill>
              <a:latin typeface="Arial"/>
              <a:cs typeface="Arial" charset="0"/>
            </a:endParaRPr>
          </a:p>
        </p:txBody>
      </p:sp>
      <p:sp>
        <p:nvSpPr>
          <p:cNvPr id="3093" name="AutoShape 80"/>
          <p:cNvSpPr>
            <a:spLocks noChangeArrowheads="1"/>
          </p:cNvSpPr>
          <p:nvPr/>
        </p:nvSpPr>
        <p:spPr bwMode="auto">
          <a:xfrm rot="2939941">
            <a:off x="6386537" y="5184126"/>
            <a:ext cx="889000" cy="163626"/>
          </a:xfrm>
          <a:prstGeom prst="leftRightArrow">
            <a:avLst>
              <a:gd name="adj1" fmla="val 50000"/>
              <a:gd name="adj2" fmla="val 59893"/>
            </a:avLst>
          </a:prstGeom>
          <a:solidFill>
            <a:srgbClr val="99CCFF"/>
          </a:solidFill>
          <a:ln w="9525">
            <a:solidFill>
              <a:schemeClr val="tx1"/>
            </a:solidFill>
            <a:miter lim="800000"/>
            <a:headEnd/>
            <a:tailEnd/>
          </a:ln>
        </p:spPr>
        <p:txBody>
          <a:bodyPr wrap="none" anchor="ctr"/>
          <a:lstStyle/>
          <a:p>
            <a:endParaRPr lang="en-US">
              <a:solidFill>
                <a:prstClr val="black"/>
              </a:solidFill>
              <a:latin typeface="Arial"/>
              <a:cs typeface="Arial" charset="0"/>
            </a:endParaRPr>
          </a:p>
        </p:txBody>
      </p:sp>
      <p:sp>
        <p:nvSpPr>
          <p:cNvPr id="3094" name="Text Box 81"/>
          <p:cNvSpPr txBox="1">
            <a:spLocks noChangeArrowheads="1"/>
          </p:cNvSpPr>
          <p:nvPr/>
        </p:nvSpPr>
        <p:spPr bwMode="auto">
          <a:xfrm>
            <a:off x="457200" y="1828800"/>
            <a:ext cx="1663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1200" b="1" dirty="0">
                <a:solidFill>
                  <a:srgbClr val="00279F"/>
                </a:solidFill>
              </a:rPr>
              <a:t>External informatics</a:t>
            </a:r>
          </a:p>
          <a:p>
            <a:r>
              <a:rPr lang="en-US" sz="1200" b="1" dirty="0">
                <a:solidFill>
                  <a:srgbClr val="00279F"/>
                </a:solidFill>
              </a:rPr>
              <a:t>Provides (</a:t>
            </a:r>
            <a:r>
              <a:rPr lang="en-US" sz="1200" b="1" dirty="0" err="1">
                <a:solidFill>
                  <a:srgbClr val="00279F"/>
                </a:solidFill>
              </a:rPr>
              <a:t>BioInforx</a:t>
            </a:r>
            <a:r>
              <a:rPr lang="en-US" sz="1200" b="1" dirty="0">
                <a:solidFill>
                  <a:srgbClr val="00279F"/>
                </a:solidFill>
              </a:rPr>
              <a:t>, </a:t>
            </a:r>
          </a:p>
          <a:p>
            <a:r>
              <a:rPr lang="en-US" sz="1200" b="1" dirty="0" err="1">
                <a:solidFill>
                  <a:srgbClr val="00279F"/>
                </a:solidFill>
              </a:rPr>
              <a:t>OmicSoft</a:t>
            </a:r>
            <a:r>
              <a:rPr lang="en-US" sz="1200" b="1" dirty="0">
                <a:solidFill>
                  <a:srgbClr val="00279F"/>
                </a:solidFill>
              </a:rPr>
              <a:t>, 5AM)</a:t>
            </a:r>
          </a:p>
        </p:txBody>
      </p:sp>
      <p:sp>
        <p:nvSpPr>
          <p:cNvPr id="3095" name="Text Box 82"/>
          <p:cNvSpPr txBox="1">
            <a:spLocks noChangeArrowheads="1"/>
          </p:cNvSpPr>
          <p:nvPr/>
        </p:nvSpPr>
        <p:spPr bwMode="auto">
          <a:xfrm>
            <a:off x="3284537" y="5438775"/>
            <a:ext cx="11350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1200" b="1" dirty="0">
                <a:solidFill>
                  <a:srgbClr val="00279F"/>
                </a:solidFill>
              </a:rPr>
              <a:t>Visualization</a:t>
            </a:r>
          </a:p>
        </p:txBody>
      </p:sp>
      <p:sp>
        <p:nvSpPr>
          <p:cNvPr id="3096" name="AutoShape 78"/>
          <p:cNvSpPr>
            <a:spLocks noChangeArrowheads="1"/>
          </p:cNvSpPr>
          <p:nvPr/>
        </p:nvSpPr>
        <p:spPr bwMode="auto">
          <a:xfrm rot="3318854" flipV="1">
            <a:off x="3053404" y="4242351"/>
            <a:ext cx="558800" cy="120650"/>
          </a:xfrm>
          <a:prstGeom prst="rightArrow">
            <a:avLst>
              <a:gd name="adj1" fmla="val 50000"/>
              <a:gd name="adj2" fmla="val 209665"/>
            </a:avLst>
          </a:prstGeom>
          <a:solidFill>
            <a:srgbClr val="99CCFF"/>
          </a:solidFill>
          <a:ln w="9525">
            <a:solidFill>
              <a:schemeClr val="tx1"/>
            </a:solidFill>
            <a:miter lim="800000"/>
            <a:headEnd/>
            <a:tailEnd/>
          </a:ln>
        </p:spPr>
        <p:txBody>
          <a:bodyPr wrap="none" anchor="ctr"/>
          <a:lstStyle/>
          <a:p>
            <a:endParaRPr lang="en-US">
              <a:solidFill>
                <a:prstClr val="black"/>
              </a:solidFill>
              <a:latin typeface="Arial"/>
              <a:cs typeface="Arial" charset="0"/>
            </a:endParaRPr>
          </a:p>
        </p:txBody>
      </p:sp>
      <p:sp>
        <p:nvSpPr>
          <p:cNvPr id="3097" name="Text Box 34"/>
          <p:cNvSpPr txBox="1">
            <a:spLocks noChangeArrowheads="1"/>
          </p:cNvSpPr>
          <p:nvPr/>
        </p:nvSpPr>
        <p:spPr bwMode="auto">
          <a:xfrm>
            <a:off x="7448550" y="5964238"/>
            <a:ext cx="1610731"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1200" b="1" dirty="0">
                <a:solidFill>
                  <a:srgbClr val="00279F"/>
                </a:solidFill>
              </a:rPr>
              <a:t>External Datasets</a:t>
            </a:r>
          </a:p>
        </p:txBody>
      </p:sp>
      <p:pic>
        <p:nvPicPr>
          <p:cNvPr id="3098" name="Picture 2" descr="imgres.jp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28600" y="5638800"/>
            <a:ext cx="25146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9" name="Text Box 34"/>
          <p:cNvSpPr txBox="1">
            <a:spLocks noChangeArrowheads="1"/>
          </p:cNvSpPr>
          <p:nvPr/>
        </p:nvSpPr>
        <p:spPr bwMode="auto">
          <a:xfrm>
            <a:off x="304800" y="6172200"/>
            <a:ext cx="3657600" cy="461963"/>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1200" b="1" dirty="0">
                <a:solidFill>
                  <a:srgbClr val="00279F"/>
                </a:solidFill>
              </a:rPr>
              <a:t>External NGS Providers</a:t>
            </a:r>
          </a:p>
          <a:p>
            <a:r>
              <a:rPr lang="en-US" sz="1200" b="1" dirty="0" smtClean="0">
                <a:solidFill>
                  <a:srgbClr val="00279F"/>
                </a:solidFill>
              </a:rPr>
              <a:t>(</a:t>
            </a:r>
            <a:r>
              <a:rPr lang="en-US" sz="1200" b="1" dirty="0" err="1" smtClean="0">
                <a:solidFill>
                  <a:srgbClr val="00279F"/>
                </a:solidFill>
              </a:rPr>
              <a:t>Illumina</a:t>
            </a:r>
            <a:r>
              <a:rPr lang="en-US" sz="1200" b="1" dirty="0">
                <a:solidFill>
                  <a:srgbClr val="00279F"/>
                </a:solidFill>
              </a:rPr>
              <a:t>, </a:t>
            </a:r>
            <a:r>
              <a:rPr lang="en-US" sz="1200" b="1" dirty="0" smtClean="0">
                <a:solidFill>
                  <a:srgbClr val="00279F"/>
                </a:solidFill>
              </a:rPr>
              <a:t>BGI, </a:t>
            </a:r>
            <a:r>
              <a:rPr lang="en-US" sz="1200" b="1" dirty="0" err="1" smtClean="0">
                <a:solidFill>
                  <a:srgbClr val="00279F"/>
                </a:solidFill>
              </a:rPr>
              <a:t>PacBio</a:t>
            </a:r>
            <a:r>
              <a:rPr lang="en-US" sz="1200" b="1" dirty="0">
                <a:solidFill>
                  <a:srgbClr val="00279F"/>
                </a:solidFill>
              </a:rPr>
              <a:t>, 10X)</a:t>
            </a:r>
          </a:p>
        </p:txBody>
      </p:sp>
      <p:sp>
        <p:nvSpPr>
          <p:cNvPr id="3100" name="AutoShape 69"/>
          <p:cNvSpPr>
            <a:spLocks noChangeArrowheads="1"/>
          </p:cNvSpPr>
          <p:nvPr/>
        </p:nvSpPr>
        <p:spPr bwMode="auto">
          <a:xfrm rot="-2562283">
            <a:off x="1219200" y="5059363"/>
            <a:ext cx="1131888" cy="149225"/>
          </a:xfrm>
          <a:prstGeom prst="rightArrow">
            <a:avLst>
              <a:gd name="adj1" fmla="val 50000"/>
              <a:gd name="adj2" fmla="val 225938"/>
            </a:avLst>
          </a:prstGeom>
          <a:solidFill>
            <a:srgbClr val="99CCFF"/>
          </a:solidFill>
          <a:ln w="9525">
            <a:solidFill>
              <a:schemeClr val="tx1"/>
            </a:solidFill>
            <a:miter lim="800000"/>
            <a:headEnd/>
            <a:tailEnd/>
          </a:ln>
        </p:spPr>
        <p:txBody>
          <a:bodyPr wrap="none" anchor="ctr"/>
          <a:lstStyle/>
          <a:p>
            <a:endParaRPr lang="en-US">
              <a:solidFill>
                <a:prstClr val="black"/>
              </a:solidFill>
              <a:latin typeface="Arial"/>
              <a:cs typeface="Arial" charset="0"/>
            </a:endParaRPr>
          </a:p>
        </p:txBody>
      </p:sp>
      <p:pic>
        <p:nvPicPr>
          <p:cNvPr id="3101" name="Picture 4" descr="NextSeq500.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38862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2" name="Picture 5" descr="NextSeq500.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38862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3" name="Text Box 82"/>
          <p:cNvSpPr txBox="1">
            <a:spLocks noChangeArrowheads="1"/>
          </p:cNvSpPr>
          <p:nvPr/>
        </p:nvSpPr>
        <p:spPr bwMode="auto">
          <a:xfrm>
            <a:off x="4448800" y="4876800"/>
            <a:ext cx="988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pPr algn="ctr"/>
            <a:r>
              <a:rPr lang="en-US" sz="1200" b="1" dirty="0">
                <a:solidFill>
                  <a:srgbClr val="00279F"/>
                </a:solidFill>
              </a:rPr>
              <a:t>PM </a:t>
            </a:r>
            <a:r>
              <a:rPr lang="en-US" sz="1200" b="1" dirty="0" smtClean="0">
                <a:solidFill>
                  <a:srgbClr val="00279F"/>
                </a:solidFill>
              </a:rPr>
              <a:t>Lab</a:t>
            </a:r>
          </a:p>
          <a:p>
            <a:pPr algn="ctr"/>
            <a:r>
              <a:rPr lang="en-US" sz="1200" b="1" dirty="0" smtClean="0">
                <a:solidFill>
                  <a:srgbClr val="00279F"/>
                </a:solidFill>
              </a:rPr>
              <a:t>Cambridge</a:t>
            </a:r>
            <a:endParaRPr lang="en-US" sz="1200" b="1" dirty="0">
              <a:solidFill>
                <a:srgbClr val="00279F"/>
              </a:solidFill>
            </a:endParaRPr>
          </a:p>
        </p:txBody>
      </p:sp>
      <p:sp>
        <p:nvSpPr>
          <p:cNvPr id="3104" name="Text Box 82"/>
          <p:cNvSpPr txBox="1">
            <a:spLocks noChangeArrowheads="1"/>
          </p:cNvSpPr>
          <p:nvPr/>
        </p:nvSpPr>
        <p:spPr bwMode="auto">
          <a:xfrm>
            <a:off x="5562600" y="4876800"/>
            <a:ext cx="854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pPr algn="ctr"/>
            <a:r>
              <a:rPr lang="en-US" sz="1200" b="1" dirty="0">
                <a:solidFill>
                  <a:srgbClr val="00279F"/>
                </a:solidFill>
              </a:rPr>
              <a:t>CLIA </a:t>
            </a:r>
            <a:r>
              <a:rPr lang="en-US" sz="1200" b="1" dirty="0" smtClean="0">
                <a:solidFill>
                  <a:srgbClr val="00279F"/>
                </a:solidFill>
              </a:rPr>
              <a:t>Lab</a:t>
            </a:r>
          </a:p>
          <a:p>
            <a:pPr algn="ctr"/>
            <a:r>
              <a:rPr lang="en-US" sz="1200" b="1" dirty="0" smtClean="0">
                <a:solidFill>
                  <a:srgbClr val="00279F"/>
                </a:solidFill>
              </a:rPr>
              <a:t>Groton</a:t>
            </a:r>
            <a:endParaRPr lang="en-US" sz="1200" b="1" dirty="0">
              <a:solidFill>
                <a:srgbClr val="00279F"/>
              </a:solidFill>
            </a:endParaRPr>
          </a:p>
        </p:txBody>
      </p:sp>
      <p:sp>
        <p:nvSpPr>
          <p:cNvPr id="3105" name="AutoShape 78"/>
          <p:cNvSpPr>
            <a:spLocks noChangeArrowheads="1"/>
          </p:cNvSpPr>
          <p:nvPr/>
        </p:nvSpPr>
        <p:spPr bwMode="auto">
          <a:xfrm rot="-7129968">
            <a:off x="5168106" y="3332957"/>
            <a:ext cx="712787" cy="152400"/>
          </a:xfrm>
          <a:prstGeom prst="rightArrow">
            <a:avLst>
              <a:gd name="adj1" fmla="val 50000"/>
              <a:gd name="adj2" fmla="val 208736"/>
            </a:avLst>
          </a:prstGeom>
          <a:solidFill>
            <a:srgbClr val="99CCFF"/>
          </a:solidFill>
          <a:ln w="9525">
            <a:solidFill>
              <a:schemeClr val="tx1"/>
            </a:solidFill>
            <a:miter lim="800000"/>
            <a:headEnd/>
            <a:tailEnd/>
          </a:ln>
        </p:spPr>
        <p:txBody>
          <a:bodyPr wrap="none" anchor="ctr"/>
          <a:lstStyle/>
          <a:p>
            <a:endParaRPr lang="en-US">
              <a:solidFill>
                <a:prstClr val="black"/>
              </a:solidFill>
              <a:latin typeface="Arial"/>
              <a:cs typeface="Arial" charset="0"/>
            </a:endParaRPr>
          </a:p>
        </p:txBody>
      </p:sp>
      <p:pic>
        <p:nvPicPr>
          <p:cNvPr id="3106" name="Picture 6" descr="circle8.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5670" y="4466265"/>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7" name="Picture 7" descr="bioinforx-service-web-design.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4400" y="1219200"/>
            <a:ext cx="9906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AutoShape 80"/>
          <p:cNvSpPr>
            <a:spLocks noChangeArrowheads="1"/>
          </p:cNvSpPr>
          <p:nvPr/>
        </p:nvSpPr>
        <p:spPr bwMode="auto">
          <a:xfrm rot="19040948">
            <a:off x="6643490" y="1574910"/>
            <a:ext cx="889000" cy="163718"/>
          </a:xfrm>
          <a:prstGeom prst="leftRightArrow">
            <a:avLst>
              <a:gd name="adj1" fmla="val 50000"/>
              <a:gd name="adj2" fmla="val 59893"/>
            </a:avLst>
          </a:prstGeom>
          <a:solidFill>
            <a:srgbClr val="99CCFF"/>
          </a:solidFill>
          <a:ln w="9525">
            <a:solidFill>
              <a:schemeClr val="tx1"/>
            </a:solidFill>
            <a:miter lim="800000"/>
            <a:headEnd/>
            <a:tailEnd/>
          </a:ln>
        </p:spPr>
        <p:txBody>
          <a:bodyPr wrap="none" anchor="ctr"/>
          <a:lstStyle/>
          <a:p>
            <a:endParaRPr lang="en-US">
              <a:solidFill>
                <a:prstClr val="black"/>
              </a:solidFill>
              <a:latin typeface="Arial"/>
              <a:cs typeface="Arial" charset="0"/>
            </a:endParaRPr>
          </a:p>
        </p:txBody>
      </p:sp>
      <p:sp>
        <p:nvSpPr>
          <p:cNvPr id="38" name="Text Box 34"/>
          <p:cNvSpPr txBox="1">
            <a:spLocks noChangeArrowheads="1"/>
          </p:cNvSpPr>
          <p:nvPr/>
        </p:nvSpPr>
        <p:spPr bwMode="auto">
          <a:xfrm>
            <a:off x="6477000" y="838200"/>
            <a:ext cx="2286000" cy="461963"/>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1200" b="1" dirty="0" smtClean="0">
                <a:solidFill>
                  <a:srgbClr val="00279F"/>
                </a:solidFill>
              </a:rPr>
              <a:t>Collaborators</a:t>
            </a:r>
            <a:endParaRPr lang="en-US" sz="1200" b="1" dirty="0">
              <a:solidFill>
                <a:srgbClr val="00279F"/>
              </a:solidFill>
            </a:endParaRPr>
          </a:p>
          <a:p>
            <a:r>
              <a:rPr lang="en-US" sz="1200" b="1" dirty="0" smtClean="0">
                <a:solidFill>
                  <a:srgbClr val="00279F"/>
                </a:solidFill>
              </a:rPr>
              <a:t>(Broad, HSS, </a:t>
            </a:r>
            <a:r>
              <a:rPr lang="en-US" sz="1200" b="1" dirty="0" err="1" smtClean="0">
                <a:solidFill>
                  <a:srgbClr val="00279F"/>
                </a:solidFill>
              </a:rPr>
              <a:t>Evotec</a:t>
            </a:r>
            <a:r>
              <a:rPr lang="en-US" sz="1200" b="1" dirty="0" smtClean="0">
                <a:solidFill>
                  <a:srgbClr val="00279F"/>
                </a:solidFill>
              </a:rPr>
              <a:t>, AMP)</a:t>
            </a:r>
            <a:endParaRPr lang="en-US" sz="1200" b="1" dirty="0">
              <a:solidFill>
                <a:srgbClr val="00279F"/>
              </a:solidFill>
            </a:endParaRPr>
          </a:p>
        </p:txBody>
      </p:sp>
      <p:sp>
        <p:nvSpPr>
          <p:cNvPr id="36" name="Text Box 34"/>
          <p:cNvSpPr txBox="1">
            <a:spLocks noChangeArrowheads="1"/>
          </p:cNvSpPr>
          <p:nvPr/>
        </p:nvSpPr>
        <p:spPr bwMode="auto">
          <a:xfrm rot="19056420">
            <a:off x="6861999" y="1586113"/>
            <a:ext cx="7074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a:defRPr sz="2200">
                <a:solidFill>
                  <a:schemeClr val="tx1"/>
                </a:solidFill>
                <a:latin typeface="Arial" charset="0"/>
                <a:ea typeface="ＭＳ Ｐゴシック" charset="0"/>
                <a:cs typeface="Arial" charset="0"/>
              </a:defRPr>
            </a:lvl1pPr>
            <a:lvl2pPr>
              <a:defRPr sz="2000">
                <a:solidFill>
                  <a:schemeClr val="tx1"/>
                </a:solidFill>
                <a:latin typeface="Arial" charset="0"/>
                <a:ea typeface="Arial" charset="0"/>
                <a:cs typeface="Arial" charset="0"/>
              </a:defRPr>
            </a:lvl2pPr>
            <a:lvl3pPr>
              <a:defRPr>
                <a:solidFill>
                  <a:schemeClr val="tx1"/>
                </a:solidFill>
                <a:latin typeface="Arial" charset="0"/>
                <a:ea typeface="Arial" charset="0"/>
                <a:cs typeface="Arial" charset="0"/>
              </a:defRPr>
            </a:lvl3pPr>
            <a:lvl4pPr>
              <a:defRPr sz="1600">
                <a:solidFill>
                  <a:schemeClr val="tx1"/>
                </a:solidFill>
                <a:latin typeface="Arial" charset="0"/>
                <a:ea typeface="Arial" charset="0"/>
                <a:cs typeface="Arial" charset="0"/>
              </a:defRPr>
            </a:lvl4pPr>
            <a:lvl5pPr>
              <a:defRPr sz="1600">
                <a:solidFill>
                  <a:schemeClr val="tx1"/>
                </a:solidFill>
                <a:latin typeface="Arial" charset="0"/>
                <a:ea typeface="Arial" charset="0"/>
                <a:cs typeface="Arial" charset="0"/>
              </a:defRPr>
            </a:lvl5pPr>
            <a:lvl6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6pPr>
            <a:lvl7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7pPr>
            <a:lvl8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8pPr>
            <a:lvl9pPr eaLnBrk="0" fontAlgn="base" hangingPunct="0">
              <a:spcBef>
                <a:spcPct val="0"/>
              </a:spcBef>
              <a:spcAft>
                <a:spcPts val="600"/>
              </a:spcAft>
              <a:buClr>
                <a:srgbClr val="4A245E"/>
              </a:buClr>
              <a:buFont typeface="Arial" charset="0"/>
              <a:buChar char="»"/>
              <a:defRPr sz="1600">
                <a:solidFill>
                  <a:schemeClr val="tx1"/>
                </a:solidFill>
                <a:latin typeface="Arial" charset="0"/>
                <a:ea typeface="Arial" charset="0"/>
                <a:cs typeface="Arial" charset="0"/>
              </a:defRPr>
            </a:lvl9pPr>
          </a:lstStyle>
          <a:p>
            <a:r>
              <a:rPr lang="en-US" sz="1200" b="1" dirty="0" smtClean="0">
                <a:solidFill>
                  <a:srgbClr val="00279F"/>
                </a:solidFill>
              </a:rPr>
              <a:t>Aspera</a:t>
            </a:r>
            <a:endParaRPr lang="en-US" sz="1200" b="1" dirty="0">
              <a:solidFill>
                <a:srgbClr val="00279F"/>
              </a:solidFill>
            </a:endParaRPr>
          </a:p>
        </p:txBody>
      </p:sp>
    </p:spTree>
    <p:extLst>
      <p:ext uri="{BB962C8B-B14F-4D97-AF65-F5344CB8AC3E}">
        <p14:creationId xmlns:p14="http://schemas.microsoft.com/office/powerpoint/2010/main" val="4268441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47800" y="725372"/>
            <a:ext cx="8001000" cy="6056428"/>
            <a:chOff x="1371600" y="624348"/>
            <a:chExt cx="8001000" cy="6056428"/>
          </a:xfrm>
        </p:grpSpPr>
        <p:grpSp>
          <p:nvGrpSpPr>
            <p:cNvPr id="8" name="Group 7"/>
            <p:cNvGrpSpPr/>
            <p:nvPr/>
          </p:nvGrpSpPr>
          <p:grpSpPr>
            <a:xfrm>
              <a:off x="1371600" y="990600"/>
              <a:ext cx="8001000" cy="5690176"/>
              <a:chOff x="1219200" y="990600"/>
              <a:chExt cx="8001000" cy="5690176"/>
            </a:xfrm>
          </p:grpSpPr>
          <p:sp>
            <p:nvSpPr>
              <p:cNvPr id="4" name="TextBox 3"/>
              <p:cNvSpPr txBox="1"/>
              <p:nvPr/>
            </p:nvSpPr>
            <p:spPr>
              <a:xfrm>
                <a:off x="1219200" y="6096000"/>
                <a:ext cx="8001000" cy="584776"/>
              </a:xfrm>
              <a:prstGeom prst="rect">
                <a:avLst/>
              </a:prstGeom>
              <a:noFill/>
            </p:spPr>
            <p:txBody>
              <a:bodyPr wrap="square" rtlCol="0">
                <a:spAutoFit/>
              </a:bodyPr>
              <a:lstStyle/>
              <a:p>
                <a:pPr marL="137160" indent="-182880">
                  <a:buFont typeface="Arial"/>
                  <a:buChar char="•"/>
                </a:pPr>
                <a:r>
                  <a:rPr lang="en-US" sz="1600" dirty="0" smtClean="0"/>
                  <a:t>A gene can encode multiple transcripts that consists of different sets of exons.</a:t>
                </a:r>
              </a:p>
              <a:p>
                <a:pPr marL="137160" indent="-182880">
                  <a:buFont typeface="Arial"/>
                  <a:buChar char="•"/>
                </a:pPr>
                <a:r>
                  <a:rPr lang="en-US" sz="1600" dirty="0" smtClean="0"/>
                  <a:t>Isoforms are biological entities, and they are </a:t>
                </a:r>
                <a:r>
                  <a:rPr lang="en-US" sz="1600" b="1" dirty="0" smtClean="0"/>
                  <a:t>tissue and disease specific</a:t>
                </a:r>
                <a:r>
                  <a:rPr lang="en-US" sz="1600" dirty="0" smtClean="0"/>
                  <a:t>.</a:t>
                </a:r>
                <a:endParaRPr lang="en-US" sz="1600" dirty="0"/>
              </a:p>
            </p:txBody>
          </p:sp>
          <p:pic>
            <p:nvPicPr>
              <p:cNvPr id="3" name="Picture 2" descr="RNA_worl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990600"/>
                <a:ext cx="6858000" cy="4993106"/>
              </a:xfrm>
              <a:prstGeom prst="rect">
                <a:avLst/>
              </a:prstGeom>
              <a:effectLst>
                <a:outerShdw blurRad="50800" dist="38100" dir="2700000" algn="tl" rotWithShape="0">
                  <a:srgbClr val="000000">
                    <a:alpha val="43000"/>
                  </a:srgbClr>
                </a:outerShdw>
              </a:effectLst>
            </p:spPr>
          </p:pic>
        </p:grpSp>
        <p:pic>
          <p:nvPicPr>
            <p:cNvPr id="6" name="Picture 5" descr="snp_280x1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4086" y="624348"/>
              <a:ext cx="1981200" cy="1061357"/>
            </a:xfrm>
            <a:prstGeom prst="rect">
              <a:avLst/>
            </a:prstGeom>
            <a:solidFill>
              <a:schemeClr val="bg1">
                <a:alpha val="70000"/>
              </a:schemeClr>
            </a:solidFill>
            <a:effectLst>
              <a:softEdge rad="63500"/>
            </a:effectLst>
          </p:spPr>
        </p:pic>
      </p:grpSp>
      <p:sp>
        <p:nvSpPr>
          <p:cNvPr id="7" name="TextBox 6"/>
          <p:cNvSpPr txBox="1"/>
          <p:nvPr/>
        </p:nvSpPr>
        <p:spPr>
          <a:xfrm>
            <a:off x="152400" y="2732544"/>
            <a:ext cx="1752600" cy="3108544"/>
          </a:xfrm>
          <a:prstGeom prst="rect">
            <a:avLst/>
          </a:prstGeom>
          <a:solidFill>
            <a:schemeClr val="bg1"/>
          </a:solidFill>
          <a:ln>
            <a:solidFill>
              <a:schemeClr val="bg2">
                <a:lumMod val="40000"/>
                <a:lumOff val="60000"/>
              </a:schemeClr>
            </a:solidFill>
          </a:ln>
        </p:spPr>
        <p:txBody>
          <a:bodyPr wrap="square" rtlCol="0">
            <a:spAutoFit/>
          </a:bodyPr>
          <a:lstStyle/>
          <a:p>
            <a:r>
              <a:rPr lang="en-US" sz="1400" b="1" dirty="0" smtClean="0"/>
              <a:t>Human Facts:</a:t>
            </a:r>
            <a:br>
              <a:rPr lang="en-US" sz="1400" b="1" dirty="0" smtClean="0"/>
            </a:br>
            <a:endParaRPr lang="en-US" sz="1400" b="1" dirty="0" smtClean="0"/>
          </a:p>
          <a:p>
            <a:pPr marL="91440" indent="-91440">
              <a:buFont typeface="Arial"/>
              <a:buChar char="•"/>
            </a:pPr>
            <a:r>
              <a:rPr lang="en-US" sz="1400" b="1" dirty="0" smtClean="0"/>
              <a:t>37.2 Trillion Cells</a:t>
            </a:r>
            <a:br>
              <a:rPr lang="en-US" sz="1400" b="1" dirty="0" smtClean="0"/>
            </a:br>
            <a:endParaRPr lang="en-US" sz="1400" b="1" dirty="0" smtClean="0"/>
          </a:p>
          <a:p>
            <a:pPr marL="91440" indent="-91440">
              <a:buFont typeface="Arial"/>
              <a:buChar char="•"/>
            </a:pPr>
            <a:r>
              <a:rPr lang="en-US" sz="1400" b="1" dirty="0" smtClean="0"/>
              <a:t>3.2 Billion Base Pairs of DNA</a:t>
            </a:r>
            <a:br>
              <a:rPr lang="en-US" sz="1400" b="1" dirty="0" smtClean="0"/>
            </a:br>
            <a:endParaRPr lang="en-US" sz="1400" b="1" dirty="0" smtClean="0"/>
          </a:p>
          <a:p>
            <a:pPr marL="91440" indent="-91440">
              <a:buFont typeface="Arial"/>
              <a:buChar char="•"/>
            </a:pPr>
            <a:r>
              <a:rPr lang="en-US" sz="1400" b="1" dirty="0" smtClean="0"/>
              <a:t>3 Million Single Nucleotide Polymorphisms (SNP)</a:t>
            </a:r>
            <a:r>
              <a:rPr lang="en-US" sz="1400" b="1" dirty="0"/>
              <a:t> </a:t>
            </a:r>
            <a:r>
              <a:rPr lang="en-US" sz="1400" b="1" dirty="0" smtClean="0"/>
              <a:t>among two random people</a:t>
            </a:r>
          </a:p>
          <a:p>
            <a:pPr marL="91440" indent="-91440">
              <a:buFont typeface="Arial"/>
              <a:buChar char="•"/>
            </a:pPr>
            <a:endParaRPr lang="en-US" sz="1400" b="1" dirty="0" smtClean="0"/>
          </a:p>
          <a:p>
            <a:pPr marL="91440" indent="-91440">
              <a:buFont typeface="Arial"/>
              <a:buChar char="•"/>
            </a:pPr>
            <a:r>
              <a:rPr lang="en-US" sz="1400" b="1" dirty="0" smtClean="0"/>
              <a:t>20,000 Genes</a:t>
            </a:r>
            <a:endParaRPr lang="en-US" b="1" dirty="0"/>
          </a:p>
        </p:txBody>
      </p:sp>
      <p:sp>
        <p:nvSpPr>
          <p:cNvPr id="10" name="Title 1"/>
          <p:cNvSpPr txBox="1">
            <a:spLocks/>
          </p:cNvSpPr>
          <p:nvPr/>
        </p:nvSpPr>
        <p:spPr>
          <a:xfrm>
            <a:off x="137160" y="76200"/>
            <a:ext cx="8534400" cy="609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b="1" kern="1200">
                <a:solidFill>
                  <a:schemeClr val="bg1"/>
                </a:solidFill>
                <a:latin typeface="+mj-lt"/>
                <a:ea typeface="+mj-ea"/>
                <a:cs typeface="+mj-cs"/>
              </a:defRPr>
            </a:lvl1pPr>
          </a:lstStyle>
          <a:p>
            <a:r>
              <a:rPr lang="en-US" dirty="0">
                <a:latin typeface="Arial" charset="0"/>
              </a:rPr>
              <a:t>DNA, Genes, Transcripts, Exons and Alternative Splicing</a:t>
            </a:r>
          </a:p>
        </p:txBody>
      </p:sp>
      <p:sp>
        <p:nvSpPr>
          <p:cNvPr id="2" name="TextBox 1"/>
          <p:cNvSpPr txBox="1"/>
          <p:nvPr/>
        </p:nvSpPr>
        <p:spPr>
          <a:xfrm>
            <a:off x="3412144" y="742999"/>
            <a:ext cx="285125" cy="184666"/>
          </a:xfrm>
          <a:prstGeom prst="rect">
            <a:avLst/>
          </a:prstGeom>
          <a:solidFill>
            <a:schemeClr val="bg1"/>
          </a:solidFill>
          <a:ln>
            <a:noFill/>
          </a:ln>
        </p:spPr>
        <p:txBody>
          <a:bodyPr wrap="none" lIns="0" tIns="0" rIns="0" bIns="0" rtlCol="0">
            <a:spAutoFit/>
          </a:bodyPr>
          <a:lstStyle/>
          <a:p>
            <a:r>
              <a:rPr lang="en-US" sz="1200" b="1" dirty="0" smtClean="0"/>
              <a:t>SNP</a:t>
            </a:r>
            <a:endParaRPr lang="en-US" sz="1200" b="1" dirty="0"/>
          </a:p>
        </p:txBody>
      </p:sp>
    </p:spTree>
    <p:extLst>
      <p:ext uri="{BB962C8B-B14F-4D97-AF65-F5344CB8AC3E}">
        <p14:creationId xmlns:p14="http://schemas.microsoft.com/office/powerpoint/2010/main" val="359067878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37160" y="-1"/>
            <a:ext cx="8686800" cy="743707"/>
          </a:xfrm>
        </p:spPr>
        <p:txBody>
          <a:bodyPr>
            <a:normAutofit/>
          </a:bodyPr>
          <a:lstStyle/>
          <a:p>
            <a:r>
              <a:rPr lang="en-US" dirty="0" smtClean="0">
                <a:latin typeface="Arial" charset="0"/>
              </a:rPr>
              <a:t>Bring in the Best to Complement Internal Expertise</a:t>
            </a:r>
            <a:endParaRPr lang="en-US" dirty="0">
              <a:latin typeface="Arial" charset="0"/>
            </a:endParaRPr>
          </a:p>
        </p:txBody>
      </p:sp>
      <p:pic>
        <p:nvPicPr>
          <p:cNvPr id="4" name="Picture 3" descr="universal_compatibility_vector_optimised.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159" y="838200"/>
            <a:ext cx="6116641" cy="5334000"/>
          </a:xfrm>
          <a:prstGeom prst="rect">
            <a:avLst/>
          </a:prstGeom>
        </p:spPr>
      </p:pic>
      <p:sp>
        <p:nvSpPr>
          <p:cNvPr id="5" name="Rounded Rectangular Callout 4"/>
          <p:cNvSpPr/>
          <p:nvPr/>
        </p:nvSpPr>
        <p:spPr>
          <a:xfrm>
            <a:off x="76200" y="1447800"/>
            <a:ext cx="1219200" cy="1143000"/>
          </a:xfrm>
          <a:prstGeom prst="wedgeRoundRectCallout">
            <a:avLst>
              <a:gd name="adj1" fmla="val 147046"/>
              <a:gd name="adj2" fmla="val -42780"/>
              <a:gd name="adj3" fmla="val 16667"/>
            </a:avLst>
          </a:prstGeom>
          <a:solidFill>
            <a:srgbClr val="F27118">
              <a:alpha val="75000"/>
            </a:srgb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b="1" dirty="0" smtClean="0"/>
              <a:t>Target Identification Patient Stratification</a:t>
            </a:r>
            <a:endParaRPr lang="en-US" sz="1400" b="1" dirty="0"/>
          </a:p>
        </p:txBody>
      </p:sp>
      <p:sp>
        <p:nvSpPr>
          <p:cNvPr id="8" name="Rounded Rectangular Callout 7"/>
          <p:cNvSpPr/>
          <p:nvPr/>
        </p:nvSpPr>
        <p:spPr>
          <a:xfrm>
            <a:off x="7772400" y="5181600"/>
            <a:ext cx="1219200" cy="1143000"/>
          </a:xfrm>
          <a:prstGeom prst="wedgeRoundRectCallout">
            <a:avLst>
              <a:gd name="adj1" fmla="val -85525"/>
              <a:gd name="adj2" fmla="val -12635"/>
              <a:gd name="adj3" fmla="val 16667"/>
            </a:avLst>
          </a:prstGeom>
          <a:solidFill>
            <a:srgbClr val="209C7C">
              <a:alpha val="75000"/>
            </a:srgb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b="1" dirty="0" smtClean="0"/>
              <a:t>FDA Certified Oncology </a:t>
            </a:r>
            <a:r>
              <a:rPr lang="en-US" sz="1400" b="1" dirty="0" err="1" smtClean="0"/>
              <a:t>Dx</a:t>
            </a:r>
            <a:r>
              <a:rPr lang="en-US" sz="1400" b="1" dirty="0" smtClean="0"/>
              <a:t> Panel</a:t>
            </a:r>
            <a:endParaRPr lang="en-US" sz="1400" b="1" dirty="0"/>
          </a:p>
        </p:txBody>
      </p:sp>
      <p:sp>
        <p:nvSpPr>
          <p:cNvPr id="9" name="Rounded Rectangular Callout 8"/>
          <p:cNvSpPr/>
          <p:nvPr/>
        </p:nvSpPr>
        <p:spPr>
          <a:xfrm>
            <a:off x="7772400" y="2971800"/>
            <a:ext cx="1219200" cy="914400"/>
          </a:xfrm>
          <a:prstGeom prst="wedgeRoundRectCallout">
            <a:avLst>
              <a:gd name="adj1" fmla="val -83102"/>
              <a:gd name="adj2" fmla="val -7251"/>
              <a:gd name="adj3" fmla="val 16667"/>
            </a:avLst>
          </a:prstGeom>
          <a:solidFill>
            <a:srgbClr val="209C7C">
              <a:alpha val="75000"/>
            </a:srgb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b="1" dirty="0" smtClean="0"/>
              <a:t>RNA-</a:t>
            </a:r>
            <a:r>
              <a:rPr lang="en-US" sz="1400" b="1" dirty="0" err="1" smtClean="0"/>
              <a:t>seq</a:t>
            </a:r>
            <a:r>
              <a:rPr lang="en-US" sz="1400" b="1" dirty="0" smtClean="0"/>
              <a:t> of Clinical Samples</a:t>
            </a:r>
            <a:endParaRPr lang="en-US" sz="1400" b="1" dirty="0"/>
          </a:p>
        </p:txBody>
      </p:sp>
      <p:sp>
        <p:nvSpPr>
          <p:cNvPr id="10" name="Rounded Rectangular Callout 9"/>
          <p:cNvSpPr/>
          <p:nvPr/>
        </p:nvSpPr>
        <p:spPr>
          <a:xfrm>
            <a:off x="7772400" y="1752600"/>
            <a:ext cx="1219200" cy="838200"/>
          </a:xfrm>
          <a:prstGeom prst="wedgeRoundRectCallout">
            <a:avLst>
              <a:gd name="adj1" fmla="val -112981"/>
              <a:gd name="adj2" fmla="val 100429"/>
              <a:gd name="adj3" fmla="val 16667"/>
            </a:avLst>
          </a:prstGeom>
          <a:solidFill>
            <a:srgbClr val="209C7C">
              <a:alpha val="75000"/>
            </a:srgb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b="1" dirty="0" smtClean="0"/>
              <a:t>Genotyping All Clinical Samples</a:t>
            </a:r>
            <a:endParaRPr lang="en-US" sz="1400" b="1" dirty="0"/>
          </a:p>
        </p:txBody>
      </p:sp>
      <p:sp>
        <p:nvSpPr>
          <p:cNvPr id="11" name="Rounded Rectangular Callout 10"/>
          <p:cNvSpPr/>
          <p:nvPr/>
        </p:nvSpPr>
        <p:spPr>
          <a:xfrm>
            <a:off x="7772400" y="4114800"/>
            <a:ext cx="1219200" cy="914400"/>
          </a:xfrm>
          <a:prstGeom prst="wedgeRoundRectCallout">
            <a:avLst>
              <a:gd name="adj1" fmla="val -144476"/>
              <a:gd name="adj2" fmla="val -70773"/>
              <a:gd name="adj3" fmla="val 16667"/>
            </a:avLst>
          </a:prstGeom>
          <a:solidFill>
            <a:srgbClr val="209C7C">
              <a:alpha val="75000"/>
            </a:srgb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b="1" dirty="0" smtClean="0"/>
              <a:t>RNA-</a:t>
            </a:r>
            <a:r>
              <a:rPr lang="en-US" sz="1400" b="1" dirty="0" err="1" smtClean="0"/>
              <a:t>seq</a:t>
            </a:r>
            <a:r>
              <a:rPr lang="en-US" sz="1400" b="1" dirty="0" smtClean="0"/>
              <a:t> of pre-</a:t>
            </a:r>
            <a:r>
              <a:rPr lang="en-US" sz="1400" b="1" dirty="0" err="1" smtClean="0"/>
              <a:t>linical</a:t>
            </a:r>
            <a:r>
              <a:rPr lang="en-US" sz="1400" b="1" dirty="0" smtClean="0"/>
              <a:t> Samples</a:t>
            </a:r>
            <a:endParaRPr lang="en-US" sz="1400" b="1" dirty="0"/>
          </a:p>
        </p:txBody>
      </p:sp>
      <p:sp>
        <p:nvSpPr>
          <p:cNvPr id="12" name="Rounded Rectangular Callout 11"/>
          <p:cNvSpPr/>
          <p:nvPr/>
        </p:nvSpPr>
        <p:spPr>
          <a:xfrm>
            <a:off x="76200" y="5105400"/>
            <a:ext cx="1219200" cy="914400"/>
          </a:xfrm>
          <a:prstGeom prst="wedgeRoundRectCallout">
            <a:avLst>
              <a:gd name="adj1" fmla="val 119590"/>
              <a:gd name="adj2" fmla="val -11559"/>
              <a:gd name="adj3" fmla="val 16667"/>
            </a:avLst>
          </a:prstGeom>
          <a:solidFill>
            <a:srgbClr val="215FBD">
              <a:alpha val="75000"/>
            </a:srgbClr>
          </a:solidFill>
          <a:ln>
            <a:noFill/>
          </a:ln>
          <a:effectLst>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b="1" dirty="0" smtClean="0"/>
              <a:t>Clinical sample management</a:t>
            </a:r>
            <a:endParaRPr lang="en-US" sz="1400" b="1" dirty="0"/>
          </a:p>
        </p:txBody>
      </p:sp>
    </p:spTree>
    <p:extLst>
      <p:ext uri="{BB962C8B-B14F-4D97-AF65-F5344CB8AC3E}">
        <p14:creationId xmlns:p14="http://schemas.microsoft.com/office/powerpoint/2010/main" val="373550007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0376-one-black-sheep-of-the-herd.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09800" y="2133600"/>
            <a:ext cx="4800600" cy="3206800"/>
          </a:xfrm>
          <a:prstGeom prst="ellipse">
            <a:avLst/>
          </a:prstGeom>
          <a:ln>
            <a:noFill/>
          </a:ln>
          <a:effectLst>
            <a:softEdge rad="112500"/>
          </a:effectLst>
        </p:spPr>
      </p:pic>
      <p:sp>
        <p:nvSpPr>
          <p:cNvPr id="4" name="Cloud Callout 3"/>
          <p:cNvSpPr/>
          <p:nvPr>
            <p:custDataLst>
              <p:tags r:id="rId1"/>
            </p:custDataLst>
          </p:nvPr>
        </p:nvSpPr>
        <p:spPr bwMode="auto">
          <a:xfrm>
            <a:off x="762000" y="990600"/>
            <a:ext cx="3124200" cy="1066800"/>
          </a:xfrm>
          <a:prstGeom prst="cloudCallout">
            <a:avLst>
              <a:gd name="adj1" fmla="val 36384"/>
              <a:gd name="adj2" fmla="val 111105"/>
            </a:avLst>
          </a:prstGeom>
          <a:ln>
            <a:headEnd type="none" w="lg" len="lg"/>
            <a:tailEnd type="none" w="lg" len="lg"/>
          </a:ln>
        </p:spPr>
        <p:style>
          <a:lnRef idx="1">
            <a:schemeClr val="accent2"/>
          </a:lnRef>
          <a:fillRef idx="3">
            <a:schemeClr val="accent2"/>
          </a:fillRef>
          <a:effectRef idx="2">
            <a:schemeClr val="accent2"/>
          </a:effectRef>
          <a:fontRef idx="minor">
            <a:schemeClr val="lt1"/>
          </a:fontRef>
        </p:style>
        <p:txBody>
          <a:bodyPr wrap="none" lIns="0" tIns="91440" rIns="0" bIns="91440" anchor="ctr"/>
          <a:lstStyle/>
          <a:p>
            <a:pPr algn="ctr"/>
            <a:r>
              <a:rPr lang="en-US" sz="1600" b="1" dirty="0" smtClean="0">
                <a:solidFill>
                  <a:srgbClr val="FFFFFF"/>
                </a:solidFill>
              </a:rPr>
              <a:t>        “</a:t>
            </a:r>
            <a:r>
              <a:rPr lang="en-US" sz="1600" b="1" dirty="0">
                <a:solidFill>
                  <a:srgbClr val="FFFFFF"/>
                </a:solidFill>
              </a:rPr>
              <a:t>The black sheep is beautiful!</a:t>
            </a:r>
            <a:r>
              <a:rPr lang="en-US" sz="1600" b="1" dirty="0" smtClean="0">
                <a:solidFill>
                  <a:srgbClr val="FFFFFF"/>
                </a:solidFill>
              </a:rPr>
              <a:t>”</a:t>
            </a:r>
          </a:p>
          <a:p>
            <a:pPr algn="ctr"/>
            <a:r>
              <a:rPr lang="en-US" sz="1600" b="1" dirty="0" smtClean="0">
                <a:solidFill>
                  <a:srgbClr val="FFFFFF"/>
                </a:solidFill>
              </a:rPr>
              <a:t>   says </a:t>
            </a:r>
            <a:r>
              <a:rPr lang="en-US" sz="1600" b="1" dirty="0">
                <a:solidFill>
                  <a:srgbClr val="FFFFFF"/>
                </a:solidFill>
              </a:rPr>
              <a:t>the </a:t>
            </a:r>
            <a:r>
              <a:rPr lang="en-US" sz="1600" b="1" dirty="0" smtClean="0">
                <a:solidFill>
                  <a:srgbClr val="FFFFFF"/>
                </a:solidFill>
              </a:rPr>
              <a:t>biologist</a:t>
            </a:r>
            <a:endParaRPr lang="en-US" sz="1600" b="1" dirty="0">
              <a:solidFill>
                <a:srgbClr val="FFFFFF"/>
              </a:solidFill>
            </a:endParaRPr>
          </a:p>
        </p:txBody>
      </p:sp>
      <p:sp>
        <p:nvSpPr>
          <p:cNvPr id="9" name="Cloud Callout 8"/>
          <p:cNvSpPr/>
          <p:nvPr>
            <p:custDataLst>
              <p:tags r:id="rId2"/>
            </p:custDataLst>
          </p:nvPr>
        </p:nvSpPr>
        <p:spPr bwMode="auto">
          <a:xfrm>
            <a:off x="6629400" y="2971800"/>
            <a:ext cx="2667000" cy="1447800"/>
          </a:xfrm>
          <a:prstGeom prst="cloudCallout">
            <a:avLst>
              <a:gd name="adj1" fmla="val -75410"/>
              <a:gd name="adj2" fmla="val 21344"/>
            </a:avLst>
          </a:prstGeom>
          <a:ln>
            <a:headEnd type="none" w="lg" len="lg"/>
            <a:tailEnd type="none" w="lg" len="lg"/>
          </a:ln>
        </p:spPr>
        <p:style>
          <a:lnRef idx="1">
            <a:schemeClr val="accent1"/>
          </a:lnRef>
          <a:fillRef idx="3">
            <a:schemeClr val="accent1"/>
          </a:fillRef>
          <a:effectRef idx="2">
            <a:schemeClr val="accent1"/>
          </a:effectRef>
          <a:fontRef idx="minor">
            <a:schemeClr val="lt1"/>
          </a:fontRef>
        </p:style>
        <p:txBody>
          <a:bodyPr lIns="0" tIns="91440" rIns="0" bIns="91440" anchor="ctr"/>
          <a:lstStyle/>
          <a:p>
            <a:pPr lvl="0" algn="ctr"/>
            <a:r>
              <a:rPr lang="en-US" sz="1600" b="1" dirty="0" smtClean="0">
                <a:solidFill>
                  <a:srgbClr val="FFFFFF"/>
                </a:solidFill>
              </a:rPr>
              <a:t>“</a:t>
            </a:r>
            <a:r>
              <a:rPr lang="en-US" sz="1600" b="1" dirty="0">
                <a:solidFill>
                  <a:srgbClr val="FFFFFF"/>
                </a:solidFill>
              </a:rPr>
              <a:t>Aha,” says the engineer, “I see </a:t>
            </a:r>
            <a:r>
              <a:rPr lang="en-US" sz="1600" b="1" dirty="0" smtClean="0">
                <a:solidFill>
                  <a:srgbClr val="FFFFFF"/>
                </a:solidFill>
              </a:rPr>
              <a:t>that Scottish </a:t>
            </a:r>
            <a:r>
              <a:rPr lang="en-US" sz="1600" b="1" dirty="0">
                <a:solidFill>
                  <a:srgbClr val="FFFFFF"/>
                </a:solidFill>
              </a:rPr>
              <a:t>sheep </a:t>
            </a:r>
            <a:r>
              <a:rPr lang="en-US" sz="1600" b="1" dirty="0" smtClean="0">
                <a:solidFill>
                  <a:srgbClr val="FFFFFF"/>
                </a:solidFill>
              </a:rPr>
              <a:t>are black</a:t>
            </a:r>
            <a:r>
              <a:rPr lang="en-US" sz="1600" b="1" dirty="0">
                <a:solidFill>
                  <a:srgbClr val="FFFFFF"/>
                </a:solidFill>
              </a:rPr>
              <a:t>.”</a:t>
            </a:r>
            <a:endParaRPr lang="en-IE" sz="1600" b="1" dirty="0">
              <a:solidFill>
                <a:srgbClr val="FFFFFF"/>
              </a:solidFill>
            </a:endParaRPr>
          </a:p>
        </p:txBody>
      </p:sp>
      <p:sp>
        <p:nvSpPr>
          <p:cNvPr id="10" name="Cloud Callout 9"/>
          <p:cNvSpPr/>
          <p:nvPr>
            <p:custDataLst>
              <p:tags r:id="rId3"/>
            </p:custDataLst>
          </p:nvPr>
        </p:nvSpPr>
        <p:spPr bwMode="auto">
          <a:xfrm>
            <a:off x="5257800" y="1066800"/>
            <a:ext cx="3124200" cy="1143000"/>
          </a:xfrm>
          <a:prstGeom prst="cloudCallout">
            <a:avLst>
              <a:gd name="adj1" fmla="val -43630"/>
              <a:gd name="adj2" fmla="val 106145"/>
            </a:avLst>
          </a:prstGeom>
          <a:ln>
            <a:headEnd type="none" w="lg" len="lg"/>
            <a:tailEnd type="none" w="lg" len="lg"/>
          </a:ln>
        </p:spPr>
        <p:style>
          <a:lnRef idx="1">
            <a:schemeClr val="accent5"/>
          </a:lnRef>
          <a:fillRef idx="3">
            <a:schemeClr val="accent5"/>
          </a:fillRef>
          <a:effectRef idx="2">
            <a:schemeClr val="accent5"/>
          </a:effectRef>
          <a:fontRef idx="minor">
            <a:schemeClr val="lt1"/>
          </a:fontRef>
        </p:style>
        <p:txBody>
          <a:bodyPr wrap="none" lIns="0" tIns="91440" rIns="0" bIns="91440" anchor="ctr"/>
          <a:lstStyle/>
          <a:p>
            <a:pPr algn="ctr"/>
            <a:r>
              <a:rPr lang="en-US" sz="1600" b="1" dirty="0" smtClean="0">
                <a:solidFill>
                  <a:srgbClr val="FFFFFF"/>
                </a:solidFill>
              </a:rPr>
              <a:t>        “</a:t>
            </a:r>
            <a:r>
              <a:rPr lang="en-US" sz="1600" b="1" dirty="0">
                <a:solidFill>
                  <a:srgbClr val="FFFFFF"/>
                </a:solidFill>
              </a:rPr>
              <a:t>Oh, no!” shouts the </a:t>
            </a:r>
            <a:r>
              <a:rPr lang="en-US" sz="1600" b="1" dirty="0" smtClean="0">
                <a:solidFill>
                  <a:srgbClr val="FFFFFF"/>
                </a:solidFill>
              </a:rPr>
              <a:t>computer</a:t>
            </a:r>
          </a:p>
          <a:p>
            <a:pPr algn="ctr"/>
            <a:r>
              <a:rPr lang="en-US" sz="1600" b="1" dirty="0" smtClean="0">
                <a:solidFill>
                  <a:srgbClr val="FFFFFF"/>
                </a:solidFill>
              </a:rPr>
              <a:t>      scientist</a:t>
            </a:r>
            <a:r>
              <a:rPr lang="en-US" sz="1600" b="1" dirty="0">
                <a:solidFill>
                  <a:srgbClr val="FFFFFF"/>
                </a:solidFill>
              </a:rPr>
              <a:t>, “A special case!”</a:t>
            </a:r>
          </a:p>
        </p:txBody>
      </p:sp>
      <p:sp>
        <p:nvSpPr>
          <p:cNvPr id="16393" name="Rectangle 17"/>
          <p:cNvSpPr>
            <a:spLocks noChangeArrowheads="1"/>
          </p:cNvSpPr>
          <p:nvPr>
            <p:custDataLst>
              <p:tags r:id="rId4"/>
            </p:custDataLst>
          </p:nvPr>
        </p:nvSpPr>
        <p:spPr bwMode="auto">
          <a:xfrm>
            <a:off x="7125608" y="5113339"/>
            <a:ext cx="718154" cy="420687"/>
          </a:xfrm>
          <a:prstGeom prst="rect">
            <a:avLst/>
          </a:prstGeom>
          <a:solidFill>
            <a:schemeClr val="bg1"/>
          </a:solidFill>
          <a:ln w="9525" algn="ctr">
            <a:solidFill>
              <a:schemeClr val="bg1"/>
            </a:solidFill>
            <a:round/>
            <a:headEnd type="none" w="lg" len="lg"/>
            <a:tailEnd type="none" w="lg" len="lg"/>
          </a:ln>
        </p:spPr>
        <p:txBody>
          <a:bodyPr tIns="91440" bIns="91440" anchor="ctr"/>
          <a:lstStyle/>
          <a:p>
            <a:pPr eaLnBrk="0" hangingPunct="0"/>
            <a:endParaRPr lang="en-US" dirty="0"/>
          </a:p>
        </p:txBody>
      </p:sp>
      <p:sp>
        <p:nvSpPr>
          <p:cNvPr id="18" name="Cloud Callout 17"/>
          <p:cNvSpPr/>
          <p:nvPr>
            <p:custDataLst>
              <p:tags r:id="rId5"/>
            </p:custDataLst>
          </p:nvPr>
        </p:nvSpPr>
        <p:spPr bwMode="auto">
          <a:xfrm>
            <a:off x="4876800" y="5105400"/>
            <a:ext cx="4114799" cy="1676400"/>
          </a:xfrm>
          <a:prstGeom prst="cloudCallout">
            <a:avLst>
              <a:gd name="adj1" fmla="val -50029"/>
              <a:gd name="adj2" fmla="val -74357"/>
            </a:avLst>
          </a:prstGeom>
          <a:ln>
            <a:headEnd type="none" w="lg" len="lg"/>
            <a:tailEnd type="none" w="lg" len="lg"/>
          </a:ln>
        </p:spPr>
        <p:style>
          <a:lnRef idx="1">
            <a:schemeClr val="accent6"/>
          </a:lnRef>
          <a:fillRef idx="3">
            <a:schemeClr val="accent6"/>
          </a:fillRef>
          <a:effectRef idx="2">
            <a:schemeClr val="accent6"/>
          </a:effectRef>
          <a:fontRef idx="minor">
            <a:schemeClr val="lt1"/>
          </a:fontRef>
        </p:style>
        <p:txBody>
          <a:bodyPr wrap="none" lIns="0" tIns="91440" rIns="0" bIns="91440" anchor="ctr"/>
          <a:lstStyle/>
          <a:p>
            <a:pPr algn="ctr"/>
            <a:endParaRPr lang="en-IE" sz="1600" dirty="0" smtClean="0"/>
          </a:p>
          <a:p>
            <a:pPr algn="ctr"/>
            <a:endParaRPr lang="en-IE" sz="1600" dirty="0" smtClean="0"/>
          </a:p>
          <a:p>
            <a:r>
              <a:rPr lang="en-IE" sz="1600" b="1" dirty="0" smtClean="0"/>
              <a:t>      </a:t>
            </a:r>
            <a:r>
              <a:rPr lang="en-IE" sz="1600" b="1" dirty="0" smtClean="0">
                <a:solidFill>
                  <a:srgbClr val="FFFFFF"/>
                </a:solidFill>
              </a:rPr>
              <a:t>  </a:t>
            </a:r>
            <a:r>
              <a:rPr lang="en-US" sz="1600" b="1" dirty="0" smtClean="0">
                <a:solidFill>
                  <a:srgbClr val="FFFFFF"/>
                </a:solidFill>
              </a:rPr>
              <a:t>“</a:t>
            </a:r>
            <a:r>
              <a:rPr lang="en-US" sz="1600" b="1" dirty="0">
                <a:solidFill>
                  <a:srgbClr val="FFFFFF"/>
                </a:solidFill>
              </a:rPr>
              <a:t>No,” says the mathematician</a:t>
            </a:r>
            <a:r>
              <a:rPr lang="en-US" sz="1600" b="1" dirty="0" smtClean="0">
                <a:solidFill>
                  <a:srgbClr val="FFFFFF"/>
                </a:solidFill>
              </a:rPr>
              <a:t>,</a:t>
            </a:r>
          </a:p>
          <a:p>
            <a:r>
              <a:rPr lang="en-US" sz="1600" b="1" dirty="0" smtClean="0">
                <a:solidFill>
                  <a:srgbClr val="FFFFFF"/>
                </a:solidFill>
              </a:rPr>
              <a:t>  “All </a:t>
            </a:r>
            <a:r>
              <a:rPr lang="en-US" sz="1600" b="1" dirty="0">
                <a:solidFill>
                  <a:srgbClr val="FFFFFF"/>
                </a:solidFill>
              </a:rPr>
              <a:t>we know is that there is at least</a:t>
            </a:r>
            <a:br>
              <a:rPr lang="en-US" sz="1600" b="1" dirty="0">
                <a:solidFill>
                  <a:srgbClr val="FFFFFF"/>
                </a:solidFill>
              </a:rPr>
            </a:br>
            <a:r>
              <a:rPr lang="en-US" sz="1600" b="1" dirty="0" smtClean="0">
                <a:solidFill>
                  <a:srgbClr val="FFFFFF"/>
                </a:solidFill>
              </a:rPr>
              <a:t> one </a:t>
            </a:r>
            <a:r>
              <a:rPr lang="en-US" sz="1600" b="1" dirty="0">
                <a:solidFill>
                  <a:srgbClr val="FFFFFF"/>
                </a:solidFill>
              </a:rPr>
              <a:t>sheep in Scotland, </a:t>
            </a:r>
            <a:r>
              <a:rPr lang="en-US" sz="1600" b="1" dirty="0" smtClean="0">
                <a:solidFill>
                  <a:srgbClr val="FFFFFF"/>
                </a:solidFill>
              </a:rPr>
              <a:t>and</a:t>
            </a:r>
          </a:p>
          <a:p>
            <a:r>
              <a:rPr lang="en-US" sz="1600" b="1" dirty="0" smtClean="0">
                <a:solidFill>
                  <a:srgbClr val="FFFFFF"/>
                </a:solidFill>
              </a:rPr>
              <a:t>that </a:t>
            </a:r>
            <a:r>
              <a:rPr lang="en-US" sz="1600" b="1" dirty="0">
                <a:solidFill>
                  <a:srgbClr val="FFFFFF"/>
                </a:solidFill>
              </a:rPr>
              <a:t>at least one side of that one </a:t>
            </a:r>
            <a:r>
              <a:rPr lang="en-US" sz="1600" b="1" dirty="0" smtClean="0">
                <a:solidFill>
                  <a:srgbClr val="FFFFFF"/>
                </a:solidFill>
              </a:rPr>
              <a:t>she</a:t>
            </a:r>
            <a:r>
              <a:rPr lang="en-US" sz="1600" b="1" dirty="0" smtClean="0">
                <a:solidFill>
                  <a:schemeClr val="bg1"/>
                </a:solidFill>
              </a:rPr>
              <a:t>ep</a:t>
            </a:r>
          </a:p>
          <a:p>
            <a:r>
              <a:rPr lang="en-US" sz="1600" b="1" dirty="0" smtClean="0">
                <a:solidFill>
                  <a:schemeClr val="bg1"/>
                </a:solidFill>
              </a:rPr>
              <a:t>is black</a:t>
            </a:r>
            <a:r>
              <a:rPr lang="en-US" sz="1600" b="1" dirty="0">
                <a:solidFill>
                  <a:schemeClr val="bg1"/>
                </a:solidFill>
              </a:rPr>
              <a:t>!”</a:t>
            </a:r>
          </a:p>
          <a:p>
            <a:pPr algn="ctr"/>
            <a:endParaRPr lang="en-IE" sz="1600" b="1" dirty="0" smtClean="0"/>
          </a:p>
          <a:p>
            <a:pPr lvl="0"/>
            <a:endParaRPr lang="en-IE" sz="1600" dirty="0"/>
          </a:p>
        </p:txBody>
      </p:sp>
      <p:sp>
        <p:nvSpPr>
          <p:cNvPr id="24" name="Cloud Callout 23"/>
          <p:cNvSpPr/>
          <p:nvPr>
            <p:custDataLst>
              <p:tags r:id="rId6"/>
            </p:custDataLst>
          </p:nvPr>
        </p:nvSpPr>
        <p:spPr bwMode="auto">
          <a:xfrm>
            <a:off x="152400" y="5105400"/>
            <a:ext cx="3429000" cy="1352544"/>
          </a:xfrm>
          <a:prstGeom prst="cloudCallout">
            <a:avLst>
              <a:gd name="adj1" fmla="val 60575"/>
              <a:gd name="adj2" fmla="val -69498"/>
            </a:avLst>
          </a:prstGeom>
          <a:ln>
            <a:headEnd type="none" w="lg" len="lg"/>
            <a:tailEnd type="none" w="lg" len="lg"/>
          </a:ln>
        </p:spPr>
        <p:style>
          <a:lnRef idx="1">
            <a:schemeClr val="accent2"/>
          </a:lnRef>
          <a:fillRef idx="3">
            <a:schemeClr val="accent2"/>
          </a:fillRef>
          <a:effectRef idx="2">
            <a:schemeClr val="accent2"/>
          </a:effectRef>
          <a:fontRef idx="minor">
            <a:schemeClr val="lt1"/>
          </a:fontRef>
        </p:style>
        <p:txBody>
          <a:bodyPr lIns="0" tIns="91440" rIns="0" bIns="91440" anchor="ctr"/>
          <a:lstStyle/>
          <a:p>
            <a:endParaRPr lang="en-US" sz="1600" b="1" dirty="0">
              <a:solidFill>
                <a:schemeClr val="bg1"/>
              </a:solidFill>
            </a:endParaRPr>
          </a:p>
        </p:txBody>
      </p:sp>
      <p:sp>
        <p:nvSpPr>
          <p:cNvPr id="25" name="Cloud Callout 24"/>
          <p:cNvSpPr/>
          <p:nvPr>
            <p:custDataLst>
              <p:tags r:id="rId7"/>
            </p:custDataLst>
          </p:nvPr>
        </p:nvSpPr>
        <p:spPr bwMode="auto">
          <a:xfrm>
            <a:off x="-21693" y="2895600"/>
            <a:ext cx="3200400" cy="1200160"/>
          </a:xfrm>
          <a:prstGeom prst="cloudCallout">
            <a:avLst>
              <a:gd name="adj1" fmla="val 54252"/>
              <a:gd name="adj2" fmla="val 44294"/>
            </a:avLst>
          </a:prstGeom>
          <a:ln>
            <a:headEnd type="none" w="lg" len="lg"/>
            <a:tailEnd type="none" w="lg" len="lg"/>
          </a:ln>
        </p:spPr>
        <p:style>
          <a:lnRef idx="1">
            <a:schemeClr val="accent6"/>
          </a:lnRef>
          <a:fillRef idx="3">
            <a:schemeClr val="accent6"/>
          </a:fillRef>
          <a:effectRef idx="2">
            <a:schemeClr val="accent6"/>
          </a:effectRef>
          <a:fontRef idx="minor">
            <a:schemeClr val="lt1"/>
          </a:fontRef>
        </p:style>
        <p:txBody>
          <a:bodyPr wrap="none" lIns="0" tIns="91440" rIns="0" bIns="91440" anchor="ctr"/>
          <a:lstStyle/>
          <a:p>
            <a:pPr algn="ctr"/>
            <a:r>
              <a:rPr lang="en-US" sz="1600" b="1" dirty="0" smtClean="0">
                <a:solidFill>
                  <a:schemeClr val="bg1"/>
                </a:solidFill>
              </a:rPr>
              <a:t>     “Nah</a:t>
            </a:r>
            <a:r>
              <a:rPr lang="en-US" sz="1600" b="1" dirty="0">
                <a:solidFill>
                  <a:schemeClr val="bg1"/>
                </a:solidFill>
              </a:rPr>
              <a:t>!” shouts the statistician</a:t>
            </a:r>
            <a:r>
              <a:rPr lang="en-US" sz="1600" b="1" dirty="0" smtClean="0">
                <a:solidFill>
                  <a:schemeClr val="bg1"/>
                </a:solidFill>
              </a:rPr>
              <a:t>,</a:t>
            </a:r>
          </a:p>
          <a:p>
            <a:r>
              <a:rPr lang="en-US" sz="1600" b="1" dirty="0" smtClean="0">
                <a:solidFill>
                  <a:schemeClr val="bg1"/>
                </a:solidFill>
              </a:rPr>
              <a:t>  “</a:t>
            </a:r>
            <a:r>
              <a:rPr lang="en-US" sz="1600" b="1" dirty="0">
                <a:solidFill>
                  <a:schemeClr val="bg1"/>
                </a:solidFill>
              </a:rPr>
              <a:t>It is not statistical significant!”</a:t>
            </a:r>
          </a:p>
        </p:txBody>
      </p:sp>
      <p:sp>
        <p:nvSpPr>
          <p:cNvPr id="20" name="Rectangle 2"/>
          <p:cNvSpPr txBox="1">
            <a:spLocks/>
          </p:cNvSpPr>
          <p:nvPr/>
        </p:nvSpPr>
        <p:spPr>
          <a:xfrm>
            <a:off x="137160" y="0"/>
            <a:ext cx="8493876" cy="7112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a:solidFill>
                  <a:schemeClr val="bg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sysClr val="window" lastClr="FFFFFF"/>
                </a:solidFill>
                <a:effectLst/>
                <a:uLnTx/>
                <a:uFillTx/>
                <a:latin typeface="Arial"/>
                <a:ea typeface="+mj-ea"/>
                <a:cs typeface="+mj-cs"/>
              </a:rPr>
              <a:t>Challenges of Working as a Multidisciplinary </a:t>
            </a:r>
            <a:r>
              <a:rPr lang="en-US" dirty="0" smtClean="0">
                <a:solidFill>
                  <a:sysClr val="window" lastClr="FFFFFF"/>
                </a:solidFill>
                <a:latin typeface="Arial"/>
              </a:rPr>
              <a:t>Team</a:t>
            </a:r>
            <a:endParaRPr kumimoji="0" lang="en-US" sz="2400" b="1" i="0" u="none" strike="noStrike" kern="1200" cap="none" spc="0" normalizeH="0" baseline="0" noProof="0" dirty="0" smtClean="0">
              <a:ln>
                <a:noFill/>
              </a:ln>
              <a:solidFill>
                <a:sysClr val="window" lastClr="FFFFFF"/>
              </a:solidFill>
              <a:effectLst/>
              <a:uLnTx/>
              <a:uFillTx/>
              <a:latin typeface="Arial"/>
              <a:ea typeface="+mj-ea"/>
              <a:cs typeface="+mj-cs"/>
            </a:endParaRPr>
          </a:p>
        </p:txBody>
      </p:sp>
      <p:sp>
        <p:nvSpPr>
          <p:cNvPr id="5" name="Rectangle 4"/>
          <p:cNvSpPr/>
          <p:nvPr/>
        </p:nvSpPr>
        <p:spPr>
          <a:xfrm>
            <a:off x="228600" y="5334000"/>
            <a:ext cx="3276600" cy="1077218"/>
          </a:xfrm>
          <a:prstGeom prst="rect">
            <a:avLst/>
          </a:prstGeom>
        </p:spPr>
        <p:txBody>
          <a:bodyPr wrap="square">
            <a:spAutoFit/>
          </a:bodyPr>
          <a:lstStyle/>
          <a:p>
            <a:pPr algn="ctr"/>
            <a:r>
              <a:rPr lang="en-US" sz="1600" b="1" dirty="0">
                <a:solidFill>
                  <a:srgbClr val="FFFFFF"/>
                </a:solidFill>
              </a:rPr>
              <a:t>“Hmm,” says the physicist,</a:t>
            </a:r>
          </a:p>
          <a:p>
            <a:pPr algn="ctr"/>
            <a:r>
              <a:rPr lang="en-US" sz="1600" b="1" dirty="0">
                <a:solidFill>
                  <a:srgbClr val="FFFFFF"/>
                </a:solidFill>
              </a:rPr>
              <a:t>“You mean that some Scottish sheep </a:t>
            </a:r>
            <a:r>
              <a:rPr lang="en-US" sz="1600" b="1" dirty="0" smtClean="0">
                <a:solidFill>
                  <a:srgbClr val="FFFFFF"/>
                </a:solidFill>
              </a:rPr>
              <a:t>are black</a:t>
            </a:r>
            <a:r>
              <a:rPr lang="en-US" sz="1600" b="1" dirty="0">
                <a:solidFill>
                  <a:srgbClr val="FFFFFF"/>
                </a:solidFill>
              </a:rPr>
              <a:t>.”</a:t>
            </a:r>
            <a:br>
              <a:rPr lang="en-US" sz="1600" b="1" dirty="0">
                <a:solidFill>
                  <a:srgbClr val="FFFFFF"/>
                </a:solidFill>
              </a:rPr>
            </a:br>
            <a:endParaRPr lang="en-US" sz="1600" b="1" dirty="0">
              <a:solidFill>
                <a:srgbClr val="FFFFFF"/>
              </a:solidFill>
            </a:endParaRPr>
          </a:p>
        </p:txBody>
      </p:sp>
    </p:spTree>
    <p:extLst>
      <p:ext uri="{BB962C8B-B14F-4D97-AF65-F5344CB8AC3E}">
        <p14:creationId xmlns:p14="http://schemas.microsoft.com/office/powerpoint/2010/main" val="221502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Q&amp;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30" y="838200"/>
            <a:ext cx="9515085" cy="5074712"/>
          </a:xfrm>
          <a:prstGeom prst="rect">
            <a:avLst/>
          </a:prstGeom>
        </p:spPr>
      </p:pic>
    </p:spTree>
    <p:extLst>
      <p:ext uri="{BB962C8B-B14F-4D97-AF65-F5344CB8AC3E}">
        <p14:creationId xmlns:p14="http://schemas.microsoft.com/office/powerpoint/2010/main" val="146677393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37160" y="76200"/>
            <a:ext cx="8534400" cy="609600"/>
          </a:xfrm>
        </p:spPr>
        <p:txBody>
          <a:bodyPr>
            <a:noAutofit/>
          </a:bodyPr>
          <a:lstStyle/>
          <a:p>
            <a:r>
              <a:rPr lang="en-US" dirty="0" smtClean="0">
                <a:latin typeface="Arial" charset="0"/>
              </a:rPr>
              <a:t>Blank Slide</a:t>
            </a:r>
            <a:endParaRPr lang="en-US" dirty="0">
              <a:latin typeface="Arial" charset="0"/>
            </a:endParaRPr>
          </a:p>
        </p:txBody>
      </p:sp>
    </p:spTree>
    <p:extLst>
      <p:ext uri="{BB962C8B-B14F-4D97-AF65-F5344CB8AC3E}">
        <p14:creationId xmlns:p14="http://schemas.microsoft.com/office/powerpoint/2010/main" val="33121876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76200" y="838200"/>
            <a:ext cx="3403439" cy="2819400"/>
          </a:xfrm>
          <a:prstGeom prst="roundRect">
            <a:avLst/>
          </a:prstGeom>
          <a:noFill/>
          <a:ln w="19050">
            <a:solidFill>
              <a:schemeClr val="accent4">
                <a:lumMod val="75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p:cNvSpPr/>
          <p:nvPr/>
        </p:nvSpPr>
        <p:spPr>
          <a:xfrm>
            <a:off x="5668491" y="3834727"/>
            <a:ext cx="3399309" cy="2870873"/>
          </a:xfrm>
          <a:prstGeom prst="roundRect">
            <a:avLst/>
          </a:prstGeom>
          <a:noFill/>
          <a:ln w="19050">
            <a:solidFill>
              <a:schemeClr val="accent4">
                <a:lumMod val="75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p:nvSpPr>
        <p:spPr>
          <a:xfrm>
            <a:off x="5659585" y="838200"/>
            <a:ext cx="3408215" cy="2819400"/>
          </a:xfrm>
          <a:prstGeom prst="roundRect">
            <a:avLst/>
          </a:prstGeom>
          <a:noFill/>
          <a:ln w="19050">
            <a:solidFill>
              <a:schemeClr val="accent4">
                <a:lumMod val="75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p:cNvSpPr/>
          <p:nvPr/>
        </p:nvSpPr>
        <p:spPr>
          <a:xfrm>
            <a:off x="75890" y="3858235"/>
            <a:ext cx="3398798" cy="2847365"/>
          </a:xfrm>
          <a:prstGeom prst="roundRect">
            <a:avLst/>
          </a:prstGeom>
          <a:noFill/>
          <a:ln w="19050">
            <a:solidFill>
              <a:schemeClr val="accent4">
                <a:lumMod val="75000"/>
              </a:schemeClr>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6248401" y="3852446"/>
            <a:ext cx="2666999" cy="338554"/>
          </a:xfrm>
          <a:prstGeom prst="rect">
            <a:avLst/>
          </a:prstGeom>
        </p:spPr>
        <p:txBody>
          <a:bodyPr wrap="square">
            <a:spAutoFit/>
          </a:bodyPr>
          <a:lstStyle/>
          <a:p>
            <a:r>
              <a:rPr lang="en-US" sz="1600" b="1" dirty="0" smtClean="0">
                <a:solidFill>
                  <a:srgbClr val="7F7F7F"/>
                </a:solidFill>
              </a:rPr>
              <a:t>Commercial Success</a:t>
            </a:r>
            <a:endParaRPr lang="en-US" sz="1600" b="1" dirty="0">
              <a:solidFill>
                <a:srgbClr val="7F7F7F"/>
              </a:solidFill>
            </a:endParaRPr>
          </a:p>
        </p:txBody>
      </p:sp>
      <p:pic>
        <p:nvPicPr>
          <p:cNvPr id="47" name="Picture 46" descr="Screen Shot 2018-04-26 at 4.41.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14800"/>
            <a:ext cx="2743200" cy="2447138"/>
          </a:xfrm>
          <a:prstGeom prst="rect">
            <a:avLst/>
          </a:prstGeom>
          <a:effectLst/>
        </p:spPr>
      </p:pic>
      <p:sp>
        <p:nvSpPr>
          <p:cNvPr id="48" name="Rectangle 47"/>
          <p:cNvSpPr/>
          <p:nvPr/>
        </p:nvSpPr>
        <p:spPr>
          <a:xfrm>
            <a:off x="5791200" y="990600"/>
            <a:ext cx="3276599" cy="338554"/>
          </a:xfrm>
          <a:prstGeom prst="rect">
            <a:avLst/>
          </a:prstGeom>
        </p:spPr>
        <p:txBody>
          <a:bodyPr wrap="square">
            <a:spAutoFit/>
          </a:bodyPr>
          <a:lstStyle/>
          <a:p>
            <a:r>
              <a:rPr lang="en-US" sz="1600" b="1" dirty="0" smtClean="0">
                <a:solidFill>
                  <a:srgbClr val="7F7F7F"/>
                </a:solidFill>
              </a:rPr>
              <a:t>Speedy Development Timeline</a:t>
            </a:r>
            <a:endParaRPr lang="en-US" sz="1600" b="1" dirty="0">
              <a:solidFill>
                <a:srgbClr val="7F7F7F"/>
              </a:solidFill>
            </a:endParaRPr>
          </a:p>
        </p:txBody>
      </p:sp>
      <p:pic>
        <p:nvPicPr>
          <p:cNvPr id="49" name="Picture 48" descr="Screen Shot 2018-04-26 at 4.30.3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1447800"/>
            <a:ext cx="3240875" cy="1752600"/>
          </a:xfrm>
          <a:prstGeom prst="rect">
            <a:avLst/>
          </a:prstGeom>
          <a:effectLst/>
        </p:spPr>
      </p:pic>
      <p:sp>
        <p:nvSpPr>
          <p:cNvPr id="50" name="TextBox 49"/>
          <p:cNvSpPr txBox="1"/>
          <p:nvPr/>
        </p:nvSpPr>
        <p:spPr>
          <a:xfrm>
            <a:off x="8305800" y="5943600"/>
            <a:ext cx="838199" cy="461665"/>
          </a:xfrm>
          <a:prstGeom prst="rect">
            <a:avLst/>
          </a:prstGeom>
          <a:noFill/>
        </p:spPr>
        <p:txBody>
          <a:bodyPr wrap="square" rtlCol="0">
            <a:spAutoFit/>
          </a:bodyPr>
          <a:lstStyle/>
          <a:p>
            <a:r>
              <a:rPr lang="en-US" sz="800" i="1" dirty="0" smtClean="0"/>
              <a:t>Biogen’s Investor</a:t>
            </a:r>
          </a:p>
          <a:p>
            <a:r>
              <a:rPr lang="en-US" sz="800" i="1" dirty="0" smtClean="0"/>
              <a:t>Presentation </a:t>
            </a:r>
            <a:endParaRPr lang="en-US" sz="800" i="1" dirty="0"/>
          </a:p>
        </p:txBody>
      </p:sp>
      <p:sp>
        <p:nvSpPr>
          <p:cNvPr id="51" name="Rectangle 50"/>
          <p:cNvSpPr/>
          <p:nvPr/>
        </p:nvSpPr>
        <p:spPr>
          <a:xfrm>
            <a:off x="8104175" y="3059668"/>
            <a:ext cx="658825" cy="369332"/>
          </a:xfrm>
          <a:prstGeom prst="rect">
            <a:avLst/>
          </a:prstGeom>
          <a:solidFill>
            <a:schemeClr val="bg1">
              <a:alpha val="60000"/>
            </a:schemeClr>
          </a:solidFill>
        </p:spPr>
        <p:txBody>
          <a:bodyPr wrap="square" lIns="0" tIns="0" rIns="0" bIns="0">
            <a:spAutoFit/>
          </a:bodyPr>
          <a:lstStyle/>
          <a:p>
            <a:r>
              <a:rPr lang="en-US" sz="800" i="1" dirty="0" smtClean="0"/>
              <a:t>Translational</a:t>
            </a:r>
          </a:p>
          <a:p>
            <a:r>
              <a:rPr lang="en-US" sz="800" i="1" dirty="0" smtClean="0"/>
              <a:t>Neuroscience </a:t>
            </a:r>
            <a:endParaRPr lang="en-US" sz="800" i="1" dirty="0"/>
          </a:p>
          <a:p>
            <a:r>
              <a:rPr lang="en-US" sz="800" i="1" dirty="0" smtClean="0"/>
              <a:t>8 </a:t>
            </a:r>
            <a:r>
              <a:rPr lang="en-US" sz="800" i="1" dirty="0"/>
              <a:t>• 2017 • 1-6</a:t>
            </a:r>
          </a:p>
        </p:txBody>
      </p:sp>
      <p:sp>
        <p:nvSpPr>
          <p:cNvPr id="52" name="Rectangle 51"/>
          <p:cNvSpPr/>
          <p:nvPr/>
        </p:nvSpPr>
        <p:spPr>
          <a:xfrm>
            <a:off x="685800" y="990600"/>
            <a:ext cx="2240517" cy="338554"/>
          </a:xfrm>
          <a:prstGeom prst="rect">
            <a:avLst/>
          </a:prstGeom>
        </p:spPr>
        <p:txBody>
          <a:bodyPr wrap="none">
            <a:spAutoFit/>
          </a:bodyPr>
          <a:lstStyle/>
          <a:p>
            <a:r>
              <a:rPr lang="en-US" sz="1600" b="1" dirty="0" smtClean="0">
                <a:solidFill>
                  <a:srgbClr val="7F7F7F"/>
                </a:solidFill>
              </a:rPr>
              <a:t>Mechanism of Action</a:t>
            </a:r>
            <a:endParaRPr lang="en-US" sz="1600" b="1" dirty="0">
              <a:solidFill>
                <a:srgbClr val="7F7F7F"/>
              </a:solidFill>
            </a:endParaRPr>
          </a:p>
        </p:txBody>
      </p:sp>
      <p:pic>
        <p:nvPicPr>
          <p:cNvPr id="53" name="Picture 52" descr="Nusinersen-antisense-oligonucleotid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32" y="1288422"/>
            <a:ext cx="3200400" cy="2116995"/>
          </a:xfrm>
          <a:prstGeom prst="rect">
            <a:avLst/>
          </a:prstGeom>
          <a:effectLst/>
        </p:spPr>
      </p:pic>
      <p:pic>
        <p:nvPicPr>
          <p:cNvPr id="3" name="Picture 2" descr="nejmoa1702752_f1.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4343400"/>
            <a:ext cx="3235187" cy="2057400"/>
          </a:xfrm>
          <a:prstGeom prst="rect">
            <a:avLst/>
          </a:prstGeom>
        </p:spPr>
      </p:pic>
      <p:sp>
        <p:nvSpPr>
          <p:cNvPr id="21" name="Rectangle 20"/>
          <p:cNvSpPr/>
          <p:nvPr/>
        </p:nvSpPr>
        <p:spPr>
          <a:xfrm>
            <a:off x="457200" y="3928646"/>
            <a:ext cx="2819400" cy="338554"/>
          </a:xfrm>
          <a:prstGeom prst="rect">
            <a:avLst/>
          </a:prstGeom>
        </p:spPr>
        <p:txBody>
          <a:bodyPr wrap="square">
            <a:spAutoFit/>
          </a:bodyPr>
          <a:lstStyle/>
          <a:p>
            <a:r>
              <a:rPr lang="en-US" sz="1600" b="1" dirty="0" smtClean="0">
                <a:solidFill>
                  <a:srgbClr val="7F7F7F"/>
                </a:solidFill>
              </a:rPr>
              <a:t>Superior Clinical Benefits</a:t>
            </a:r>
            <a:endParaRPr lang="en-US" sz="1600" b="1" dirty="0">
              <a:solidFill>
                <a:srgbClr val="7F7F7F"/>
              </a:solidFill>
            </a:endParaRPr>
          </a:p>
        </p:txBody>
      </p:sp>
      <p:pic>
        <p:nvPicPr>
          <p:cNvPr id="23" name="Picture 22" descr="Screen Shot 2018-04-26 at 5.16.1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44907">
            <a:off x="3631674" y="2826596"/>
            <a:ext cx="1964515" cy="1752600"/>
          </a:xfrm>
          <a:prstGeom prst="ellipse">
            <a:avLst/>
          </a:prstGeom>
          <a:ln>
            <a:noFill/>
          </a:ln>
          <a:effectLst>
            <a:softEdge rad="112500"/>
          </a:effectLst>
        </p:spPr>
      </p:pic>
      <p:pic>
        <p:nvPicPr>
          <p:cNvPr id="25" name="Picture 24" descr="Screen Shot 2018-04-26 at 5.14.05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242197">
            <a:off x="3580331" y="825750"/>
            <a:ext cx="2020711" cy="2008134"/>
          </a:xfrm>
          <a:prstGeom prst="ellipse">
            <a:avLst/>
          </a:prstGeom>
          <a:ln>
            <a:noFill/>
          </a:ln>
          <a:effectLst>
            <a:softEdge rad="112500"/>
          </a:effectLst>
        </p:spPr>
      </p:pic>
      <p:pic>
        <p:nvPicPr>
          <p:cNvPr id="26" name="Picture 25" descr="Screen Shot 2018-04-26 at 5.13.29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0" y="4648199"/>
            <a:ext cx="1600200" cy="2033081"/>
          </a:xfrm>
          <a:prstGeom prst="rect">
            <a:avLst/>
          </a:prstGeom>
          <a:ln>
            <a:noFill/>
          </a:ln>
          <a:effectLst>
            <a:softEdge rad="112500"/>
          </a:effectLst>
        </p:spPr>
      </p:pic>
      <p:sp>
        <p:nvSpPr>
          <p:cNvPr id="4" name="Rectangle 3"/>
          <p:cNvSpPr/>
          <p:nvPr/>
        </p:nvSpPr>
        <p:spPr>
          <a:xfrm>
            <a:off x="1981200" y="6400800"/>
            <a:ext cx="1110878" cy="215444"/>
          </a:xfrm>
          <a:prstGeom prst="rect">
            <a:avLst/>
          </a:prstGeom>
        </p:spPr>
        <p:txBody>
          <a:bodyPr wrap="none">
            <a:spAutoFit/>
          </a:bodyPr>
          <a:lstStyle/>
          <a:p>
            <a:r>
              <a:rPr lang="da-DK" sz="800" i="1" dirty="0"/>
              <a:t>n engl j med 377;18</a:t>
            </a:r>
            <a:endParaRPr lang="en-US" sz="800" i="1" dirty="0"/>
          </a:p>
        </p:txBody>
      </p:sp>
      <p:sp>
        <p:nvSpPr>
          <p:cNvPr id="27" name="Title 1"/>
          <p:cNvSpPr>
            <a:spLocks noGrp="1"/>
          </p:cNvSpPr>
          <p:nvPr>
            <p:ph type="title"/>
          </p:nvPr>
        </p:nvSpPr>
        <p:spPr>
          <a:xfrm>
            <a:off x="137160" y="-1"/>
            <a:ext cx="8686800" cy="743707"/>
          </a:xfrm>
        </p:spPr>
        <p:txBody>
          <a:bodyPr>
            <a:normAutofit/>
          </a:bodyPr>
          <a:lstStyle/>
          <a:p>
            <a:r>
              <a:rPr lang="en-US" dirty="0" smtClean="0">
                <a:latin typeface="Arial"/>
                <a:cs typeface="Arial"/>
              </a:rPr>
              <a:t>From Fundamental Science to Life Saving Medicine</a:t>
            </a:r>
            <a:endParaRPr lang="en-US" dirty="0">
              <a:latin typeface="Arial"/>
              <a:cs typeface="Arial"/>
            </a:endParaRPr>
          </a:p>
        </p:txBody>
      </p:sp>
    </p:spTree>
    <p:extLst>
      <p:ext uri="{BB962C8B-B14F-4D97-AF65-F5344CB8AC3E}">
        <p14:creationId xmlns:p14="http://schemas.microsoft.com/office/powerpoint/2010/main" val="36470214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0"/>
            <a:ext cx="8686800" cy="743707"/>
          </a:xfrm>
        </p:spPr>
        <p:txBody>
          <a:bodyPr>
            <a:normAutofit/>
          </a:bodyPr>
          <a:lstStyle/>
          <a:p>
            <a:r>
              <a:rPr lang="en-US" dirty="0">
                <a:latin typeface="+mn-lt"/>
                <a:cs typeface="Times New Roman" panose="02020603050405020304" pitchFamily="18" charset="0"/>
              </a:rPr>
              <a:t>Phenome-wide </a:t>
            </a:r>
            <a:r>
              <a:rPr lang="en-US" dirty="0" smtClean="0">
                <a:latin typeface="+mn-lt"/>
                <a:cs typeface="Times New Roman" panose="02020603050405020304" pitchFamily="18" charset="0"/>
              </a:rPr>
              <a:t>Association Studies </a:t>
            </a:r>
            <a:r>
              <a:rPr lang="en-US" dirty="0">
                <a:latin typeface="+mn-lt"/>
                <a:cs typeface="Times New Roman" panose="02020603050405020304" pitchFamily="18" charset="0"/>
              </a:rPr>
              <a:t>(</a:t>
            </a:r>
            <a:r>
              <a:rPr lang="en-US" dirty="0" err="1">
                <a:latin typeface="+mn-lt"/>
                <a:cs typeface="Times New Roman" panose="02020603050405020304" pitchFamily="18" charset="0"/>
              </a:rPr>
              <a:t>PheWAS</a:t>
            </a:r>
            <a:r>
              <a:rPr lang="en-US" dirty="0">
                <a:latin typeface="+mn-lt"/>
                <a:cs typeface="Times New Roman" panose="02020603050405020304" pitchFamily="18" charset="0"/>
              </a:rPr>
              <a:t>)</a:t>
            </a:r>
          </a:p>
        </p:txBody>
      </p:sp>
      <p:grpSp>
        <p:nvGrpSpPr>
          <p:cNvPr id="259" name="Group 258">
            <a:extLst>
              <a:ext uri="{FF2B5EF4-FFF2-40B4-BE49-F238E27FC236}">
                <a16:creationId xmlns="" xmlns:a16="http://schemas.microsoft.com/office/drawing/2014/main" id="{FA462CF7-C93E-8544-90DB-D2577D52DEF5}"/>
              </a:ext>
            </a:extLst>
          </p:cNvPr>
          <p:cNvGrpSpPr/>
          <p:nvPr/>
        </p:nvGrpSpPr>
        <p:grpSpPr>
          <a:xfrm>
            <a:off x="2133600" y="914400"/>
            <a:ext cx="3080437" cy="1839184"/>
            <a:chOff x="2844800" y="914399"/>
            <a:chExt cx="4107249" cy="1839184"/>
          </a:xfrm>
        </p:grpSpPr>
        <p:cxnSp>
          <p:nvCxnSpPr>
            <p:cNvPr id="190" name="Straight Arrow Connector 189">
              <a:extLst>
                <a:ext uri="{FF2B5EF4-FFF2-40B4-BE49-F238E27FC236}">
                  <a16:creationId xmlns="" xmlns:a16="http://schemas.microsoft.com/office/drawing/2014/main" id="{1E4D7635-4F60-D049-923C-73658E1C9437}"/>
                </a:ext>
              </a:extLst>
            </p:cNvPr>
            <p:cNvCxnSpPr/>
            <p:nvPr/>
          </p:nvCxnSpPr>
          <p:spPr>
            <a:xfrm>
              <a:off x="4310114" y="2325547"/>
              <a:ext cx="548640" cy="3106"/>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1" name="Rectangle 190">
              <a:extLst>
                <a:ext uri="{FF2B5EF4-FFF2-40B4-BE49-F238E27FC236}">
                  <a16:creationId xmlns="" xmlns:a16="http://schemas.microsoft.com/office/drawing/2014/main" id="{998DE299-8E6C-2549-99DD-6A1F1A4F3D7F}"/>
                </a:ext>
              </a:extLst>
            </p:cNvPr>
            <p:cNvSpPr>
              <a:spLocks/>
            </p:cNvSpPr>
            <p:nvPr/>
          </p:nvSpPr>
          <p:spPr>
            <a:xfrm>
              <a:off x="5037459" y="1765351"/>
              <a:ext cx="1097280" cy="877824"/>
            </a:xfrm>
            <a:prstGeom prst="rect">
              <a:avLst/>
            </a:prstGeom>
            <a:solidFill>
              <a:srgbClr val="EECC6F"/>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 xmlns:a16="http://schemas.microsoft.com/office/drawing/2014/main" id="{8D18ECE8-FB55-514E-9A41-9F866A9167C4}"/>
                </a:ext>
              </a:extLst>
            </p:cNvPr>
            <p:cNvSpPr>
              <a:spLocks/>
            </p:cNvSpPr>
            <p:nvPr/>
          </p:nvSpPr>
          <p:spPr>
            <a:xfrm>
              <a:off x="4982517" y="1801116"/>
              <a:ext cx="1097280" cy="877824"/>
            </a:xfrm>
            <a:prstGeom prst="rect">
              <a:avLst/>
            </a:prstGeom>
            <a:solidFill>
              <a:srgbClr val="EECC6F"/>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 xmlns:a16="http://schemas.microsoft.com/office/drawing/2014/main" id="{4D6CE3ED-C68A-3740-AB5B-E2CB49C167CA}"/>
                </a:ext>
              </a:extLst>
            </p:cNvPr>
            <p:cNvSpPr>
              <a:spLocks/>
            </p:cNvSpPr>
            <p:nvPr/>
          </p:nvSpPr>
          <p:spPr>
            <a:xfrm>
              <a:off x="4950123" y="1839994"/>
              <a:ext cx="1097280" cy="877824"/>
            </a:xfrm>
            <a:prstGeom prst="rect">
              <a:avLst/>
            </a:prstGeom>
            <a:solidFill>
              <a:srgbClr val="EECC6F"/>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 xmlns:a16="http://schemas.microsoft.com/office/drawing/2014/main" id="{900FF3AD-BB5B-0149-A557-1C2F54D2F6F3}"/>
                </a:ext>
              </a:extLst>
            </p:cNvPr>
            <p:cNvSpPr>
              <a:spLocks/>
            </p:cNvSpPr>
            <p:nvPr/>
          </p:nvSpPr>
          <p:spPr>
            <a:xfrm>
              <a:off x="4895181" y="1875759"/>
              <a:ext cx="1097280" cy="877824"/>
            </a:xfrm>
            <a:prstGeom prst="rect">
              <a:avLst/>
            </a:prstGeom>
            <a:solidFill>
              <a:srgbClr val="EECC6F"/>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TextBox 194">
              <a:extLst>
                <a:ext uri="{FF2B5EF4-FFF2-40B4-BE49-F238E27FC236}">
                  <a16:creationId xmlns="" xmlns:a16="http://schemas.microsoft.com/office/drawing/2014/main" id="{F5E05F4A-78DF-1A49-A810-E423592A04C8}"/>
                </a:ext>
              </a:extLst>
            </p:cNvPr>
            <p:cNvSpPr txBox="1"/>
            <p:nvPr/>
          </p:nvSpPr>
          <p:spPr>
            <a:xfrm>
              <a:off x="4836468" y="1973157"/>
              <a:ext cx="1238229" cy="646331"/>
            </a:xfrm>
            <a:prstGeom prst="rect">
              <a:avLst/>
            </a:prstGeom>
            <a:noFill/>
          </p:spPr>
          <p:txBody>
            <a:bodyPr wrap="none" rtlCol="0">
              <a:spAutoFit/>
            </a:bodyPr>
            <a:lstStyle/>
            <a:p>
              <a:pPr algn="ctr"/>
              <a:r>
                <a:rPr lang="en-US" dirty="0"/>
                <a:t>Clinical </a:t>
              </a:r>
            </a:p>
            <a:p>
              <a:pPr algn="ctr"/>
              <a:r>
                <a:rPr lang="en-US" dirty="0"/>
                <a:t>data</a:t>
              </a:r>
            </a:p>
          </p:txBody>
        </p:sp>
        <p:sp>
          <p:nvSpPr>
            <p:cNvPr id="231" name="TextBox 230">
              <a:extLst>
                <a:ext uri="{FF2B5EF4-FFF2-40B4-BE49-F238E27FC236}">
                  <a16:creationId xmlns="" xmlns:a16="http://schemas.microsoft.com/office/drawing/2014/main" id="{B9152B4A-638E-6E49-AFD4-311D9ECCB31F}"/>
                </a:ext>
              </a:extLst>
            </p:cNvPr>
            <p:cNvSpPr txBox="1"/>
            <p:nvPr/>
          </p:nvSpPr>
          <p:spPr>
            <a:xfrm>
              <a:off x="2844800" y="914399"/>
              <a:ext cx="4107249" cy="707886"/>
            </a:xfrm>
            <a:prstGeom prst="rect">
              <a:avLst/>
            </a:prstGeom>
            <a:noFill/>
          </p:spPr>
          <p:txBody>
            <a:bodyPr wrap="square" rtlCol="0">
              <a:spAutoFit/>
            </a:bodyPr>
            <a:lstStyle/>
            <a:p>
              <a:pPr algn="ctr"/>
              <a:r>
                <a:rPr lang="en-US" sz="2000" dirty="0"/>
                <a:t>EHRs, Claims, Questionnaires, etc.</a:t>
              </a:r>
            </a:p>
          </p:txBody>
        </p:sp>
        <p:grpSp>
          <p:nvGrpSpPr>
            <p:cNvPr id="6" name="Group 5">
              <a:extLst>
                <a:ext uri="{FF2B5EF4-FFF2-40B4-BE49-F238E27FC236}">
                  <a16:creationId xmlns="" xmlns:a16="http://schemas.microsoft.com/office/drawing/2014/main" id="{5DEB4CFF-C854-8842-93ED-AF84D8A73AB0}"/>
                </a:ext>
              </a:extLst>
            </p:cNvPr>
            <p:cNvGrpSpPr/>
            <p:nvPr/>
          </p:nvGrpSpPr>
          <p:grpSpPr>
            <a:xfrm>
              <a:off x="3302624" y="1893396"/>
              <a:ext cx="949385" cy="690424"/>
              <a:chOff x="3302624" y="1893396"/>
              <a:chExt cx="949385" cy="690424"/>
            </a:xfrm>
          </p:grpSpPr>
          <p:sp>
            <p:nvSpPr>
              <p:cNvPr id="230" name="Rectangle 229">
                <a:extLst>
                  <a:ext uri="{FF2B5EF4-FFF2-40B4-BE49-F238E27FC236}">
                    <a16:creationId xmlns="" xmlns:a16="http://schemas.microsoft.com/office/drawing/2014/main" id="{D282F4BA-FFB5-FA4E-AA19-DD50B464FB59}"/>
                  </a:ext>
                </a:extLst>
              </p:cNvPr>
              <p:cNvSpPr/>
              <p:nvPr/>
            </p:nvSpPr>
            <p:spPr>
              <a:xfrm>
                <a:off x="3314953" y="1924268"/>
                <a:ext cx="937056" cy="653436"/>
              </a:xfrm>
              <a:prstGeom prst="rect">
                <a:avLst/>
              </a:prstGeom>
              <a:solidFill>
                <a:srgbClr val="EBBE41"/>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Snip Single Corner Rectangle 231">
                <a:extLst>
                  <a:ext uri="{FF2B5EF4-FFF2-40B4-BE49-F238E27FC236}">
                    <a16:creationId xmlns="" xmlns:a16="http://schemas.microsoft.com/office/drawing/2014/main" id="{3ECC13B5-CDAB-FE40-BCAE-440B8DBE40EA}"/>
                  </a:ext>
                </a:extLst>
              </p:cNvPr>
              <p:cNvSpPr/>
              <p:nvPr/>
            </p:nvSpPr>
            <p:spPr>
              <a:xfrm>
                <a:off x="3302624" y="1893396"/>
                <a:ext cx="914400" cy="690424"/>
              </a:xfrm>
              <a:prstGeom prst="snip1Rect">
                <a:avLst>
                  <a:gd name="adj" fmla="val 39883"/>
                </a:avLst>
              </a:prstGeom>
              <a:solidFill>
                <a:srgbClr val="EECC6F"/>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Plus 232">
                <a:extLst>
                  <a:ext uri="{FF2B5EF4-FFF2-40B4-BE49-F238E27FC236}">
                    <a16:creationId xmlns="" xmlns:a16="http://schemas.microsoft.com/office/drawing/2014/main" id="{877F5656-5CB9-5242-824E-34CDDCF5CB6C}"/>
                  </a:ext>
                </a:extLst>
              </p:cNvPr>
              <p:cNvSpPr/>
              <p:nvPr/>
            </p:nvSpPr>
            <p:spPr>
              <a:xfrm>
                <a:off x="3438253" y="1918055"/>
                <a:ext cx="628814" cy="641108"/>
              </a:xfrm>
              <a:prstGeom prst="mathPlus">
                <a:avLst/>
              </a:prstGeom>
              <a:solidFill>
                <a:schemeClr val="tx1"/>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58" name="Group 257">
            <a:extLst>
              <a:ext uri="{FF2B5EF4-FFF2-40B4-BE49-F238E27FC236}">
                <a16:creationId xmlns="" xmlns:a16="http://schemas.microsoft.com/office/drawing/2014/main" id="{9C7C1E70-FFCA-484B-918D-16A138B1BECA}"/>
              </a:ext>
            </a:extLst>
          </p:cNvPr>
          <p:cNvGrpSpPr/>
          <p:nvPr/>
        </p:nvGrpSpPr>
        <p:grpSpPr>
          <a:xfrm>
            <a:off x="76200" y="1524000"/>
            <a:ext cx="1828800" cy="3319508"/>
            <a:chOff x="105913" y="1524000"/>
            <a:chExt cx="2334896" cy="3319508"/>
          </a:xfrm>
        </p:grpSpPr>
        <p:pic>
          <p:nvPicPr>
            <p:cNvPr id="238" name="Picture 237" descr="cohort.jpg">
              <a:extLst>
                <a:ext uri="{FF2B5EF4-FFF2-40B4-BE49-F238E27FC236}">
                  <a16:creationId xmlns="" xmlns:a16="http://schemas.microsoft.com/office/drawing/2014/main" id="{ED474A5E-3404-B142-A7D4-BC7EC069B304}"/>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9495"/>
            <a:stretch/>
          </p:blipFill>
          <p:spPr>
            <a:xfrm>
              <a:off x="283183" y="2949718"/>
              <a:ext cx="2141467" cy="1893790"/>
            </a:xfrm>
            <a:prstGeom prst="rect">
              <a:avLst/>
            </a:prstGeom>
          </p:spPr>
        </p:pic>
        <p:sp>
          <p:nvSpPr>
            <p:cNvPr id="251" name="TextBox 250">
              <a:extLst>
                <a:ext uri="{FF2B5EF4-FFF2-40B4-BE49-F238E27FC236}">
                  <a16:creationId xmlns="" xmlns:a16="http://schemas.microsoft.com/office/drawing/2014/main" id="{73A124EE-BCDA-374E-AB42-D8985BD900FA}"/>
                </a:ext>
              </a:extLst>
            </p:cNvPr>
            <p:cNvSpPr txBox="1"/>
            <p:nvPr/>
          </p:nvSpPr>
          <p:spPr>
            <a:xfrm>
              <a:off x="105913" y="1524000"/>
              <a:ext cx="2334896" cy="1200328"/>
            </a:xfrm>
            <a:prstGeom prst="rect">
              <a:avLst/>
            </a:prstGeom>
            <a:noFill/>
          </p:spPr>
          <p:txBody>
            <a:bodyPr wrap="square" rtlCol="0">
              <a:spAutoFit/>
            </a:bodyPr>
            <a:lstStyle/>
            <a:p>
              <a:pPr algn="ctr"/>
              <a:r>
                <a:rPr lang="en-US" sz="2400" dirty="0"/>
                <a:t>Disease-agnostic cohort</a:t>
              </a:r>
            </a:p>
          </p:txBody>
        </p:sp>
      </p:grpSp>
      <p:grpSp>
        <p:nvGrpSpPr>
          <p:cNvPr id="261" name="Group 260">
            <a:extLst>
              <a:ext uri="{FF2B5EF4-FFF2-40B4-BE49-F238E27FC236}">
                <a16:creationId xmlns="" xmlns:a16="http://schemas.microsoft.com/office/drawing/2014/main" id="{C33A148B-8054-BD45-8FED-E771BA2DD606}"/>
              </a:ext>
            </a:extLst>
          </p:cNvPr>
          <p:cNvGrpSpPr/>
          <p:nvPr/>
        </p:nvGrpSpPr>
        <p:grpSpPr>
          <a:xfrm>
            <a:off x="1955716" y="4193324"/>
            <a:ext cx="3225884" cy="2458162"/>
            <a:chOff x="2607622" y="4193324"/>
            <a:chExt cx="4301179" cy="2458162"/>
          </a:xfrm>
        </p:grpSpPr>
        <p:sp>
          <p:nvSpPr>
            <p:cNvPr id="196" name="Rectangle 195">
              <a:extLst>
                <a:ext uri="{FF2B5EF4-FFF2-40B4-BE49-F238E27FC236}">
                  <a16:creationId xmlns="" xmlns:a16="http://schemas.microsoft.com/office/drawing/2014/main" id="{842E2EAA-F338-464D-9CD8-943AAD17D644}"/>
                </a:ext>
              </a:extLst>
            </p:cNvPr>
            <p:cNvSpPr/>
            <p:nvPr/>
          </p:nvSpPr>
          <p:spPr>
            <a:xfrm>
              <a:off x="5047323" y="4844532"/>
              <a:ext cx="1097280" cy="877824"/>
            </a:xfrm>
            <a:prstGeom prst="rect">
              <a:avLst/>
            </a:prstGeom>
            <a:solidFill>
              <a:srgbClr val="BDD9F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 xmlns:a16="http://schemas.microsoft.com/office/drawing/2014/main" id="{FBB6A062-E190-7844-A0CC-1FBC2463D503}"/>
                </a:ext>
              </a:extLst>
            </p:cNvPr>
            <p:cNvSpPr/>
            <p:nvPr/>
          </p:nvSpPr>
          <p:spPr>
            <a:xfrm>
              <a:off x="4992381" y="4880297"/>
              <a:ext cx="1097280" cy="877824"/>
            </a:xfrm>
            <a:prstGeom prst="rect">
              <a:avLst/>
            </a:prstGeom>
            <a:solidFill>
              <a:srgbClr val="BDD9F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 xmlns:a16="http://schemas.microsoft.com/office/drawing/2014/main" id="{EA71CC8C-DB5F-194B-8C92-3AAF5FE403FF}"/>
                </a:ext>
              </a:extLst>
            </p:cNvPr>
            <p:cNvSpPr/>
            <p:nvPr/>
          </p:nvSpPr>
          <p:spPr>
            <a:xfrm>
              <a:off x="4959987" y="4919175"/>
              <a:ext cx="1097280" cy="877824"/>
            </a:xfrm>
            <a:prstGeom prst="rect">
              <a:avLst/>
            </a:prstGeom>
            <a:solidFill>
              <a:srgbClr val="BDD9F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 xmlns:a16="http://schemas.microsoft.com/office/drawing/2014/main" id="{904E9C62-20C5-824C-A417-C4E8E85927AF}"/>
                </a:ext>
              </a:extLst>
            </p:cNvPr>
            <p:cNvSpPr/>
            <p:nvPr/>
          </p:nvSpPr>
          <p:spPr>
            <a:xfrm>
              <a:off x="4905045" y="4954940"/>
              <a:ext cx="1097280" cy="877824"/>
            </a:xfrm>
            <a:prstGeom prst="rect">
              <a:avLst/>
            </a:prstGeom>
            <a:solidFill>
              <a:srgbClr val="BDD9F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TextBox 199">
              <a:extLst>
                <a:ext uri="{FF2B5EF4-FFF2-40B4-BE49-F238E27FC236}">
                  <a16:creationId xmlns="" xmlns:a16="http://schemas.microsoft.com/office/drawing/2014/main" id="{6D07B73B-CC94-844A-9230-99F9A576DE47}"/>
                </a:ext>
              </a:extLst>
            </p:cNvPr>
            <p:cNvSpPr txBox="1"/>
            <p:nvPr/>
          </p:nvSpPr>
          <p:spPr>
            <a:xfrm>
              <a:off x="4816133" y="5043228"/>
              <a:ext cx="1306908" cy="646331"/>
            </a:xfrm>
            <a:prstGeom prst="rect">
              <a:avLst/>
            </a:prstGeom>
            <a:noFill/>
            <a:ln>
              <a:noFill/>
            </a:ln>
          </p:spPr>
          <p:txBody>
            <a:bodyPr wrap="none" rtlCol="0">
              <a:spAutoFit/>
            </a:bodyPr>
            <a:lstStyle/>
            <a:p>
              <a:pPr algn="ctr"/>
              <a:r>
                <a:rPr lang="en-US" dirty="0"/>
                <a:t>Genetic </a:t>
              </a:r>
            </a:p>
            <a:p>
              <a:pPr algn="ctr"/>
              <a:r>
                <a:rPr lang="en-US" dirty="0"/>
                <a:t>data</a:t>
              </a:r>
            </a:p>
          </p:txBody>
        </p:sp>
        <p:cxnSp>
          <p:nvCxnSpPr>
            <p:cNvPr id="201" name="Straight Arrow Connector 200">
              <a:extLst>
                <a:ext uri="{FF2B5EF4-FFF2-40B4-BE49-F238E27FC236}">
                  <a16:creationId xmlns="" xmlns:a16="http://schemas.microsoft.com/office/drawing/2014/main" id="{3574DDFB-8632-584C-9DB5-16AFD337B1AD}"/>
                </a:ext>
              </a:extLst>
            </p:cNvPr>
            <p:cNvCxnSpPr/>
            <p:nvPr/>
          </p:nvCxnSpPr>
          <p:spPr>
            <a:xfrm>
              <a:off x="4310114" y="5381413"/>
              <a:ext cx="548640" cy="3106"/>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57" name="Group 256">
              <a:extLst>
                <a:ext uri="{FF2B5EF4-FFF2-40B4-BE49-F238E27FC236}">
                  <a16:creationId xmlns="" xmlns:a16="http://schemas.microsoft.com/office/drawing/2014/main" id="{4C38AF51-0005-3C4D-9BE5-81F3DC247D9C}"/>
                </a:ext>
              </a:extLst>
            </p:cNvPr>
            <p:cNvGrpSpPr/>
            <p:nvPr/>
          </p:nvGrpSpPr>
          <p:grpSpPr>
            <a:xfrm>
              <a:off x="3329105" y="4822661"/>
              <a:ext cx="896423" cy="1010103"/>
              <a:chOff x="3305888" y="4822661"/>
              <a:chExt cx="896423" cy="1010103"/>
            </a:xfrm>
          </p:grpSpPr>
          <p:sp>
            <p:nvSpPr>
              <p:cNvPr id="234" name="Can 233">
                <a:extLst>
                  <a:ext uri="{FF2B5EF4-FFF2-40B4-BE49-F238E27FC236}">
                    <a16:creationId xmlns="" xmlns:a16="http://schemas.microsoft.com/office/drawing/2014/main" id="{9672D580-5703-FA4B-8861-5F5B4EB2731B}"/>
                  </a:ext>
                </a:extLst>
              </p:cNvPr>
              <p:cNvSpPr/>
              <p:nvPr/>
            </p:nvSpPr>
            <p:spPr>
              <a:xfrm>
                <a:off x="3305888" y="4822661"/>
                <a:ext cx="896423" cy="1010103"/>
              </a:xfrm>
              <a:prstGeom prst="can">
                <a:avLst/>
              </a:prstGeom>
              <a:solidFill>
                <a:srgbClr val="BDD9F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6" name="Picture 235" descr="DNA2_symbol.tiff">
                <a:extLst>
                  <a:ext uri="{FF2B5EF4-FFF2-40B4-BE49-F238E27FC236}">
                    <a16:creationId xmlns="" xmlns:a16="http://schemas.microsoft.com/office/drawing/2014/main" id="{2ABC0B52-9924-974E-9792-BD6F83E6913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577901" y="5097587"/>
                <a:ext cx="352396" cy="666057"/>
              </a:xfrm>
              <a:prstGeom prst="rect">
                <a:avLst/>
              </a:prstGeom>
            </p:spPr>
          </p:pic>
        </p:grpSp>
        <p:sp>
          <p:nvSpPr>
            <p:cNvPr id="255" name="TextBox 254">
              <a:extLst>
                <a:ext uri="{FF2B5EF4-FFF2-40B4-BE49-F238E27FC236}">
                  <a16:creationId xmlns="" xmlns:a16="http://schemas.microsoft.com/office/drawing/2014/main" id="{552CB8FA-7240-1D46-B082-3B9B56ED215F}"/>
                </a:ext>
              </a:extLst>
            </p:cNvPr>
            <p:cNvSpPr txBox="1"/>
            <p:nvPr/>
          </p:nvSpPr>
          <p:spPr>
            <a:xfrm>
              <a:off x="2641599" y="5943600"/>
              <a:ext cx="4267202" cy="707886"/>
            </a:xfrm>
            <a:prstGeom prst="rect">
              <a:avLst/>
            </a:prstGeom>
            <a:noFill/>
          </p:spPr>
          <p:txBody>
            <a:bodyPr wrap="square" rtlCol="0">
              <a:spAutoFit/>
            </a:bodyPr>
            <a:lstStyle/>
            <a:p>
              <a:pPr algn="ctr"/>
              <a:r>
                <a:rPr lang="en-US" sz="2000" dirty="0"/>
                <a:t>GWAS, </a:t>
              </a:r>
              <a:r>
                <a:rPr lang="en-US" sz="2000" dirty="0" smtClean="0"/>
                <a:t>exome, whole genome </a:t>
              </a:r>
              <a:r>
                <a:rPr lang="en-US" sz="2000" dirty="0"/>
                <a:t>sequencing, etc.</a:t>
              </a:r>
            </a:p>
          </p:txBody>
        </p:sp>
        <p:sp>
          <p:nvSpPr>
            <p:cNvPr id="256" name="Right Arrow 255">
              <a:extLst>
                <a:ext uri="{FF2B5EF4-FFF2-40B4-BE49-F238E27FC236}">
                  <a16:creationId xmlns="" xmlns:a16="http://schemas.microsoft.com/office/drawing/2014/main" id="{8A0604EF-027C-6B4E-9F52-9322813C4C63}"/>
                </a:ext>
              </a:extLst>
            </p:cNvPr>
            <p:cNvSpPr/>
            <p:nvPr/>
          </p:nvSpPr>
          <p:spPr>
            <a:xfrm rot="2700000">
              <a:off x="2509837" y="4291109"/>
              <a:ext cx="778152" cy="582582"/>
            </a:xfrm>
            <a:prstGeom prst="rightArrow">
              <a:avLst/>
            </a:prstGeom>
            <a:solidFill>
              <a:srgbClr val="4BACC6"/>
            </a:solidFill>
            <a:ln>
              <a:solidFill>
                <a:srgbClr val="4BACC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69" name="Right Arrow 268">
            <a:extLst>
              <a:ext uri="{FF2B5EF4-FFF2-40B4-BE49-F238E27FC236}">
                <a16:creationId xmlns="" xmlns:a16="http://schemas.microsoft.com/office/drawing/2014/main" id="{093827A4-9104-BF4E-9274-17415BB77136}"/>
              </a:ext>
            </a:extLst>
          </p:cNvPr>
          <p:cNvSpPr/>
          <p:nvPr/>
        </p:nvSpPr>
        <p:spPr>
          <a:xfrm rot="2700000">
            <a:off x="4482135" y="2913808"/>
            <a:ext cx="778152" cy="436937"/>
          </a:xfrm>
          <a:prstGeom prst="rightArrow">
            <a:avLst/>
          </a:prstGeom>
          <a:solidFill>
            <a:srgbClr val="4BACC6"/>
          </a:solidFill>
          <a:ln>
            <a:solidFill>
              <a:srgbClr val="4BACC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ight Arrow 65">
            <a:extLst>
              <a:ext uri="{FF2B5EF4-FFF2-40B4-BE49-F238E27FC236}">
                <a16:creationId xmlns="" xmlns:a16="http://schemas.microsoft.com/office/drawing/2014/main" id="{8A0604EF-027C-6B4E-9F52-9322813C4C63}"/>
              </a:ext>
            </a:extLst>
          </p:cNvPr>
          <p:cNvSpPr/>
          <p:nvPr/>
        </p:nvSpPr>
        <p:spPr>
          <a:xfrm rot="19049734">
            <a:off x="1797968" y="2720071"/>
            <a:ext cx="778152" cy="436937"/>
          </a:xfrm>
          <a:prstGeom prst="rightArrow">
            <a:avLst/>
          </a:prstGeom>
          <a:solidFill>
            <a:srgbClr val="4BACC6"/>
          </a:solidFill>
          <a:ln>
            <a:solidFill>
              <a:srgbClr val="4BACC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Right Arrow 66">
            <a:extLst>
              <a:ext uri="{FF2B5EF4-FFF2-40B4-BE49-F238E27FC236}">
                <a16:creationId xmlns="" xmlns:a16="http://schemas.microsoft.com/office/drawing/2014/main" id="{093827A4-9104-BF4E-9274-17415BB77136}"/>
              </a:ext>
            </a:extLst>
          </p:cNvPr>
          <p:cNvSpPr/>
          <p:nvPr/>
        </p:nvSpPr>
        <p:spPr>
          <a:xfrm rot="18683953">
            <a:off x="4451698" y="4180259"/>
            <a:ext cx="778152" cy="436937"/>
          </a:xfrm>
          <a:prstGeom prst="rightArrow">
            <a:avLst/>
          </a:prstGeom>
          <a:solidFill>
            <a:srgbClr val="4BACC6"/>
          </a:solidFill>
          <a:ln>
            <a:solidFill>
              <a:srgbClr val="4BACC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5562600" y="1295400"/>
            <a:ext cx="3342834" cy="5105400"/>
            <a:chOff x="5181600" y="829064"/>
            <a:chExt cx="3800034" cy="5571736"/>
          </a:xfrm>
        </p:grpSpPr>
        <p:pic>
          <p:nvPicPr>
            <p:cNvPr id="4" name="Picture 3" descr="Screen Shot 2018-05-08 at 10.06.2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9559" y="4648200"/>
              <a:ext cx="2161145" cy="1752600"/>
            </a:xfrm>
            <a:prstGeom prst="rect">
              <a:avLst/>
            </a:prstGeom>
          </p:spPr>
        </p:pic>
        <p:pic>
          <p:nvPicPr>
            <p:cNvPr id="5" name="Picture 4" descr="Screen Shot 2018-05-08 at 10.06.10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21452" y="829064"/>
              <a:ext cx="2160182" cy="1752600"/>
            </a:xfrm>
            <a:prstGeom prst="rect">
              <a:avLst/>
            </a:prstGeom>
          </p:spPr>
        </p:pic>
        <p:pic>
          <p:nvPicPr>
            <p:cNvPr id="7" name="Picture 6" descr="Screen Shot 2018-05-08 at 10.06.20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5767" y="2688384"/>
              <a:ext cx="2178867" cy="1828800"/>
            </a:xfrm>
            <a:prstGeom prst="rect">
              <a:avLst/>
            </a:prstGeom>
          </p:spPr>
        </p:pic>
        <p:pic>
          <p:nvPicPr>
            <p:cNvPr id="8" name="Picture 7" descr="Screen Shot 2018-05-08 at 10.05.48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81600" y="1143000"/>
              <a:ext cx="1669154" cy="1075260"/>
            </a:xfrm>
            <a:prstGeom prst="rect">
              <a:avLst/>
            </a:prstGeom>
          </p:spPr>
        </p:pic>
        <p:pic>
          <p:nvPicPr>
            <p:cNvPr id="72" name="Picture 71" descr="Screen Shot 2018-05-08 at 10.05.48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21252" y="3078520"/>
              <a:ext cx="1669154" cy="1075260"/>
            </a:xfrm>
            <a:prstGeom prst="rect">
              <a:avLst/>
            </a:prstGeom>
          </p:spPr>
        </p:pic>
        <p:pic>
          <p:nvPicPr>
            <p:cNvPr id="73" name="Picture 72" descr="Screen Shot 2018-05-08 at 10.05.48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15219" y="4953000"/>
              <a:ext cx="1669154" cy="1075260"/>
            </a:xfrm>
            <a:prstGeom prst="rect">
              <a:avLst/>
            </a:prstGeom>
          </p:spPr>
        </p:pic>
      </p:grpSp>
      <p:sp>
        <p:nvSpPr>
          <p:cNvPr id="10" name="Rectangle 9"/>
          <p:cNvSpPr/>
          <p:nvPr/>
        </p:nvSpPr>
        <p:spPr>
          <a:xfrm>
            <a:off x="6553200" y="6477000"/>
            <a:ext cx="2264890" cy="215444"/>
          </a:xfrm>
          <a:prstGeom prst="rect">
            <a:avLst/>
          </a:prstGeom>
        </p:spPr>
        <p:txBody>
          <a:bodyPr wrap="none">
            <a:spAutoFit/>
          </a:bodyPr>
          <a:lstStyle/>
          <a:p>
            <a:r>
              <a:rPr lang="en-US" sz="800" i="1" dirty="0" err="1" smtClean="0">
                <a:latin typeface="Arial"/>
                <a:cs typeface="Arial"/>
              </a:rPr>
              <a:t>bioRxiv</a:t>
            </a:r>
            <a:r>
              <a:rPr lang="en-US" sz="800" i="1" dirty="0" smtClean="0">
                <a:latin typeface="Arial"/>
                <a:cs typeface="Arial"/>
              </a:rPr>
              <a:t>, 2018, </a:t>
            </a:r>
            <a:r>
              <a:rPr lang="mr-IN" sz="800" i="1" dirty="0" smtClean="0">
                <a:latin typeface="Arial"/>
                <a:cs typeface="Arial"/>
              </a:rPr>
              <a:t>https</a:t>
            </a:r>
            <a:r>
              <a:rPr lang="mr-IN" sz="800" i="1" dirty="0">
                <a:latin typeface="Arial"/>
                <a:cs typeface="Arial"/>
              </a:rPr>
              <a:t>://doi.org/10.1101/218875</a:t>
            </a:r>
            <a:endParaRPr lang="en-US" sz="800" i="1" dirty="0">
              <a:latin typeface="Arial"/>
              <a:cs typeface="Arial"/>
            </a:endParaRPr>
          </a:p>
        </p:txBody>
      </p:sp>
      <p:sp>
        <p:nvSpPr>
          <p:cNvPr id="3" name="TextBox 2"/>
          <p:cNvSpPr txBox="1"/>
          <p:nvPr/>
        </p:nvSpPr>
        <p:spPr>
          <a:xfrm>
            <a:off x="4038600" y="3429000"/>
            <a:ext cx="1524000" cy="584776"/>
          </a:xfrm>
          <a:prstGeom prst="rect">
            <a:avLst/>
          </a:prstGeom>
          <a:noFill/>
        </p:spPr>
        <p:txBody>
          <a:bodyPr wrap="square" rtlCol="0">
            <a:spAutoFit/>
          </a:bodyPr>
          <a:lstStyle/>
          <a:p>
            <a:pPr algn="ctr"/>
            <a:r>
              <a:rPr lang="en-US" sz="1600" dirty="0" smtClean="0"/>
              <a:t>SNP Association</a:t>
            </a:r>
            <a:endParaRPr lang="en-US" sz="1600" dirty="0"/>
          </a:p>
        </p:txBody>
      </p:sp>
      <p:sp>
        <p:nvSpPr>
          <p:cNvPr id="11" name="Rectangle 10"/>
          <p:cNvSpPr/>
          <p:nvPr/>
        </p:nvSpPr>
        <p:spPr>
          <a:xfrm>
            <a:off x="6295506" y="762000"/>
            <a:ext cx="1910950" cy="523220"/>
          </a:xfrm>
          <a:prstGeom prst="rect">
            <a:avLst/>
          </a:prstGeom>
        </p:spPr>
        <p:txBody>
          <a:bodyPr wrap="none">
            <a:spAutoFit/>
          </a:bodyPr>
          <a:lstStyle/>
          <a:p>
            <a:pPr algn="ctr"/>
            <a:r>
              <a:rPr lang="en-US" sz="1400" dirty="0"/>
              <a:t>T</a:t>
            </a:r>
            <a:r>
              <a:rPr lang="en-US" sz="1400" dirty="0" smtClean="0"/>
              <a:t>arget Prioritization in</a:t>
            </a:r>
          </a:p>
          <a:p>
            <a:pPr algn="ctr"/>
            <a:r>
              <a:rPr lang="en-US" sz="1400" dirty="0" smtClean="0"/>
              <a:t>Coagulation Pathway</a:t>
            </a:r>
            <a:endParaRPr lang="en-US" sz="1400" dirty="0"/>
          </a:p>
        </p:txBody>
      </p:sp>
    </p:spTree>
    <p:extLst>
      <p:ext uri="{BB962C8B-B14F-4D97-AF65-F5344CB8AC3E}">
        <p14:creationId xmlns:p14="http://schemas.microsoft.com/office/powerpoint/2010/main" val="1634797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Screen Shot 2018-05-02 at 9.29.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781690"/>
            <a:ext cx="2667000" cy="1222477"/>
          </a:xfrm>
          <a:prstGeom prst="rect">
            <a:avLst/>
          </a:prstGeom>
          <a:effectLst>
            <a:outerShdw blurRad="50800" dist="38100" dir="2700000" algn="tl" rotWithShape="0">
              <a:srgbClr val="000000">
                <a:alpha val="43000"/>
              </a:srgbClr>
            </a:outerShdw>
          </a:effectLst>
        </p:spPr>
      </p:pic>
      <p:pic>
        <p:nvPicPr>
          <p:cNvPr id="36" name="Picture 35" descr="Screen Shot 2018-05-02 at 9.16.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424" y="2133600"/>
            <a:ext cx="2667000" cy="1197081"/>
          </a:xfrm>
          <a:prstGeom prst="rect">
            <a:avLst/>
          </a:prstGeom>
          <a:effectLst>
            <a:outerShdw blurRad="50800" dist="38100" dir="2700000" algn="tl" rotWithShape="0">
              <a:srgbClr val="000000">
                <a:alpha val="43000"/>
              </a:srgbClr>
            </a:outerShdw>
          </a:effectLst>
        </p:spPr>
      </p:pic>
      <p:sp>
        <p:nvSpPr>
          <p:cNvPr id="2" name="Title 1"/>
          <p:cNvSpPr>
            <a:spLocks noGrp="1"/>
          </p:cNvSpPr>
          <p:nvPr>
            <p:ph type="title"/>
          </p:nvPr>
        </p:nvSpPr>
        <p:spPr>
          <a:xfrm>
            <a:off x="137160" y="-1"/>
            <a:ext cx="8686800" cy="743707"/>
          </a:xfrm>
        </p:spPr>
        <p:txBody>
          <a:bodyPr>
            <a:normAutofit/>
          </a:bodyPr>
          <a:lstStyle/>
          <a:p>
            <a:r>
              <a:rPr lang="en-US" dirty="0" smtClean="0"/>
              <a:t>Human Genetics Based Drug Development Platform </a:t>
            </a:r>
            <a:endParaRPr lang="en-US" dirty="0"/>
          </a:p>
        </p:txBody>
      </p:sp>
      <p:grpSp>
        <p:nvGrpSpPr>
          <p:cNvPr id="5" name="Group 4"/>
          <p:cNvGrpSpPr/>
          <p:nvPr/>
        </p:nvGrpSpPr>
        <p:grpSpPr>
          <a:xfrm>
            <a:off x="5486400" y="990600"/>
            <a:ext cx="3886200" cy="3276600"/>
            <a:chOff x="4667534" y="1103194"/>
            <a:chExt cx="4681182" cy="3757684"/>
          </a:xfrm>
        </p:grpSpPr>
        <p:pic>
          <p:nvPicPr>
            <p:cNvPr id="3" name="Picture 2" descr="Acr4732801074624-20998.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7534" y="1103194"/>
              <a:ext cx="4299045" cy="3757684"/>
            </a:xfrm>
            <a:prstGeom prst="rect">
              <a:avLst/>
            </a:prstGeom>
            <a:effectLst>
              <a:outerShdw blurRad="50800" dist="38100" dir="2700000" algn="tl" rotWithShape="0">
                <a:srgbClr val="000000">
                  <a:alpha val="43000"/>
                </a:srgbClr>
              </a:outerShdw>
            </a:effectLst>
          </p:spPr>
        </p:pic>
        <p:sp>
          <p:nvSpPr>
            <p:cNvPr id="4" name="Rectangle 3"/>
            <p:cNvSpPr/>
            <p:nvPr/>
          </p:nvSpPr>
          <p:spPr>
            <a:xfrm>
              <a:off x="5699605" y="4607919"/>
              <a:ext cx="3649111" cy="252959"/>
            </a:xfrm>
            <a:prstGeom prst="rect">
              <a:avLst/>
            </a:prstGeom>
          </p:spPr>
          <p:txBody>
            <a:bodyPr wrap="square">
              <a:spAutoFit/>
            </a:bodyPr>
            <a:lstStyle/>
            <a:p>
              <a:r>
                <a:rPr lang="en-US" sz="800" i="1" dirty="0"/>
                <a:t>British Journal of Pharmacology (2015) 172 3229–3241</a:t>
              </a:r>
            </a:p>
          </p:txBody>
        </p:sp>
      </p:grpSp>
      <p:sp>
        <p:nvSpPr>
          <p:cNvPr id="9" name="TextBox 8"/>
          <p:cNvSpPr txBox="1"/>
          <p:nvPr/>
        </p:nvSpPr>
        <p:spPr>
          <a:xfrm>
            <a:off x="5319968" y="5171755"/>
            <a:ext cx="3443032" cy="1477328"/>
          </a:xfrm>
          <a:prstGeom prst="rect">
            <a:avLst/>
          </a:prstGeom>
          <a:solidFill>
            <a:schemeClr val="bg1"/>
          </a:solidFill>
          <a:ln>
            <a:solidFill>
              <a:schemeClr val="bg2">
                <a:lumMod val="60000"/>
                <a:lumOff val="40000"/>
              </a:schemeClr>
            </a:solidFill>
          </a:ln>
          <a:effectLst>
            <a:outerShdw blurRad="50800" dist="38100" dir="2700000" algn="tl" rotWithShape="0">
              <a:srgbClr val="000000">
                <a:alpha val="43000"/>
              </a:srgbClr>
            </a:outerShdw>
          </a:effectLst>
        </p:spPr>
        <p:txBody>
          <a:bodyPr wrap="none" rtlCol="0">
            <a:spAutoFit/>
          </a:bodyPr>
          <a:lstStyle/>
          <a:p>
            <a:r>
              <a:rPr lang="en-US" dirty="0" smtClean="0"/>
              <a:t>Find the right modality from</a:t>
            </a:r>
          </a:p>
          <a:p>
            <a:r>
              <a:rPr lang="en-US" dirty="0"/>
              <a:t>m</a:t>
            </a:r>
            <a:r>
              <a:rPr lang="en-US" dirty="0" smtClean="0"/>
              <a:t>odulation tool box, ranging</a:t>
            </a:r>
          </a:p>
          <a:p>
            <a:r>
              <a:rPr lang="en-US" dirty="0"/>
              <a:t>f</a:t>
            </a:r>
            <a:r>
              <a:rPr lang="en-US" dirty="0" smtClean="0"/>
              <a:t>rom small molecules, biologics,</a:t>
            </a:r>
          </a:p>
          <a:p>
            <a:r>
              <a:rPr lang="en-US" dirty="0" smtClean="0"/>
              <a:t>gene therapy, protein</a:t>
            </a:r>
          </a:p>
          <a:p>
            <a:r>
              <a:rPr lang="en-US" dirty="0"/>
              <a:t>d</a:t>
            </a:r>
            <a:r>
              <a:rPr lang="en-US" dirty="0" smtClean="0"/>
              <a:t>egradation to cell therapy</a:t>
            </a:r>
            <a:endParaRPr lang="en-US" dirty="0"/>
          </a:p>
        </p:txBody>
      </p:sp>
      <p:sp>
        <p:nvSpPr>
          <p:cNvPr id="17" name="Freeform 16"/>
          <p:cNvSpPr>
            <a:spLocks/>
          </p:cNvSpPr>
          <p:nvPr/>
        </p:nvSpPr>
        <p:spPr bwMode="auto">
          <a:xfrm>
            <a:off x="990600" y="3462714"/>
            <a:ext cx="1524000" cy="1524000"/>
          </a:xfrm>
          <a:custGeom>
            <a:avLst/>
            <a:gdLst>
              <a:gd name="T0" fmla="*/ 231 w 398"/>
              <a:gd name="T1" fmla="*/ 390 h 390"/>
              <a:gd name="T2" fmla="*/ 0 w 398"/>
              <a:gd name="T3" fmla="*/ 148 h 390"/>
              <a:gd name="T4" fmla="*/ 80 w 398"/>
              <a:gd name="T5" fmla="*/ 28 h 390"/>
              <a:gd name="T6" fmla="*/ 398 w 398"/>
              <a:gd name="T7" fmla="*/ 0 h 390"/>
              <a:gd name="T8" fmla="*/ 396 w 398"/>
              <a:gd name="T9" fmla="*/ 27 h 390"/>
              <a:gd name="T10" fmla="*/ 231 w 398"/>
              <a:gd name="T11" fmla="*/ 390 h 390"/>
            </a:gdLst>
            <a:ahLst/>
            <a:cxnLst>
              <a:cxn ang="0">
                <a:pos x="T0" y="T1"/>
              </a:cxn>
              <a:cxn ang="0">
                <a:pos x="T2" y="T3"/>
              </a:cxn>
              <a:cxn ang="0">
                <a:pos x="T4" y="T5"/>
              </a:cxn>
              <a:cxn ang="0">
                <a:pos x="T6" y="T7"/>
              </a:cxn>
              <a:cxn ang="0">
                <a:pos x="T8" y="T9"/>
              </a:cxn>
              <a:cxn ang="0">
                <a:pos x="T10" y="T11"/>
              </a:cxn>
            </a:cxnLst>
            <a:rect l="0" t="0" r="r" b="b"/>
            <a:pathLst>
              <a:path w="398" h="390">
                <a:moveTo>
                  <a:pt x="231" y="390"/>
                </a:moveTo>
                <a:cubicBezTo>
                  <a:pt x="0" y="148"/>
                  <a:pt x="0" y="148"/>
                  <a:pt x="0" y="148"/>
                </a:cubicBezTo>
                <a:cubicBezTo>
                  <a:pt x="80" y="28"/>
                  <a:pt x="80" y="28"/>
                  <a:pt x="80" y="28"/>
                </a:cubicBezTo>
                <a:cubicBezTo>
                  <a:pt x="398" y="0"/>
                  <a:pt x="398" y="0"/>
                  <a:pt x="398" y="0"/>
                </a:cubicBezTo>
                <a:cubicBezTo>
                  <a:pt x="396" y="27"/>
                  <a:pt x="396" y="27"/>
                  <a:pt x="396" y="27"/>
                </a:cubicBezTo>
                <a:cubicBezTo>
                  <a:pt x="396" y="27"/>
                  <a:pt x="388" y="250"/>
                  <a:pt x="231" y="390"/>
                </a:cubicBezTo>
                <a:close/>
              </a:path>
            </a:pathLst>
          </a:custGeom>
          <a:solidFill>
            <a:srgbClr val="FEA34F"/>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p:cNvSpPr>
            <a:spLocks/>
          </p:cNvSpPr>
          <p:nvPr/>
        </p:nvSpPr>
        <p:spPr bwMode="auto">
          <a:xfrm>
            <a:off x="907095" y="1936653"/>
            <a:ext cx="1607505" cy="1644748"/>
          </a:xfrm>
          <a:custGeom>
            <a:avLst/>
            <a:gdLst>
              <a:gd name="T0" fmla="*/ 403 w 404"/>
              <a:gd name="T1" fmla="*/ 409 h 410"/>
              <a:gd name="T2" fmla="*/ 55 w 404"/>
              <a:gd name="T3" fmla="*/ 410 h 410"/>
              <a:gd name="T4" fmla="*/ 0 w 404"/>
              <a:gd name="T5" fmla="*/ 256 h 410"/>
              <a:gd name="T6" fmla="*/ 222 w 404"/>
              <a:gd name="T7" fmla="*/ 0 h 410"/>
              <a:gd name="T8" fmla="*/ 244 w 404"/>
              <a:gd name="T9" fmla="*/ 17 h 410"/>
              <a:gd name="T10" fmla="*/ 403 w 404"/>
              <a:gd name="T11" fmla="*/ 409 h 410"/>
            </a:gdLst>
            <a:ahLst/>
            <a:cxnLst>
              <a:cxn ang="0">
                <a:pos x="T0" y="T1"/>
              </a:cxn>
              <a:cxn ang="0">
                <a:pos x="T2" y="T3"/>
              </a:cxn>
              <a:cxn ang="0">
                <a:pos x="T4" y="T5"/>
              </a:cxn>
              <a:cxn ang="0">
                <a:pos x="T6" y="T7"/>
              </a:cxn>
              <a:cxn ang="0">
                <a:pos x="T8" y="T9"/>
              </a:cxn>
              <a:cxn ang="0">
                <a:pos x="T10" y="T11"/>
              </a:cxn>
            </a:cxnLst>
            <a:rect l="0" t="0" r="r" b="b"/>
            <a:pathLst>
              <a:path w="404" h="410">
                <a:moveTo>
                  <a:pt x="403" y="409"/>
                </a:moveTo>
                <a:cubicBezTo>
                  <a:pt x="55" y="410"/>
                  <a:pt x="55" y="410"/>
                  <a:pt x="55" y="410"/>
                </a:cubicBezTo>
                <a:cubicBezTo>
                  <a:pt x="0" y="256"/>
                  <a:pt x="0" y="256"/>
                  <a:pt x="0" y="256"/>
                </a:cubicBezTo>
                <a:cubicBezTo>
                  <a:pt x="222" y="0"/>
                  <a:pt x="222" y="0"/>
                  <a:pt x="222" y="0"/>
                </a:cubicBezTo>
                <a:cubicBezTo>
                  <a:pt x="244" y="17"/>
                  <a:pt x="244" y="17"/>
                  <a:pt x="244" y="17"/>
                </a:cubicBezTo>
                <a:cubicBezTo>
                  <a:pt x="244" y="17"/>
                  <a:pt x="404" y="167"/>
                  <a:pt x="403" y="409"/>
                </a:cubicBezTo>
                <a:close/>
              </a:path>
            </a:pathLst>
          </a:custGeom>
          <a:solidFill>
            <a:srgbClr val="46B688"/>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9" name="Freeform 18"/>
          <p:cNvSpPr>
            <a:spLocks/>
          </p:cNvSpPr>
          <p:nvPr/>
        </p:nvSpPr>
        <p:spPr bwMode="auto">
          <a:xfrm>
            <a:off x="76200" y="1295400"/>
            <a:ext cx="1828800" cy="1804264"/>
          </a:xfrm>
          <a:custGeom>
            <a:avLst/>
            <a:gdLst>
              <a:gd name="T0" fmla="*/ 0 w 430"/>
              <a:gd name="T1" fmla="*/ 6 h 436"/>
              <a:gd name="T2" fmla="*/ 7 w 430"/>
              <a:gd name="T3" fmla="*/ 383 h 436"/>
              <a:gd name="T4" fmla="*/ 177 w 430"/>
              <a:gd name="T5" fmla="*/ 436 h 436"/>
              <a:gd name="T6" fmla="*/ 430 w 430"/>
              <a:gd name="T7" fmla="*/ 175 h 436"/>
              <a:gd name="T8" fmla="*/ 0 w 430"/>
              <a:gd name="T9" fmla="*/ 6 h 436"/>
            </a:gdLst>
            <a:ahLst/>
            <a:cxnLst>
              <a:cxn ang="0">
                <a:pos x="T0" y="T1"/>
              </a:cxn>
              <a:cxn ang="0">
                <a:pos x="T2" y="T3"/>
              </a:cxn>
              <a:cxn ang="0">
                <a:pos x="T4" y="T5"/>
              </a:cxn>
              <a:cxn ang="0">
                <a:pos x="T6" y="T7"/>
              </a:cxn>
              <a:cxn ang="0">
                <a:pos x="T8" y="T9"/>
              </a:cxn>
            </a:cxnLst>
            <a:rect l="0" t="0" r="r" b="b"/>
            <a:pathLst>
              <a:path w="430" h="436">
                <a:moveTo>
                  <a:pt x="0" y="6"/>
                </a:moveTo>
                <a:cubicBezTo>
                  <a:pt x="7" y="383"/>
                  <a:pt x="7" y="383"/>
                  <a:pt x="7" y="383"/>
                </a:cubicBezTo>
                <a:cubicBezTo>
                  <a:pt x="177" y="436"/>
                  <a:pt x="177" y="436"/>
                  <a:pt x="177" y="436"/>
                </a:cubicBezTo>
                <a:cubicBezTo>
                  <a:pt x="430" y="175"/>
                  <a:pt x="430" y="175"/>
                  <a:pt x="430" y="175"/>
                </a:cubicBezTo>
                <a:cubicBezTo>
                  <a:pt x="430" y="175"/>
                  <a:pt x="262" y="0"/>
                  <a:pt x="0" y="6"/>
                </a:cubicBezTo>
                <a:close/>
              </a:path>
            </a:pathLst>
          </a:custGeom>
          <a:solidFill>
            <a:srgbClr val="016AA3"/>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0" name="Group 19"/>
          <p:cNvGrpSpPr/>
          <p:nvPr/>
        </p:nvGrpSpPr>
        <p:grpSpPr>
          <a:xfrm>
            <a:off x="-740080" y="2690526"/>
            <a:ext cx="2098113" cy="1903629"/>
            <a:chOff x="1497013" y="3295650"/>
            <a:chExt cx="1595438" cy="1595437"/>
          </a:xfrm>
        </p:grpSpPr>
        <p:sp>
          <p:nvSpPr>
            <p:cNvPr id="32" name="Oval 31"/>
            <p:cNvSpPr>
              <a:spLocks noChangeArrowheads="1"/>
            </p:cNvSpPr>
            <p:nvPr/>
          </p:nvSpPr>
          <p:spPr bwMode="auto">
            <a:xfrm>
              <a:off x="1497013" y="3295650"/>
              <a:ext cx="1595438" cy="1595437"/>
            </a:xfrm>
            <a:prstGeom prst="ellipse">
              <a:avLst/>
            </a:prstGeom>
            <a:solidFill>
              <a:schemeClr val="bg1"/>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Oval 32"/>
            <p:cNvSpPr>
              <a:spLocks noChangeArrowheads="1"/>
            </p:cNvSpPr>
            <p:nvPr/>
          </p:nvSpPr>
          <p:spPr bwMode="auto">
            <a:xfrm>
              <a:off x="1625600" y="3424238"/>
              <a:ext cx="1338263" cy="1338262"/>
            </a:xfrm>
            <a:prstGeom prst="ellipse">
              <a:avLst/>
            </a:prstGeom>
            <a:solidFill>
              <a:srgbClr val="AAAAAA"/>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Oval 33"/>
            <p:cNvSpPr>
              <a:spLocks noChangeArrowheads="1"/>
            </p:cNvSpPr>
            <p:nvPr/>
          </p:nvSpPr>
          <p:spPr bwMode="auto">
            <a:xfrm>
              <a:off x="1733106" y="3531743"/>
              <a:ext cx="1123251" cy="1123251"/>
            </a:xfrm>
            <a:prstGeom prst="ellipse">
              <a:avLst/>
            </a:prstGeom>
            <a:solidFill>
              <a:schemeClr val="bg1"/>
            </a:solidFill>
            <a:ln w="3175"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1" name="TextBox 105"/>
          <p:cNvSpPr txBox="1"/>
          <p:nvPr/>
        </p:nvSpPr>
        <p:spPr>
          <a:xfrm>
            <a:off x="76200" y="1600200"/>
            <a:ext cx="1295400" cy="83099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Exome,</a:t>
            </a:r>
          </a:p>
          <a:p>
            <a:pPr algn="ctr"/>
            <a:r>
              <a:rPr lang="en-US" b="1" dirty="0" smtClean="0">
                <a:solidFill>
                  <a:schemeClr val="bg1"/>
                </a:solidFill>
              </a:rPr>
              <a:t>EHR</a:t>
            </a:r>
          </a:p>
          <a:p>
            <a:pPr algn="ctr"/>
            <a:r>
              <a:rPr lang="en-US" b="1" dirty="0" smtClean="0">
                <a:solidFill>
                  <a:schemeClr val="bg1"/>
                </a:solidFill>
              </a:rPr>
              <a:t>(n=46,544)</a:t>
            </a:r>
            <a:endParaRPr lang="en-US" b="1" dirty="0">
              <a:solidFill>
                <a:schemeClr val="bg1"/>
              </a:solidFill>
            </a:endParaRPr>
          </a:p>
        </p:txBody>
      </p:sp>
      <p:sp>
        <p:nvSpPr>
          <p:cNvPr id="22" name="TextBox 128"/>
          <p:cNvSpPr txBox="1"/>
          <p:nvPr/>
        </p:nvSpPr>
        <p:spPr>
          <a:xfrm>
            <a:off x="1282750" y="2618712"/>
            <a:ext cx="1079450" cy="83099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RNAseq</a:t>
            </a:r>
          </a:p>
          <a:p>
            <a:pPr algn="ctr"/>
            <a:r>
              <a:rPr lang="en-US" b="1" dirty="0" smtClean="0">
                <a:solidFill>
                  <a:schemeClr val="bg1"/>
                </a:solidFill>
              </a:rPr>
              <a:t>Isoform</a:t>
            </a:r>
          </a:p>
          <a:p>
            <a:pPr algn="ctr"/>
            <a:r>
              <a:rPr lang="en-US" b="1" dirty="0" smtClean="0">
                <a:solidFill>
                  <a:schemeClr val="bg1"/>
                </a:solidFill>
              </a:rPr>
              <a:t>(n=69)</a:t>
            </a:r>
            <a:endParaRPr lang="en-US" b="1" dirty="0">
              <a:solidFill>
                <a:schemeClr val="bg1"/>
              </a:solidFill>
            </a:endParaRPr>
          </a:p>
        </p:txBody>
      </p:sp>
      <p:sp>
        <p:nvSpPr>
          <p:cNvPr id="24" name="TextBox 138"/>
          <p:cNvSpPr txBox="1"/>
          <p:nvPr/>
        </p:nvSpPr>
        <p:spPr>
          <a:xfrm>
            <a:off x="400820" y="5097550"/>
            <a:ext cx="1079450" cy="18466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bg1"/>
                </a:solidFill>
              </a:rPr>
              <a:t>Lorem Ipsum</a:t>
            </a:r>
          </a:p>
        </p:txBody>
      </p:sp>
      <p:sp>
        <p:nvSpPr>
          <p:cNvPr id="28" name="TextBox 105"/>
          <p:cNvSpPr txBox="1"/>
          <p:nvPr/>
        </p:nvSpPr>
        <p:spPr>
          <a:xfrm>
            <a:off x="354250" y="4699977"/>
            <a:ext cx="1079450" cy="49244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smtClean="0">
                <a:solidFill>
                  <a:schemeClr val="bg1"/>
                </a:solidFill>
                <a:latin typeface="+mj-lt"/>
              </a:rPr>
              <a:t>04</a:t>
            </a:r>
            <a:endParaRPr lang="en-US" sz="3200" dirty="0">
              <a:solidFill>
                <a:schemeClr val="bg1"/>
              </a:solidFill>
              <a:latin typeface="+mj-lt"/>
            </a:endParaRPr>
          </a:p>
        </p:txBody>
      </p:sp>
      <p:grpSp>
        <p:nvGrpSpPr>
          <p:cNvPr id="29" name="Group 28"/>
          <p:cNvGrpSpPr/>
          <p:nvPr/>
        </p:nvGrpSpPr>
        <p:grpSpPr>
          <a:xfrm>
            <a:off x="-42203" y="3325609"/>
            <a:ext cx="698183" cy="633465"/>
            <a:chOff x="7613650" y="1387475"/>
            <a:chExt cx="284163" cy="284163"/>
          </a:xfrm>
          <a:solidFill>
            <a:srgbClr val="AAAAAA"/>
          </a:solidFill>
          <a:effectLst>
            <a:outerShdw blurRad="38100" dist="25400" dir="5400000" algn="ctr" rotWithShape="0">
              <a:srgbClr val="000000">
                <a:alpha val="20000"/>
              </a:srgbClr>
            </a:outerShdw>
          </a:effectLst>
        </p:grpSpPr>
        <p:sp>
          <p:nvSpPr>
            <p:cNvPr id="30" name="Freeform 4359"/>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360"/>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7" name="Picture 36" descr="Untitl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7800" y="3505200"/>
            <a:ext cx="993648" cy="1213104"/>
          </a:xfrm>
          <a:prstGeom prst="rect">
            <a:avLst/>
          </a:prstGeom>
        </p:spPr>
      </p:pic>
      <p:sp>
        <p:nvSpPr>
          <p:cNvPr id="38" name="TextBox 37"/>
          <p:cNvSpPr txBox="1"/>
          <p:nvPr/>
        </p:nvSpPr>
        <p:spPr>
          <a:xfrm>
            <a:off x="366968" y="5181600"/>
            <a:ext cx="3581400" cy="1477328"/>
          </a:xfrm>
          <a:prstGeom prst="rect">
            <a:avLst/>
          </a:prstGeom>
          <a:solidFill>
            <a:schemeClr val="bg1"/>
          </a:solidFill>
          <a:ln>
            <a:solidFill>
              <a:schemeClr val="bg2">
                <a:lumMod val="60000"/>
                <a:lumOff val="40000"/>
              </a:schemeClr>
            </a:solidFill>
          </a:ln>
          <a:effectLst>
            <a:outerShdw blurRad="50800" dist="38100" dir="2700000" algn="tl" rotWithShape="0">
              <a:srgbClr val="000000">
                <a:alpha val="43000"/>
              </a:srgbClr>
            </a:outerShdw>
          </a:effectLst>
        </p:spPr>
        <p:txBody>
          <a:bodyPr wrap="square" rtlCol="0">
            <a:spAutoFit/>
          </a:bodyPr>
          <a:lstStyle/>
          <a:p>
            <a:r>
              <a:rPr lang="en-US" dirty="0" smtClean="0"/>
              <a:t>A </a:t>
            </a:r>
            <a:r>
              <a:rPr lang="en-US" dirty="0"/>
              <a:t>loss-of-function variant in HSD17B13 is associated with a reduced risk of chronic liver </a:t>
            </a:r>
            <a:r>
              <a:rPr lang="en-US" dirty="0" smtClean="0"/>
              <a:t>diseases </a:t>
            </a:r>
            <a:r>
              <a:rPr lang="en-US" dirty="0"/>
              <a:t>and </a:t>
            </a:r>
            <a:r>
              <a:rPr lang="en-US" dirty="0" smtClean="0"/>
              <a:t>of </a:t>
            </a:r>
            <a:r>
              <a:rPr lang="en-US" dirty="0"/>
              <a:t>progression from </a:t>
            </a:r>
            <a:r>
              <a:rPr lang="en-US" dirty="0" err="1"/>
              <a:t>steatosis</a:t>
            </a:r>
            <a:r>
              <a:rPr lang="en-US" dirty="0"/>
              <a:t> to </a:t>
            </a:r>
            <a:r>
              <a:rPr lang="en-US" dirty="0" err="1" smtClean="0"/>
              <a:t>steatohepatitis</a:t>
            </a:r>
            <a:endParaRPr lang="en-US" dirty="0"/>
          </a:p>
        </p:txBody>
      </p:sp>
      <p:sp>
        <p:nvSpPr>
          <p:cNvPr id="42" name="Rectangle 41"/>
          <p:cNvSpPr/>
          <p:nvPr/>
        </p:nvSpPr>
        <p:spPr>
          <a:xfrm>
            <a:off x="0" y="4800600"/>
            <a:ext cx="1821910" cy="215444"/>
          </a:xfrm>
          <a:prstGeom prst="rect">
            <a:avLst/>
          </a:prstGeom>
        </p:spPr>
        <p:txBody>
          <a:bodyPr wrap="none">
            <a:spAutoFit/>
          </a:bodyPr>
          <a:lstStyle/>
          <a:p>
            <a:r>
              <a:rPr lang="nb-NO" sz="800" i="1" dirty="0"/>
              <a:t>N </a:t>
            </a:r>
            <a:r>
              <a:rPr lang="nb-NO" sz="800" i="1" dirty="0" err="1"/>
              <a:t>Engl</a:t>
            </a:r>
            <a:r>
              <a:rPr lang="nb-NO" sz="800" i="1" dirty="0"/>
              <a:t> J Med 2018; 378:1096-1106</a:t>
            </a:r>
            <a:endParaRPr lang="en-US" sz="800" i="1" dirty="0"/>
          </a:p>
        </p:txBody>
      </p:sp>
      <p:pic>
        <p:nvPicPr>
          <p:cNvPr id="47" name="Picture 46" descr="alnylam_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4600" y="4648200"/>
            <a:ext cx="1419617" cy="391064"/>
          </a:xfrm>
          <a:prstGeom prst="rect">
            <a:avLst/>
          </a:prstGeom>
        </p:spPr>
      </p:pic>
      <p:pic>
        <p:nvPicPr>
          <p:cNvPr id="48" name="Picture 47" descr="Screen Shot 2018-05-02 at 10.17.1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000" y="3505200"/>
            <a:ext cx="1718456" cy="1447800"/>
          </a:xfrm>
          <a:prstGeom prst="rect">
            <a:avLst/>
          </a:prstGeom>
          <a:effectLst>
            <a:outerShdw blurRad="50800" dist="38100" dir="2700000" algn="tl" rotWithShape="0">
              <a:srgbClr val="000000">
                <a:alpha val="43000"/>
              </a:srgbClr>
            </a:outerShdw>
          </a:effectLst>
        </p:spPr>
      </p:pic>
      <p:sp>
        <p:nvSpPr>
          <p:cNvPr id="49" name="TextBox 48"/>
          <p:cNvSpPr txBox="1"/>
          <p:nvPr/>
        </p:nvSpPr>
        <p:spPr>
          <a:xfrm>
            <a:off x="5312828" y="3265021"/>
            <a:ext cx="633557" cy="276999"/>
          </a:xfrm>
          <a:prstGeom prst="rect">
            <a:avLst/>
          </a:prstGeom>
          <a:noFill/>
        </p:spPr>
        <p:txBody>
          <a:bodyPr wrap="none" rtlCol="0">
            <a:spAutoFit/>
          </a:bodyPr>
          <a:lstStyle/>
          <a:p>
            <a:pPr algn="ctr"/>
            <a:r>
              <a:rPr lang="en-US" sz="600" b="1" u="sng" dirty="0" smtClean="0">
                <a:solidFill>
                  <a:schemeClr val="tx1">
                    <a:lumMod val="75000"/>
                    <a:lumOff val="25000"/>
                  </a:schemeClr>
                </a:solidFill>
              </a:rPr>
              <a:t>Protein</a:t>
            </a:r>
          </a:p>
          <a:p>
            <a:pPr algn="ctr"/>
            <a:r>
              <a:rPr lang="en-US" sz="600" b="1" u="sng" dirty="0" smtClean="0">
                <a:solidFill>
                  <a:schemeClr val="tx1">
                    <a:lumMod val="75000"/>
                    <a:lumOff val="25000"/>
                  </a:schemeClr>
                </a:solidFill>
              </a:rPr>
              <a:t>Degradation</a:t>
            </a:r>
            <a:endParaRPr lang="en-US" sz="600" b="1" u="sng" dirty="0">
              <a:solidFill>
                <a:schemeClr val="tx1">
                  <a:lumMod val="75000"/>
                  <a:lumOff val="25000"/>
                </a:schemeClr>
              </a:solidFill>
            </a:endParaRPr>
          </a:p>
        </p:txBody>
      </p:sp>
      <p:cxnSp>
        <p:nvCxnSpPr>
          <p:cNvPr id="51" name="Straight Arrow Connector 50"/>
          <p:cNvCxnSpPr/>
          <p:nvPr/>
        </p:nvCxnSpPr>
        <p:spPr>
          <a:xfrm>
            <a:off x="4100768" y="5867400"/>
            <a:ext cx="1066800" cy="0"/>
          </a:xfrm>
          <a:prstGeom prst="straightConnector1">
            <a:avLst/>
          </a:prstGeom>
          <a:ln>
            <a:solidFill>
              <a:srgbClr val="215FBD"/>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4100768" y="5891815"/>
            <a:ext cx="1066130" cy="523220"/>
          </a:xfrm>
          <a:prstGeom prst="rect">
            <a:avLst/>
          </a:prstGeom>
          <a:noFill/>
        </p:spPr>
        <p:txBody>
          <a:bodyPr wrap="none" rtlCol="0">
            <a:spAutoFit/>
          </a:bodyPr>
          <a:lstStyle/>
          <a:p>
            <a:pPr algn="ctr"/>
            <a:r>
              <a:rPr lang="en-US" sz="1400" dirty="0" smtClean="0"/>
              <a:t>Fast</a:t>
            </a:r>
          </a:p>
          <a:p>
            <a:pPr algn="ctr"/>
            <a:r>
              <a:rPr lang="en-US" sz="1400" dirty="0" smtClean="0"/>
              <a:t>Translation</a:t>
            </a:r>
            <a:endParaRPr lang="en-US" sz="1400" dirty="0"/>
          </a:p>
        </p:txBody>
      </p:sp>
      <p:sp useBgFill="1">
        <p:nvSpPr>
          <p:cNvPr id="53" name="TextBox 52"/>
          <p:cNvSpPr txBox="1"/>
          <p:nvPr/>
        </p:nvSpPr>
        <p:spPr>
          <a:xfrm>
            <a:off x="1571500" y="941323"/>
            <a:ext cx="943100" cy="92333"/>
          </a:xfrm>
          <a:prstGeom prst="rect">
            <a:avLst/>
          </a:prstGeom>
        </p:spPr>
        <p:txBody>
          <a:bodyPr wrap="square" lIns="0" tIns="0" rIns="0" bIns="0" rtlCol="0">
            <a:spAutoFit/>
          </a:bodyPr>
          <a:lstStyle/>
          <a:p>
            <a:r>
              <a:rPr lang="en-US" sz="600" b="1" dirty="0" smtClean="0"/>
              <a:t>Alcoholic </a:t>
            </a:r>
            <a:r>
              <a:rPr lang="en-US" sz="600" b="1" dirty="0"/>
              <a:t>l</a:t>
            </a:r>
            <a:r>
              <a:rPr lang="en-US" sz="600" b="1" dirty="0" smtClean="0"/>
              <a:t>iver disease</a:t>
            </a:r>
            <a:endParaRPr lang="en-US" sz="600" b="1" dirty="0"/>
          </a:p>
        </p:txBody>
      </p:sp>
      <p:sp>
        <p:nvSpPr>
          <p:cNvPr id="54" name="TextBox 128"/>
          <p:cNvSpPr txBox="1"/>
          <p:nvPr/>
        </p:nvSpPr>
        <p:spPr>
          <a:xfrm>
            <a:off x="1302378" y="3734583"/>
            <a:ext cx="1079450" cy="83099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smtClean="0">
                <a:solidFill>
                  <a:schemeClr val="bg1"/>
                </a:solidFill>
              </a:rPr>
              <a:t>Western</a:t>
            </a:r>
          </a:p>
          <a:p>
            <a:pPr algn="ctr"/>
            <a:r>
              <a:rPr lang="en-US" b="1" dirty="0" smtClean="0">
                <a:solidFill>
                  <a:schemeClr val="bg1"/>
                </a:solidFill>
              </a:rPr>
              <a:t>Blot</a:t>
            </a:r>
          </a:p>
          <a:p>
            <a:pPr algn="ctr"/>
            <a:r>
              <a:rPr lang="en-US" b="1" dirty="0" smtClean="0">
                <a:solidFill>
                  <a:schemeClr val="bg1"/>
                </a:solidFill>
              </a:rPr>
              <a:t>(n=69)</a:t>
            </a:r>
            <a:endParaRPr lang="en-US" b="1" dirty="0">
              <a:solidFill>
                <a:schemeClr val="bg1"/>
              </a:solidFill>
            </a:endParaRPr>
          </a:p>
        </p:txBody>
      </p:sp>
      <p:sp useBgFill="1">
        <p:nvSpPr>
          <p:cNvPr id="55" name="TextBox 54"/>
          <p:cNvSpPr txBox="1"/>
          <p:nvPr/>
        </p:nvSpPr>
        <p:spPr>
          <a:xfrm>
            <a:off x="1571500" y="1114296"/>
            <a:ext cx="859725" cy="92333"/>
          </a:xfrm>
          <a:prstGeom prst="rect">
            <a:avLst/>
          </a:prstGeom>
        </p:spPr>
        <p:txBody>
          <a:bodyPr wrap="square" lIns="0" tIns="0" rIns="0" bIns="0" rtlCol="0">
            <a:spAutoFit/>
          </a:bodyPr>
          <a:lstStyle/>
          <a:p>
            <a:r>
              <a:rPr lang="en-US" sz="600" b="1" dirty="0" smtClean="0"/>
              <a:t>Alcoholic cirrhosis</a:t>
            </a:r>
            <a:endParaRPr lang="en-US" sz="600" b="1" dirty="0"/>
          </a:p>
        </p:txBody>
      </p:sp>
      <p:sp useBgFill="1">
        <p:nvSpPr>
          <p:cNvPr id="56" name="TextBox 55"/>
          <p:cNvSpPr txBox="1"/>
          <p:nvPr/>
        </p:nvSpPr>
        <p:spPr>
          <a:xfrm>
            <a:off x="1572768" y="1295400"/>
            <a:ext cx="966461" cy="92333"/>
          </a:xfrm>
          <a:prstGeom prst="rect">
            <a:avLst/>
          </a:prstGeom>
        </p:spPr>
        <p:txBody>
          <a:bodyPr wrap="none" lIns="0" tIns="0" rIns="0" bIns="0" rtlCol="0">
            <a:spAutoFit/>
          </a:bodyPr>
          <a:lstStyle/>
          <a:p>
            <a:r>
              <a:rPr lang="en-US" sz="600" b="1" dirty="0"/>
              <a:t>N</a:t>
            </a:r>
            <a:r>
              <a:rPr lang="en-US" sz="600" b="1" dirty="0" smtClean="0"/>
              <a:t>onalcoholic </a:t>
            </a:r>
            <a:r>
              <a:rPr lang="en-US" sz="600" b="1" dirty="0"/>
              <a:t>l</a:t>
            </a:r>
            <a:r>
              <a:rPr lang="en-US" sz="600" b="1" dirty="0" smtClean="0"/>
              <a:t>iver disease</a:t>
            </a:r>
            <a:endParaRPr lang="en-US" sz="600" b="1" dirty="0"/>
          </a:p>
        </p:txBody>
      </p:sp>
      <p:sp useBgFill="1">
        <p:nvSpPr>
          <p:cNvPr id="58" name="TextBox 57"/>
          <p:cNvSpPr txBox="1"/>
          <p:nvPr/>
        </p:nvSpPr>
        <p:spPr>
          <a:xfrm>
            <a:off x="1571500" y="1654872"/>
            <a:ext cx="948978" cy="92333"/>
          </a:xfrm>
          <a:prstGeom prst="rect">
            <a:avLst/>
          </a:prstGeom>
        </p:spPr>
        <p:txBody>
          <a:bodyPr wrap="none" lIns="0" tIns="0" rIns="0" bIns="0" rtlCol="0">
            <a:spAutoFit/>
          </a:bodyPr>
          <a:lstStyle/>
          <a:p>
            <a:r>
              <a:rPr lang="en-US" sz="600" b="1" dirty="0" smtClean="0"/>
              <a:t>Hepatocellular carcinoma</a:t>
            </a:r>
            <a:endParaRPr lang="en-US" sz="600" b="1" dirty="0"/>
          </a:p>
        </p:txBody>
      </p:sp>
      <p:sp useBgFill="1">
        <p:nvSpPr>
          <p:cNvPr id="59" name="TextBox 58"/>
          <p:cNvSpPr txBox="1"/>
          <p:nvPr/>
        </p:nvSpPr>
        <p:spPr>
          <a:xfrm>
            <a:off x="1571500" y="1473768"/>
            <a:ext cx="943100" cy="92333"/>
          </a:xfrm>
          <a:prstGeom prst="rect">
            <a:avLst/>
          </a:prstGeom>
        </p:spPr>
        <p:txBody>
          <a:bodyPr wrap="square" lIns="0" tIns="0" rIns="0" bIns="0" rtlCol="0">
            <a:spAutoFit/>
          </a:bodyPr>
          <a:lstStyle/>
          <a:p>
            <a:r>
              <a:rPr lang="en-US" sz="600" b="1" dirty="0" smtClean="0"/>
              <a:t>Nonalcoholic cirrhosis      </a:t>
            </a:r>
            <a:endParaRPr lang="en-US" sz="600" b="1" dirty="0"/>
          </a:p>
        </p:txBody>
      </p:sp>
      <p:sp>
        <p:nvSpPr>
          <p:cNvPr id="6" name="TextBox 5"/>
          <p:cNvSpPr txBox="1"/>
          <p:nvPr/>
        </p:nvSpPr>
        <p:spPr>
          <a:xfrm>
            <a:off x="5427138" y="3824815"/>
            <a:ext cx="94114" cy="92333"/>
          </a:xfrm>
          <a:prstGeom prst="rect">
            <a:avLst/>
          </a:prstGeom>
          <a:noFill/>
        </p:spPr>
        <p:txBody>
          <a:bodyPr wrap="none" lIns="0" tIns="0" rIns="0" bIns="0" rtlCol="0">
            <a:spAutoFit/>
          </a:bodyPr>
          <a:lstStyle/>
          <a:p>
            <a:r>
              <a:rPr lang="en-US" sz="600" b="1" dirty="0" smtClean="0"/>
              <a:t>E3</a:t>
            </a:r>
            <a:endParaRPr lang="en-US" sz="600" b="1" dirty="0"/>
          </a:p>
        </p:txBody>
      </p:sp>
      <p:sp>
        <p:nvSpPr>
          <p:cNvPr id="43" name="TextBox 42"/>
          <p:cNvSpPr txBox="1"/>
          <p:nvPr/>
        </p:nvSpPr>
        <p:spPr>
          <a:xfrm>
            <a:off x="5461000" y="4041775"/>
            <a:ext cx="282129" cy="153888"/>
          </a:xfrm>
          <a:prstGeom prst="rect">
            <a:avLst/>
          </a:prstGeom>
          <a:noFill/>
        </p:spPr>
        <p:txBody>
          <a:bodyPr wrap="none" lIns="0" tIns="0" rIns="0" bIns="0" rtlCol="0">
            <a:spAutoFit/>
          </a:bodyPr>
          <a:lstStyle/>
          <a:p>
            <a:pPr algn="ctr"/>
            <a:r>
              <a:rPr lang="en-US" sz="500" b="1" dirty="0" smtClean="0"/>
              <a:t>E2+</a:t>
            </a:r>
          </a:p>
          <a:p>
            <a:r>
              <a:rPr lang="en-US" sz="500" b="1" dirty="0" smtClean="0"/>
              <a:t>Ubiquitin</a:t>
            </a:r>
            <a:endParaRPr lang="en-US" sz="500" b="1" dirty="0"/>
          </a:p>
        </p:txBody>
      </p:sp>
      <p:sp>
        <p:nvSpPr>
          <p:cNvPr id="44" name="TextBox 43"/>
          <p:cNvSpPr txBox="1"/>
          <p:nvPr/>
        </p:nvSpPr>
        <p:spPr>
          <a:xfrm>
            <a:off x="5508625" y="4613017"/>
            <a:ext cx="440475" cy="92333"/>
          </a:xfrm>
          <a:prstGeom prst="rect">
            <a:avLst/>
          </a:prstGeom>
          <a:noFill/>
        </p:spPr>
        <p:txBody>
          <a:bodyPr wrap="none" lIns="0" tIns="0" rIns="0" bIns="0" rtlCol="0">
            <a:spAutoFit/>
          </a:bodyPr>
          <a:lstStyle/>
          <a:p>
            <a:r>
              <a:rPr lang="en-US" sz="600" b="1" dirty="0" smtClean="0"/>
              <a:t>Proteasome</a:t>
            </a:r>
            <a:endParaRPr lang="en-US" sz="600" b="1" dirty="0"/>
          </a:p>
        </p:txBody>
      </p:sp>
      <p:pic>
        <p:nvPicPr>
          <p:cNvPr id="7" name="Picture 6" descr="Untitle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505200"/>
            <a:ext cx="1295400" cy="323850"/>
          </a:xfrm>
          <a:prstGeom prst="rect">
            <a:avLst/>
          </a:prstGeom>
        </p:spPr>
      </p:pic>
    </p:spTree>
    <p:extLst>
      <p:ext uri="{BB962C8B-B14F-4D97-AF65-F5344CB8AC3E}">
        <p14:creationId xmlns:p14="http://schemas.microsoft.com/office/powerpoint/2010/main" val="27538702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1"/>
            <a:ext cx="8686800" cy="743707"/>
          </a:xfrm>
        </p:spPr>
        <p:txBody>
          <a:bodyPr/>
          <a:lstStyle/>
          <a:p>
            <a:r>
              <a:rPr lang="en-US" dirty="0" smtClean="0"/>
              <a:t>Diabetic Nephropathy: Unmet </a:t>
            </a:r>
            <a:r>
              <a:rPr lang="en-US" dirty="0"/>
              <a:t>M</a:t>
            </a:r>
            <a:r>
              <a:rPr lang="en-US" dirty="0" smtClean="0"/>
              <a:t>edical </a:t>
            </a:r>
            <a:r>
              <a:rPr lang="en-US" dirty="0"/>
              <a:t>N</a:t>
            </a:r>
            <a:r>
              <a:rPr lang="en-US" dirty="0" smtClean="0"/>
              <a:t>eed</a:t>
            </a:r>
            <a:endParaRPr lang="en-US"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889000"/>
            <a:ext cx="2735768"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5"/>
          <p:cNvSpPr>
            <a:spLocks noGrp="1"/>
          </p:cNvSpPr>
          <p:nvPr>
            <p:ph idx="1"/>
          </p:nvPr>
        </p:nvSpPr>
        <p:spPr>
          <a:xfrm>
            <a:off x="457200" y="1143001"/>
            <a:ext cx="5410200" cy="4983163"/>
          </a:xfrm>
        </p:spPr>
        <p:txBody>
          <a:bodyPr>
            <a:noAutofit/>
          </a:bodyPr>
          <a:lstStyle/>
          <a:p>
            <a:pPr lvl="0">
              <a:spcBef>
                <a:spcPts val="1200"/>
              </a:spcBef>
            </a:pPr>
            <a:r>
              <a:rPr lang="en-GB" sz="2400" b="1" dirty="0"/>
              <a:t>Diabetic nephropathy </a:t>
            </a:r>
            <a:r>
              <a:rPr lang="en-GB" sz="2400" dirty="0"/>
              <a:t>(DN) </a:t>
            </a:r>
          </a:p>
          <a:p>
            <a:pPr marL="914400" lvl="1" indent="-457200">
              <a:spcBef>
                <a:spcPts val="600"/>
              </a:spcBef>
              <a:buFont typeface="+mj-lt"/>
              <a:buAutoNum type="arabicPeriod"/>
            </a:pPr>
            <a:r>
              <a:rPr lang="en-GB" sz="2000" dirty="0"/>
              <a:t>L</a:t>
            </a:r>
            <a:r>
              <a:rPr lang="en-GB" sz="2000" dirty="0" smtClean="0"/>
              <a:t>eading </a:t>
            </a:r>
            <a:r>
              <a:rPr lang="en-GB" sz="2000" dirty="0"/>
              <a:t>cause of morbidity and mortality in patients with </a:t>
            </a:r>
            <a:r>
              <a:rPr lang="en-GB" sz="2000" dirty="0" smtClean="0"/>
              <a:t>diabetes </a:t>
            </a:r>
          </a:p>
          <a:p>
            <a:pPr marL="914400" lvl="1" indent="-457200">
              <a:spcBef>
                <a:spcPts val="600"/>
              </a:spcBef>
              <a:buFont typeface="+mj-lt"/>
              <a:buAutoNum type="arabicPeriod"/>
            </a:pPr>
            <a:r>
              <a:rPr lang="en-GB" sz="2000" dirty="0" smtClean="0"/>
              <a:t>Accounts </a:t>
            </a:r>
            <a:r>
              <a:rPr lang="en-GB" sz="2000" dirty="0"/>
              <a:t>for </a:t>
            </a:r>
            <a:r>
              <a:rPr lang="en-GB" sz="2000" b="1" dirty="0"/>
              <a:t>30-40%</a:t>
            </a:r>
            <a:r>
              <a:rPr lang="en-GB" sz="2000" dirty="0"/>
              <a:t> of all </a:t>
            </a:r>
            <a:r>
              <a:rPr lang="en-GB" sz="2000" b="1" dirty="0"/>
              <a:t>end stage renal disease </a:t>
            </a:r>
            <a:r>
              <a:rPr lang="en-GB" sz="2000" dirty="0"/>
              <a:t>(</a:t>
            </a:r>
            <a:r>
              <a:rPr lang="en-GB" sz="2000" b="1" dirty="0">
                <a:solidFill>
                  <a:srgbClr val="FF0000"/>
                </a:solidFill>
              </a:rPr>
              <a:t>ESRD</a:t>
            </a:r>
            <a:r>
              <a:rPr lang="en-GB" sz="2000" dirty="0"/>
              <a:t>) in the US </a:t>
            </a:r>
          </a:p>
          <a:p>
            <a:pPr>
              <a:spcBef>
                <a:spcPts val="1200"/>
              </a:spcBef>
            </a:pPr>
            <a:r>
              <a:rPr lang="en-GB" sz="2400" dirty="0" smtClean="0"/>
              <a:t>Medicare </a:t>
            </a:r>
            <a:r>
              <a:rPr lang="en-GB" sz="2400" dirty="0"/>
              <a:t>expenditures for ESRD were an estimated </a:t>
            </a:r>
            <a:r>
              <a:rPr lang="en-GB" sz="2400" b="1" dirty="0">
                <a:solidFill>
                  <a:srgbClr val="FF0000"/>
                </a:solidFill>
              </a:rPr>
              <a:t>$31 </a:t>
            </a:r>
            <a:r>
              <a:rPr lang="en-GB" sz="2400" dirty="0">
                <a:solidFill>
                  <a:srgbClr val="FF0000"/>
                </a:solidFill>
              </a:rPr>
              <a:t>billion </a:t>
            </a:r>
            <a:r>
              <a:rPr lang="en-GB" sz="2400" dirty="0"/>
              <a:t>in 2013, accounting for over</a:t>
            </a:r>
            <a:r>
              <a:rPr lang="en-GB" sz="2400" b="1" dirty="0"/>
              <a:t> 7% </a:t>
            </a:r>
            <a:r>
              <a:rPr lang="en-GB" sz="2400" dirty="0"/>
              <a:t>of Medicare-paid claims costs </a:t>
            </a:r>
            <a:endParaRPr lang="en-US" sz="2400" dirty="0"/>
          </a:p>
        </p:txBody>
      </p:sp>
    </p:spTree>
    <p:extLst>
      <p:ext uri="{BB962C8B-B14F-4D97-AF65-F5344CB8AC3E}">
        <p14:creationId xmlns:p14="http://schemas.microsoft.com/office/powerpoint/2010/main" val="30215680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76200"/>
            <a:ext cx="8382000" cy="838200"/>
          </a:xfrm>
        </p:spPr>
        <p:txBody>
          <a:bodyPr>
            <a:normAutofit/>
          </a:bodyPr>
          <a:lstStyle/>
          <a:p>
            <a:r>
              <a:rPr lang="en-US" dirty="0"/>
              <a:t>ZSF1 </a:t>
            </a:r>
            <a:r>
              <a:rPr lang="en-US" dirty="0" smtClean="0"/>
              <a:t>Rats</a:t>
            </a:r>
            <a:r>
              <a:rPr lang="en-US" dirty="0"/>
              <a:t>: </a:t>
            </a:r>
            <a:r>
              <a:rPr lang="en-US" dirty="0" smtClean="0"/>
              <a:t>a Preclinical </a:t>
            </a:r>
            <a:r>
              <a:rPr lang="en-US" dirty="0"/>
              <a:t>M</a:t>
            </a:r>
            <a:r>
              <a:rPr lang="en-US" dirty="0" smtClean="0"/>
              <a:t>odel </a:t>
            </a:r>
            <a:r>
              <a:rPr lang="en-US" dirty="0"/>
              <a:t>for </a:t>
            </a:r>
            <a:r>
              <a:rPr lang="en-US" dirty="0" smtClean="0"/>
              <a:t>Type </a:t>
            </a:r>
            <a:r>
              <a:rPr lang="en-US" dirty="0"/>
              <a:t>2 DN</a:t>
            </a:r>
          </a:p>
        </p:txBody>
      </p:sp>
      <p:sp>
        <p:nvSpPr>
          <p:cNvPr id="3" name="Content Placeholder 2"/>
          <p:cNvSpPr>
            <a:spLocks noGrp="1"/>
          </p:cNvSpPr>
          <p:nvPr>
            <p:ph idx="1"/>
          </p:nvPr>
        </p:nvSpPr>
        <p:spPr>
          <a:xfrm>
            <a:off x="1371600" y="4038600"/>
            <a:ext cx="6705600" cy="2235200"/>
          </a:xfrm>
        </p:spPr>
        <p:txBody>
          <a:bodyPr>
            <a:noAutofit/>
          </a:bodyPr>
          <a:lstStyle/>
          <a:p>
            <a:pPr>
              <a:spcBef>
                <a:spcPts val="600"/>
              </a:spcBef>
            </a:pPr>
            <a:r>
              <a:rPr lang="en-US" sz="1600" dirty="0"/>
              <a:t>L</a:t>
            </a:r>
            <a:r>
              <a:rPr lang="en-US" sz="1600" dirty="0" smtClean="0"/>
              <a:t>ean </a:t>
            </a:r>
            <a:r>
              <a:rPr lang="en-US" sz="1600" dirty="0"/>
              <a:t>female ZDF rat (</a:t>
            </a:r>
            <a:r>
              <a:rPr lang="en-US" sz="1600" b="1" dirty="0"/>
              <a:t>+/</a:t>
            </a:r>
            <a:r>
              <a:rPr lang="en-US" sz="1600" b="1" dirty="0">
                <a:solidFill>
                  <a:srgbClr val="FF0000"/>
                </a:solidFill>
              </a:rPr>
              <a:t>fa</a:t>
            </a:r>
            <a:r>
              <a:rPr lang="en-US" sz="1600" dirty="0"/>
              <a:t>) and lean male SHHF rat (</a:t>
            </a:r>
            <a:r>
              <a:rPr lang="en-US" sz="1600" b="1" dirty="0"/>
              <a:t>+/</a:t>
            </a:r>
            <a:r>
              <a:rPr lang="en-US" sz="1600" b="1" dirty="0" err="1">
                <a:solidFill>
                  <a:srgbClr val="FF0000"/>
                </a:solidFill>
              </a:rPr>
              <a:t>fa</a:t>
            </a:r>
            <a:r>
              <a:rPr lang="en-US" sz="1600" b="1" baseline="30000" dirty="0" err="1">
                <a:solidFill>
                  <a:srgbClr val="FF0000"/>
                </a:solidFill>
              </a:rPr>
              <a:t>CP</a:t>
            </a:r>
            <a:r>
              <a:rPr lang="en-US" sz="1600" dirty="0" smtClean="0"/>
              <a:t>): both </a:t>
            </a:r>
            <a:r>
              <a:rPr lang="en-US" sz="1600" dirty="0"/>
              <a:t>strains </a:t>
            </a:r>
            <a:r>
              <a:rPr lang="en-US" sz="1600" dirty="0" smtClean="0"/>
              <a:t>have mutated </a:t>
            </a:r>
            <a:r>
              <a:rPr lang="en-US" sz="1800" b="1" u="sng" dirty="0">
                <a:solidFill>
                  <a:srgbClr val="FF0000"/>
                </a:solidFill>
              </a:rPr>
              <a:t>leptin receptors</a:t>
            </a:r>
            <a:r>
              <a:rPr lang="en-US" sz="1600" dirty="0" smtClean="0"/>
              <a:t>, but differently.</a:t>
            </a:r>
          </a:p>
          <a:p>
            <a:pPr>
              <a:spcBef>
                <a:spcPts val="600"/>
              </a:spcBef>
            </a:pPr>
            <a:r>
              <a:rPr lang="en-US" sz="1600" dirty="0" smtClean="0"/>
              <a:t>F1 cross of  rat strains ZDF and SHHF and generate rats of two phenotypes</a:t>
            </a:r>
          </a:p>
          <a:p>
            <a:pPr lvl="1">
              <a:spcBef>
                <a:spcPts val="600"/>
              </a:spcBef>
            </a:pPr>
            <a:r>
              <a:rPr lang="en-US" sz="1600" b="1" dirty="0" smtClean="0"/>
              <a:t>Obese</a:t>
            </a:r>
            <a:r>
              <a:rPr lang="en-US" sz="1600" dirty="0" smtClean="0"/>
              <a:t> </a:t>
            </a:r>
            <a:r>
              <a:rPr lang="en-US" sz="1600" dirty="0"/>
              <a:t>(</a:t>
            </a:r>
            <a:r>
              <a:rPr lang="en-US" sz="1600" dirty="0" smtClean="0"/>
              <a:t>Homozygotes):  </a:t>
            </a:r>
            <a:r>
              <a:rPr lang="en-US" sz="1600" b="1" dirty="0" smtClean="0">
                <a:solidFill>
                  <a:srgbClr val="FF0000"/>
                </a:solidFill>
              </a:rPr>
              <a:t>fa</a:t>
            </a:r>
            <a:r>
              <a:rPr lang="en-US" sz="1600" dirty="0" smtClean="0">
                <a:solidFill>
                  <a:prstClr val="black"/>
                </a:solidFill>
              </a:rPr>
              <a:t>/</a:t>
            </a:r>
            <a:r>
              <a:rPr lang="en-US" sz="1600" b="1" dirty="0" err="1" smtClean="0">
                <a:solidFill>
                  <a:srgbClr val="FF0000"/>
                </a:solidFill>
              </a:rPr>
              <a:t>fa</a:t>
            </a:r>
            <a:r>
              <a:rPr lang="en-US" sz="1600" b="1" baseline="30000" dirty="0" err="1" smtClean="0">
                <a:solidFill>
                  <a:srgbClr val="FF0000"/>
                </a:solidFill>
              </a:rPr>
              <a:t>CP</a:t>
            </a:r>
            <a:endParaRPr lang="en-US" sz="1600" b="1" dirty="0" smtClean="0"/>
          </a:p>
          <a:p>
            <a:pPr lvl="1">
              <a:spcBef>
                <a:spcPts val="600"/>
              </a:spcBef>
            </a:pPr>
            <a:r>
              <a:rPr lang="en-US" sz="1600" b="1" dirty="0" smtClean="0"/>
              <a:t>Lean</a:t>
            </a:r>
            <a:r>
              <a:rPr lang="en-US" sz="1600" dirty="0" smtClean="0"/>
              <a:t> (Heterozygotes)</a:t>
            </a:r>
            <a:r>
              <a:rPr lang="en-US" sz="1600" dirty="0"/>
              <a:t>: </a:t>
            </a:r>
            <a:r>
              <a:rPr lang="en-US" sz="1600" dirty="0" smtClean="0"/>
              <a:t> +/</a:t>
            </a:r>
            <a:r>
              <a:rPr lang="en-US" sz="1600" b="1" dirty="0" smtClean="0">
                <a:solidFill>
                  <a:srgbClr val="FF0000"/>
                </a:solidFill>
              </a:rPr>
              <a:t>fa</a:t>
            </a:r>
            <a:r>
              <a:rPr lang="en-US" sz="1600" b="1" dirty="0" smtClean="0"/>
              <a:t>; </a:t>
            </a:r>
            <a:r>
              <a:rPr lang="en-US" sz="1600" dirty="0" smtClean="0">
                <a:solidFill>
                  <a:prstClr val="black"/>
                </a:solidFill>
              </a:rPr>
              <a:t> +/</a:t>
            </a:r>
            <a:r>
              <a:rPr lang="en-US" sz="1600" b="1" dirty="0" err="1" smtClean="0">
                <a:solidFill>
                  <a:srgbClr val="FF0000"/>
                </a:solidFill>
              </a:rPr>
              <a:t>fa</a:t>
            </a:r>
            <a:r>
              <a:rPr lang="en-US" sz="1600" b="1" baseline="30000" dirty="0" err="1" smtClean="0">
                <a:solidFill>
                  <a:srgbClr val="FF0000"/>
                </a:solidFill>
              </a:rPr>
              <a:t>CP</a:t>
            </a:r>
            <a:r>
              <a:rPr lang="en-US" sz="1600" dirty="0">
                <a:solidFill>
                  <a:prstClr val="black"/>
                </a:solidFill>
              </a:rPr>
              <a:t>, </a:t>
            </a:r>
            <a:r>
              <a:rPr lang="en-US" sz="1600" dirty="0" smtClean="0">
                <a:solidFill>
                  <a:prstClr val="black"/>
                </a:solidFill>
              </a:rPr>
              <a:t>+/+</a:t>
            </a:r>
            <a:endParaRPr lang="en-US" sz="1600" dirty="0">
              <a:solidFill>
                <a:prstClr val="black"/>
              </a:solidFill>
            </a:endParaRPr>
          </a:p>
        </p:txBody>
      </p:sp>
      <p:sp>
        <p:nvSpPr>
          <p:cNvPr id="5" name="TextBox 4"/>
          <p:cNvSpPr txBox="1"/>
          <p:nvPr/>
        </p:nvSpPr>
        <p:spPr>
          <a:xfrm>
            <a:off x="4495800" y="1477803"/>
            <a:ext cx="338629"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X</a:t>
            </a:r>
            <a:endParaRPr lang="en-US" dirty="0">
              <a:latin typeface="Arial" panose="020B0604020202020204" pitchFamily="34" charset="0"/>
              <a:cs typeface="Arial" panose="020B0604020202020204" pitchFamily="34" charset="0"/>
            </a:endParaRPr>
          </a:p>
        </p:txBody>
      </p:sp>
      <p:sp>
        <p:nvSpPr>
          <p:cNvPr id="6" name="Rounded Rectangle 5"/>
          <p:cNvSpPr/>
          <p:nvPr/>
        </p:nvSpPr>
        <p:spPr>
          <a:xfrm>
            <a:off x="1143000" y="1219200"/>
            <a:ext cx="3242718" cy="750332"/>
          </a:xfrm>
          <a:prstGeom prst="roundRect">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Lean female </a:t>
            </a:r>
            <a:r>
              <a:rPr lang="en-US" sz="1600" dirty="0" err="1">
                <a:latin typeface="Arial" panose="020B0604020202020204" pitchFamily="34" charset="0"/>
                <a:cs typeface="Arial" panose="020B0604020202020204" pitchFamily="34" charset="0"/>
              </a:rPr>
              <a:t>Zucker</a:t>
            </a:r>
            <a:r>
              <a:rPr lang="en-US" sz="1600" dirty="0">
                <a:latin typeface="Arial" panose="020B0604020202020204" pitchFamily="34" charset="0"/>
                <a:cs typeface="Arial" panose="020B0604020202020204" pitchFamily="34" charset="0"/>
              </a:rPr>
              <a:t> Diabetic </a:t>
            </a:r>
            <a:r>
              <a:rPr lang="en-US" sz="1600" dirty="0" smtClean="0">
                <a:latin typeface="Arial" panose="020B0604020202020204" pitchFamily="34" charset="0"/>
                <a:cs typeface="Arial" panose="020B0604020202020204" pitchFamily="34" charset="0"/>
              </a:rPr>
              <a:t>Fatty rat</a:t>
            </a:r>
            <a:r>
              <a:rPr lang="en-US" sz="1600" dirty="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a:t>
            </a:r>
            <a:r>
              <a:rPr lang="en-US" sz="1600" b="1" dirty="0" smtClean="0">
                <a:solidFill>
                  <a:srgbClr val="FF0000"/>
                </a:solidFill>
                <a:latin typeface="Arial" panose="020B0604020202020204" pitchFamily="34" charset="0"/>
                <a:cs typeface="Arial" panose="020B0604020202020204" pitchFamily="34" charset="0"/>
              </a:rPr>
              <a:t>ZDF</a:t>
            </a:r>
            <a:r>
              <a:rPr lang="en-US" sz="1600" dirty="0">
                <a:latin typeface="Arial" panose="020B0604020202020204" pitchFamily="34" charset="0"/>
                <a:cs typeface="Arial" panose="020B0604020202020204" pitchFamily="34" charset="0"/>
              </a:rPr>
              <a:t>) +/</a:t>
            </a:r>
            <a:r>
              <a:rPr lang="en-US" sz="1600" b="1" dirty="0" smtClean="0">
                <a:solidFill>
                  <a:srgbClr val="FF0000"/>
                </a:solidFill>
                <a:latin typeface="Arial" panose="020B0604020202020204" pitchFamily="34" charset="0"/>
                <a:cs typeface="Arial" panose="020B0604020202020204" pitchFamily="34" charset="0"/>
              </a:rPr>
              <a:t>fa</a:t>
            </a:r>
            <a:endParaRPr lang="en-US" sz="1600" b="1" dirty="0">
              <a:solidFill>
                <a:srgbClr val="FF0000"/>
              </a:solidFill>
              <a:latin typeface="Arial" panose="020B0604020202020204" pitchFamily="34" charset="0"/>
              <a:cs typeface="Arial" panose="020B0604020202020204" pitchFamily="34" charset="0"/>
            </a:endParaRPr>
          </a:p>
        </p:txBody>
      </p:sp>
      <p:sp>
        <p:nvSpPr>
          <p:cNvPr id="7" name="Rounded Rectangle 6"/>
          <p:cNvSpPr/>
          <p:nvPr/>
        </p:nvSpPr>
        <p:spPr>
          <a:xfrm>
            <a:off x="4876737" y="1219200"/>
            <a:ext cx="3886264" cy="714275"/>
          </a:xfrm>
          <a:prstGeom prst="roundRect">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Lean male </a:t>
            </a:r>
            <a:r>
              <a:rPr lang="en-US" sz="1600" dirty="0" smtClean="0">
                <a:latin typeface="Arial" panose="020B0604020202020204" pitchFamily="34" charset="0"/>
                <a:cs typeface="Arial" panose="020B0604020202020204" pitchFamily="34" charset="0"/>
              </a:rPr>
              <a:t>Spontaneously </a:t>
            </a:r>
            <a:r>
              <a:rPr lang="en-US" sz="1600" dirty="0">
                <a:latin typeface="Arial" panose="020B0604020202020204" pitchFamily="34" charset="0"/>
                <a:cs typeface="Arial" panose="020B0604020202020204" pitchFamily="34" charset="0"/>
              </a:rPr>
              <a:t>H</a:t>
            </a:r>
            <a:r>
              <a:rPr lang="en-US" sz="1600" dirty="0" smtClean="0">
                <a:latin typeface="Arial" panose="020B0604020202020204" pitchFamily="34" charset="0"/>
                <a:cs typeface="Arial" panose="020B0604020202020204" pitchFamily="34" charset="0"/>
              </a:rPr>
              <a:t>ypertensive </a:t>
            </a:r>
            <a:r>
              <a:rPr lang="en-US" sz="1600" dirty="0">
                <a:latin typeface="Arial" panose="020B0604020202020204" pitchFamily="34" charset="0"/>
                <a:cs typeface="Arial" panose="020B0604020202020204" pitchFamily="34" charset="0"/>
              </a:rPr>
              <a:t>H</a:t>
            </a:r>
            <a:r>
              <a:rPr lang="en-US" sz="1600" dirty="0" smtClean="0">
                <a:latin typeface="Arial" panose="020B0604020202020204" pitchFamily="34" charset="0"/>
                <a:cs typeface="Arial" panose="020B0604020202020204" pitchFamily="34" charset="0"/>
              </a:rPr>
              <a:t>eart </a:t>
            </a:r>
            <a:r>
              <a:rPr lang="en-US" sz="1600" dirty="0">
                <a:latin typeface="Arial" panose="020B0604020202020204" pitchFamily="34" charset="0"/>
                <a:cs typeface="Arial" panose="020B0604020202020204" pitchFamily="34" charset="0"/>
              </a:rPr>
              <a:t>F</a:t>
            </a:r>
            <a:r>
              <a:rPr lang="en-US" sz="1600" dirty="0" smtClean="0">
                <a:latin typeface="Arial" panose="020B0604020202020204" pitchFamily="34" charset="0"/>
                <a:cs typeface="Arial" panose="020B0604020202020204" pitchFamily="34" charset="0"/>
              </a:rPr>
              <a:t>ailure </a:t>
            </a:r>
            <a:r>
              <a:rPr lang="en-US" sz="1600" dirty="0">
                <a:latin typeface="Arial" panose="020B0604020202020204" pitchFamily="34" charset="0"/>
                <a:cs typeface="Arial" panose="020B0604020202020204" pitchFamily="34" charset="0"/>
              </a:rPr>
              <a:t>rat (</a:t>
            </a:r>
            <a:r>
              <a:rPr lang="en-US" sz="1600" b="1" dirty="0">
                <a:solidFill>
                  <a:srgbClr val="FF0000"/>
                </a:solidFill>
                <a:latin typeface="Arial" panose="020B0604020202020204" pitchFamily="34" charset="0"/>
                <a:cs typeface="Arial" panose="020B0604020202020204" pitchFamily="34" charset="0"/>
              </a:rPr>
              <a:t>SHHF</a:t>
            </a:r>
            <a:r>
              <a:rPr lang="en-US" sz="1600" dirty="0">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fa</a:t>
            </a:r>
            <a:r>
              <a:rPr lang="en-US" sz="1600" b="1" baseline="30000" dirty="0" err="1" smtClean="0">
                <a:solidFill>
                  <a:srgbClr val="FF0000"/>
                </a:solidFill>
                <a:latin typeface="Arial" panose="020B0604020202020204" pitchFamily="34" charset="0"/>
                <a:cs typeface="Arial" panose="020B0604020202020204" pitchFamily="34" charset="0"/>
              </a:rPr>
              <a:t>CP</a:t>
            </a:r>
            <a:endParaRPr lang="en-US" sz="1600" b="1" dirty="0">
              <a:solidFill>
                <a:srgbClr val="FF0000"/>
              </a:solidFill>
              <a:latin typeface="Arial" panose="020B0604020202020204" pitchFamily="34" charset="0"/>
              <a:cs typeface="Arial" panose="020B0604020202020204" pitchFamily="34" charset="0"/>
            </a:endParaRPr>
          </a:p>
        </p:txBody>
      </p:sp>
      <p:sp>
        <p:nvSpPr>
          <p:cNvPr id="8" name="Rounded Rectangle 7"/>
          <p:cNvSpPr/>
          <p:nvPr/>
        </p:nvSpPr>
        <p:spPr>
          <a:xfrm>
            <a:off x="914400" y="2493089"/>
            <a:ext cx="3581400" cy="1219200"/>
          </a:xfrm>
          <a:prstGeom prst="roundRect">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Homozygotes </a:t>
            </a:r>
            <a:r>
              <a:rPr lang="en-US" sz="1600" b="1" dirty="0" smtClean="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fa/</a:t>
            </a:r>
            <a:r>
              <a:rPr lang="en-US" sz="1600" b="1" dirty="0" err="1">
                <a:latin typeface="Arial" panose="020B0604020202020204" pitchFamily="34" charset="0"/>
                <a:cs typeface="Arial" panose="020B0604020202020204" pitchFamily="34" charset="0"/>
              </a:rPr>
              <a:t>fa</a:t>
            </a:r>
            <a:r>
              <a:rPr lang="en-US" sz="1600" b="1" baseline="30000" dirty="0" err="1">
                <a:latin typeface="Arial" panose="020B0604020202020204" pitchFamily="34" charset="0"/>
                <a:cs typeface="Arial" panose="020B0604020202020204" pitchFamily="34" charset="0"/>
              </a:rPr>
              <a:t>CP</a:t>
            </a:r>
            <a:r>
              <a:rPr lang="en-US" sz="1600" b="1" dirty="0" smtClean="0">
                <a:latin typeface="Arial" panose="020B0604020202020204" pitchFamily="34" charset="0"/>
                <a:cs typeface="Arial" panose="020B0604020202020204" pitchFamily="34" charset="0"/>
              </a:rPr>
              <a:t>)</a:t>
            </a:r>
            <a:endParaRPr lang="en-US" sz="1600" b="1" dirty="0">
              <a:latin typeface="Arial" panose="020B0604020202020204" pitchFamily="34" charset="0"/>
              <a:cs typeface="Arial" panose="020B0604020202020204" pitchFamily="34" charset="0"/>
            </a:endParaRPr>
          </a:p>
          <a:p>
            <a:pPr algn="ctr"/>
            <a:r>
              <a:rPr lang="en-US" sz="1600" b="1" dirty="0" smtClean="0">
                <a:latin typeface="Arial" panose="020B0604020202020204" pitchFamily="34" charset="0"/>
                <a:cs typeface="Arial" panose="020B0604020202020204" pitchFamily="34" charset="0"/>
              </a:rPr>
              <a:t>Obese</a:t>
            </a:r>
            <a:r>
              <a:rPr lang="en-US" sz="1400" dirty="0" smtClean="0">
                <a:latin typeface="Arial" panose="020B0604020202020204" pitchFamily="34" charset="0"/>
                <a:cs typeface="Arial" panose="020B0604020202020204" pitchFamily="34" charset="0"/>
              </a:rPr>
              <a:t>, metabolic syndrome, severe renal impairment, death by ESRD at 52 weeks</a:t>
            </a:r>
            <a:endParaRPr lang="en-US" sz="1400" dirty="0">
              <a:latin typeface="Arial" panose="020B0604020202020204" pitchFamily="34" charset="0"/>
              <a:cs typeface="Arial" panose="020B0604020202020204" pitchFamily="34" charset="0"/>
            </a:endParaRPr>
          </a:p>
        </p:txBody>
      </p:sp>
      <p:sp>
        <p:nvSpPr>
          <p:cNvPr id="9" name="Rounded Rectangle 8"/>
          <p:cNvSpPr/>
          <p:nvPr/>
        </p:nvSpPr>
        <p:spPr>
          <a:xfrm>
            <a:off x="4953000" y="2493089"/>
            <a:ext cx="3276600" cy="12192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latin typeface="Arial" panose="020B0604020202020204" pitchFamily="34" charset="0"/>
                <a:cs typeface="Arial" panose="020B0604020202020204" pitchFamily="34" charset="0"/>
              </a:rPr>
              <a:t>Heterozygotes</a:t>
            </a:r>
            <a:endParaRPr lang="en-US" sz="1600" b="1" dirty="0">
              <a:latin typeface="Arial" panose="020B0604020202020204" pitchFamily="34" charset="0"/>
              <a:cs typeface="Arial" panose="020B0604020202020204" pitchFamily="34" charset="0"/>
            </a:endParaRPr>
          </a:p>
          <a:p>
            <a:pPr algn="ctr"/>
            <a:r>
              <a:rPr lang="en-US" sz="1400" dirty="0" smtClean="0">
                <a:latin typeface="Arial" panose="020B0604020202020204" pitchFamily="34" charset="0"/>
                <a:cs typeface="Arial" panose="020B0604020202020204" pitchFamily="34" charset="0"/>
              </a:rPr>
              <a:t>Non-obese</a:t>
            </a:r>
            <a:r>
              <a:rPr lang="en-US" sz="1400" dirty="0">
                <a:latin typeface="Arial" panose="020B0604020202020204" pitchFamily="34" charset="0"/>
                <a:cs typeface="Arial" panose="020B0604020202020204" pitchFamily="34" charset="0"/>
              </a:rPr>
              <a:t>, non-diabetic, minimal nephropathy (“</a:t>
            </a:r>
            <a:r>
              <a:rPr lang="en-US" b="1" dirty="0">
                <a:latin typeface="Arial" panose="020B0604020202020204" pitchFamily="34" charset="0"/>
                <a:cs typeface="Arial" panose="020B0604020202020204" pitchFamily="34" charset="0"/>
              </a:rPr>
              <a:t>lean</a:t>
            </a:r>
            <a:r>
              <a:rPr lang="en-US" sz="1400" dirty="0">
                <a:latin typeface="Arial" panose="020B0604020202020204" pitchFamily="34" charset="0"/>
                <a:cs typeface="Arial" panose="020B0604020202020204" pitchFamily="34" charset="0"/>
              </a:rPr>
              <a:t>” controls</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cxnSp>
        <p:nvCxnSpPr>
          <p:cNvPr id="10" name="Straight Connector 9"/>
          <p:cNvCxnSpPr>
            <a:stCxn id="8" idx="3"/>
            <a:endCxn id="9" idx="1"/>
          </p:cNvCxnSpPr>
          <p:nvPr/>
        </p:nvCxnSpPr>
        <p:spPr>
          <a:xfrm>
            <a:off x="4495800" y="3102689"/>
            <a:ext cx="457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68686" y="1905000"/>
            <a:ext cx="0" cy="1143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12655" y="3342957"/>
            <a:ext cx="454046" cy="369332"/>
          </a:xfrm>
          <a:prstGeom prst="rect">
            <a:avLst/>
          </a:prstGeom>
          <a:noFill/>
        </p:spPr>
        <p:txBody>
          <a:bodyPr wrap="none" rtlCol="0">
            <a:spAutoFit/>
          </a:bodyPr>
          <a:lstStyle/>
          <a:p>
            <a:r>
              <a:rPr lang="en-US" b="1" dirty="0" smtClean="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F1</a:t>
            </a:r>
            <a:endParaRPr lang="en-US"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074" name="Picture 2" descr="C:\Users\zhaos25\Documents\Pfizer_Project\Robert Group\Dower\DE_Analysis\lean-rat.png"/>
          <p:cNvPicPr>
            <a:picLocks noChangeAspect="1" noChangeArrowheads="1"/>
          </p:cNvPicPr>
          <p:nvPr/>
        </p:nvPicPr>
        <p:blipFill rotWithShape="1">
          <a:blip r:embed="rId3">
            <a:extLst>
              <a:ext uri="{28A0092B-C50C-407E-A947-70E740481C1C}">
                <a14:useLocalDpi xmlns:a14="http://schemas.microsoft.com/office/drawing/2010/main" val="0"/>
              </a:ext>
            </a:extLst>
          </a:blip>
          <a:srcRect r="75000" b="4859"/>
          <a:stretch/>
        </p:blipFill>
        <p:spPr bwMode="auto">
          <a:xfrm>
            <a:off x="8305800" y="2340689"/>
            <a:ext cx="533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zhaos25\Documents\Pfizer_Project\Robert Group\Dower\DE_Analysis\lean-rat.png"/>
          <p:cNvPicPr>
            <a:picLocks noChangeAspect="1" noChangeArrowheads="1"/>
          </p:cNvPicPr>
          <p:nvPr/>
        </p:nvPicPr>
        <p:blipFill rotWithShape="1">
          <a:blip r:embed="rId3">
            <a:extLst>
              <a:ext uri="{28A0092B-C50C-407E-A947-70E740481C1C}">
                <a14:useLocalDpi xmlns:a14="http://schemas.microsoft.com/office/drawing/2010/main" val="0"/>
              </a:ext>
            </a:extLst>
          </a:blip>
          <a:srcRect l="22743" r="50000" b="4301"/>
          <a:stretch/>
        </p:blipFill>
        <p:spPr bwMode="auto">
          <a:xfrm>
            <a:off x="228601" y="2340690"/>
            <a:ext cx="664633" cy="14538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05000" y="6400800"/>
            <a:ext cx="7010400" cy="400110"/>
          </a:xfrm>
          <a:prstGeom prst="rect">
            <a:avLst/>
          </a:prstGeom>
          <a:ln>
            <a:solidFill>
              <a:schemeClr val="bg2">
                <a:lumMod val="40000"/>
                <a:lumOff val="60000"/>
              </a:schemeClr>
            </a:solidFill>
          </a:ln>
        </p:spPr>
        <p:txBody>
          <a:bodyPr wrap="square">
            <a:spAutoFit/>
          </a:bodyPr>
          <a:lstStyle/>
          <a:p>
            <a:r>
              <a:rPr lang="en-US" sz="1000" i="1" dirty="0"/>
              <a:t>C</a:t>
            </a:r>
            <a:r>
              <a:rPr lang="en-US" sz="1000" i="1" dirty="0" smtClean="0"/>
              <a:t>. Zhang et al. Computational </a:t>
            </a:r>
            <a:r>
              <a:rPr lang="en-US" sz="1000" i="1" dirty="0"/>
              <a:t>identification and validation of alternative splicing in ZSF1 rat RNA-</a:t>
            </a:r>
            <a:r>
              <a:rPr lang="en-US" sz="1000" i="1" dirty="0" err="1"/>
              <a:t>seq</a:t>
            </a:r>
            <a:r>
              <a:rPr lang="en-US" sz="1000" i="1" dirty="0"/>
              <a:t> data, a preclinical model for type 2 diabetic nephropathy. Scientific Reports, 2018, 8:7624. </a:t>
            </a:r>
          </a:p>
        </p:txBody>
      </p:sp>
    </p:spTree>
    <p:extLst>
      <p:ext uri="{BB962C8B-B14F-4D97-AF65-F5344CB8AC3E}">
        <p14:creationId xmlns:p14="http://schemas.microsoft.com/office/powerpoint/2010/main" val="578096744"/>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ijYhrBALOk6LT04BK2FHn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RNvRRLua0CYQ5aGhpWYy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d8H4bbEEkuNi27VdDCLf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HkrIssTw3kay41ek8q.g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d8H4bbEEkuNi27VdDCLf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LuSQ5YLiGEm3KzMcINxG7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krIssTw3kay41ek8q.gJw"/>
</p:tagLst>
</file>

<file path=ppt/theme/theme1.xml><?xml version="1.0" encoding="utf-8"?>
<a:theme xmlns:a="http://schemas.openxmlformats.org/drawingml/2006/main" name="2016 WRD Template_Standard Format">
  <a:themeElements>
    <a:clrScheme name="WRD">
      <a:dk1>
        <a:sysClr val="windowText" lastClr="000000"/>
      </a:dk1>
      <a:lt1>
        <a:sysClr val="window" lastClr="FFFFFF"/>
      </a:lt1>
      <a:dk2>
        <a:srgbClr val="616365"/>
      </a:dk2>
      <a:lt2>
        <a:srgbClr val="002596"/>
      </a:lt2>
      <a:accent1>
        <a:srgbClr val="00A94F"/>
      </a:accent1>
      <a:accent2>
        <a:srgbClr val="00AEEE"/>
      </a:accent2>
      <a:accent3>
        <a:srgbClr val="F8971D"/>
      </a:accent3>
      <a:accent4>
        <a:srgbClr val="1E376C"/>
      </a:accent4>
      <a:accent5>
        <a:srgbClr val="CC292B"/>
      </a:accent5>
      <a:accent6>
        <a:srgbClr val="F7D417"/>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RD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7_WRD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RWD_template_CM" id="{55DF4356-3A29-694F-B5E5-C684C2D48C40}" vid="{E0B57CBB-81DC-6044-B5D0-66E8324F7D35}"/>
    </a:ext>
  </a:extLst>
</a:theme>
</file>

<file path=ppt/theme/theme4.xml><?xml version="1.0" encoding="utf-8"?>
<a:theme xmlns:a="http://schemas.openxmlformats.org/drawingml/2006/main" name="8_WRD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RWD_template_CM" id="{55DF4356-3A29-694F-B5E5-C684C2D48C40}" vid="{E0B57CBB-81DC-6044-B5D0-66E8324F7D35}"/>
    </a:ext>
  </a:extLst>
</a:theme>
</file>

<file path=ppt/theme/theme5.xml><?xml version="1.0" encoding="utf-8"?>
<a:theme xmlns:a="http://schemas.openxmlformats.org/drawingml/2006/main" name="9_WRD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RWD_template_CM" id="{55DF4356-3A29-694F-B5E5-C684C2D48C40}" vid="{E0B57CBB-81DC-6044-B5D0-66E8324F7D3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B6A18EB06743542B0EE67DE086F6404" ma:contentTypeVersion="2" ma:contentTypeDescription="Create a new document." ma:contentTypeScope="" ma:versionID="8c54d78e82fb6c1f018b6918d32b30f1">
  <xsd:schema xmlns:xsd="http://www.w3.org/2001/XMLSchema" xmlns:xs="http://www.w3.org/2001/XMLSchema" xmlns:p="http://schemas.microsoft.com/office/2006/metadata/properties" xmlns:ns1="http://schemas.microsoft.com/sharepoint/v3" targetNamespace="http://schemas.microsoft.com/office/2006/metadata/properties" ma:root="true" ma:fieldsID="a447206dab0015f8b9f8924535193e8c"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1064BB-9CB7-4EFF-9B22-158D51B7007F}">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2572BB17-9AFE-446C-86E6-30A818799288}">
  <ds:schemaRefs>
    <ds:schemaRef ds:uri="http://schemas.microsoft.com/sharepoint/v3/contenttype/forms"/>
  </ds:schemaRefs>
</ds:datastoreItem>
</file>

<file path=customXml/itemProps3.xml><?xml version="1.0" encoding="utf-8"?>
<ds:datastoreItem xmlns:ds="http://schemas.openxmlformats.org/officeDocument/2006/customXml" ds:itemID="{5DABCA16-B42F-4475-90BC-EEEC63AEAC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2016 WRD Template_Standard Format</Template>
  <TotalTime>22022</TotalTime>
  <Words>5852</Words>
  <Application>Microsoft Macintosh PowerPoint</Application>
  <PresentationFormat>On-screen Show (4:3)</PresentationFormat>
  <Paragraphs>682</Paragraphs>
  <Slides>43</Slides>
  <Notes>29</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43</vt:i4>
      </vt:variant>
    </vt:vector>
  </HeadingPairs>
  <TitlesOfParts>
    <vt:vector size="49" baseType="lpstr">
      <vt:lpstr>2016 WRD Template_Standard Format</vt:lpstr>
      <vt:lpstr>WRD Theme</vt:lpstr>
      <vt:lpstr>7_WRD Theme</vt:lpstr>
      <vt:lpstr>8_WRD Theme</vt:lpstr>
      <vt:lpstr>9_WRD Theme</vt:lpstr>
      <vt:lpstr>think-cell Slide</vt:lpstr>
      <vt:lpstr>PowerPoint Presentation</vt:lpstr>
      <vt:lpstr>Pharma’s Current Broken Business Model</vt:lpstr>
      <vt:lpstr>Genomics Revolution: More Data Coming Cheaply</vt:lpstr>
      <vt:lpstr>PowerPoint Presentation</vt:lpstr>
      <vt:lpstr>From Fundamental Science to Life Saving Medicine</vt:lpstr>
      <vt:lpstr>Phenome-wide Association Studies (PheWAS)</vt:lpstr>
      <vt:lpstr>Human Genetics Based Drug Development Platform </vt:lpstr>
      <vt:lpstr>Diabetic Nephropathy: Unmet Medical Need</vt:lpstr>
      <vt:lpstr>ZSF1 Rats: a Preclinical Model for Type 2 DN</vt:lpstr>
      <vt:lpstr>Expressions of Serpinc1 (serpin family C member 1) and its Isoforms</vt:lpstr>
      <vt:lpstr>Serpinc1 Has Impact on Kidney Inflammation and Fibrosis</vt:lpstr>
      <vt:lpstr>Differential Splicing Versus Expression: Different Pathways Enriched</vt:lpstr>
      <vt:lpstr>PowerPoint Presentation</vt:lpstr>
      <vt:lpstr>Precision Medicine: Quantitative Bioinformatics  </vt:lpstr>
      <vt:lpstr>PowerPoint Presentation</vt:lpstr>
      <vt:lpstr>PowerPoint Presentation</vt:lpstr>
      <vt:lpstr>Comparative Pathway Analysis</vt:lpstr>
      <vt:lpstr>Genes Correlated with RB1</vt:lpstr>
      <vt:lpstr>Pairwise View of Sample Attributes Including Gene Expression</vt:lpstr>
      <vt:lpstr>QuickRNASeq - Reproducible Data Analysis Pipeline</vt:lpstr>
      <vt:lpstr>Reproducible Big Data Visualization Toolkit</vt:lpstr>
      <vt:lpstr>Molecular Profiling in Clinical Trials</vt:lpstr>
      <vt:lpstr>Integrative Analysis Linking Genetics, Gene Expression and Transcription Factor Binding Motif </vt:lpstr>
      <vt:lpstr>Sequencing in PharmaSci CHO Cell Line Engineering</vt:lpstr>
      <vt:lpstr>From Sequence to Structure to Function</vt:lpstr>
      <vt:lpstr>From Sequence to Structure to Function, ver. 2018</vt:lpstr>
      <vt:lpstr>FluTracker – Real Time Influenza Sequence Data Analysis</vt:lpstr>
      <vt:lpstr>Leading a Innovative, Productive Team</vt:lpstr>
      <vt:lpstr>PowerPoint Presentation</vt:lpstr>
      <vt:lpstr>PowerPoint Presentation</vt:lpstr>
      <vt:lpstr>Feasibility:  AI Meets Biology</vt:lpstr>
      <vt:lpstr>Transcriptomics Transfer Learning</vt:lpstr>
      <vt:lpstr>Single Cell RNA-seq Versus Bulk RNA-seq </vt:lpstr>
      <vt:lpstr>PowerPoint Presentation</vt:lpstr>
      <vt:lpstr>scRNA-seq Reveals ILC Heterogeneity in Tonsils</vt:lpstr>
      <vt:lpstr>scRNA-seq Confirms ILC3 to ILC1 Transition in Human</vt:lpstr>
      <vt:lpstr>PowerPoint Presentation</vt:lpstr>
      <vt:lpstr>Acknowledgements</vt:lpstr>
      <vt:lpstr>Flexible Infrastructure for Big Data Analytics</vt:lpstr>
      <vt:lpstr>Bring in the Best to Complement Internal Expertise</vt:lpstr>
      <vt:lpstr>PowerPoint Presentation</vt:lpstr>
      <vt:lpstr>PowerPoint Presentation</vt:lpstr>
      <vt:lpstr>Blank Slide</vt:lpstr>
    </vt:vector>
  </TitlesOfParts>
  <Company>Pfizer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DeThomas, Dawn</dc:creator>
  <cp:lastModifiedBy>Baohong Zhang</cp:lastModifiedBy>
  <cp:revision>328</cp:revision>
  <cp:lastPrinted>2017-05-18T04:26:41Z</cp:lastPrinted>
  <dcterms:created xsi:type="dcterms:W3CDTF">2017-03-29T14:26:47Z</dcterms:created>
  <dcterms:modified xsi:type="dcterms:W3CDTF">2018-06-08T03:26:00Z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0x0101009B6A18EB06743542B0EE67DE086F6404</vt:lpwstr>
  </property>
</Properties>
</file>